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&lt;en-tête&gt;</a:t>
            </a:r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fr-FR"/>
              <a:t>&lt;pied de page&gt;</a:t>
            </a:r>
            <a:endParaRPr/>
          </a:p>
        </p:txBody>
      </p:sp>
      <p:sp>
        <p:nvSpPr>
          <p:cNvPr id="1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E13181B1-5181-4171-8151-D1D1A1A1E1E1}" type="slidenum">
              <a:rPr lang="fr-FR"/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4204800"/>
          </a:xfrm>
          <a:prstGeom prst="rect">
            <a:avLst/>
          </a:prstGeom>
        </p:spPr>
      </p:sp>
      <p:sp>
        <p:nvSpPr>
          <p:cNvPr id="3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C1710131-01D1-4171-8171-617191E18191}" type="slidenum">
              <a:rPr lang="fr-FR">
                <a:solidFill>
                  <a:srgbClr val="49345f"/>
                </a:solidFill>
                <a:latin typeface="+mn-lt"/>
                <a:ea typeface="+mn-ea"/>
              </a:rPr>
              <a:t>&lt;numéro&gt;</a:t>
            </a:fld>
            <a:fld id="{B101D131-B161-41A1-91C1-C1F1A171B101}" type="slidenum">
              <a:rPr lang="fr-FR">
                <a:solidFill>
                  <a:srgbClr val="49345f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4204800"/>
          </a:xfrm>
          <a:prstGeom prst="rect">
            <a:avLst/>
          </a:prstGeom>
        </p:spPr>
      </p:sp>
      <p:sp>
        <p:nvSpPr>
          <p:cNvPr id="3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91F191-91C1-4191-8141-4141A1516121}" type="slidenum">
              <a:rPr lang="fr-FR">
                <a:solidFill>
                  <a:srgbClr val="49345f"/>
                </a:solidFill>
                <a:latin typeface="+mn-lt"/>
                <a:ea typeface="+mn-ea"/>
              </a:rPr>
              <a:t>&lt;numéro&gt;</a:t>
            </a:fld>
            <a:fld id="{3141B141-4181-4121-91B1-8101710141C1}" type="slidenum">
              <a:rPr lang="fr-FR">
                <a:solidFill>
                  <a:srgbClr val="49345f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4204800"/>
          </a:xfrm>
          <a:prstGeom prst="rect">
            <a:avLst/>
          </a:prstGeom>
        </p:spPr>
      </p:sp>
      <p:sp>
        <p:nvSpPr>
          <p:cNvPr id="34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D1D131-1181-41C1-81B1-E10131814191}" type="slidenum">
              <a:rPr lang="fr-FR">
                <a:solidFill>
                  <a:srgbClr val="49345f"/>
                </a:solidFill>
                <a:latin typeface="+mn-lt"/>
                <a:ea typeface="+mn-ea"/>
              </a:rPr>
              <a:t>&lt;numéro&gt;</a:t>
            </a:fld>
            <a:fld id="{B1B161B1-01F1-4151-9161-819111212141}" type="slidenum">
              <a:rPr lang="fr-FR">
                <a:solidFill>
                  <a:srgbClr val="49345f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4204800"/>
          </a:xfrm>
          <a:prstGeom prst="rect">
            <a:avLst/>
          </a:prstGeom>
        </p:spPr>
      </p:sp>
      <p:sp>
        <p:nvSpPr>
          <p:cNvPr id="3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B171A1-F111-4151-A161-7101E1E131E1}" type="slidenum">
              <a:rPr lang="fr-FR">
                <a:solidFill>
                  <a:srgbClr val="49345f"/>
                </a:solidFill>
                <a:latin typeface="+mn-lt"/>
                <a:ea typeface="+mn-ea"/>
              </a:rPr>
              <a:t>&lt;numéro&gt;</a:t>
            </a:fld>
            <a:fld id="{41210111-61D1-41D1-B1D1-915191517121}" type="slidenum">
              <a:rPr lang="fr-FR">
                <a:solidFill>
                  <a:srgbClr val="49345f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2114640"/>
            <a:ext cx="7924320" cy="17712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 sz="6000">
                <a:solidFill>
                  <a:srgbClr val="49345f"/>
                </a:solidFill>
                <a:latin typeface="Constantia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3886200"/>
            <a:ext cx="7924320" cy="46162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fr-FR" sz="2400">
                <a:solidFill>
                  <a:srgbClr val="49345f"/>
                </a:solidFill>
                <a:latin typeface="Century"/>
              </a:rPr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 sz="2400">
                <a:solidFill>
                  <a:srgbClr val="49345f"/>
                </a:solidFill>
                <a:latin typeface="Century"/>
              </a:rPr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 sz="2400">
                <a:solidFill>
                  <a:srgbClr val="49345f"/>
                </a:solidFill>
                <a:latin typeface="Century"/>
              </a:rPr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 sz="2400">
                <a:solidFill>
                  <a:srgbClr val="49345f"/>
                </a:solidFill>
                <a:latin typeface="Century"/>
              </a:rPr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 sz="2400">
                <a:solidFill>
                  <a:srgbClr val="49345f"/>
                </a:solidFill>
                <a:latin typeface="Century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400">
                <a:solidFill>
                  <a:srgbClr val="49345f"/>
                </a:solidFill>
                <a:latin typeface="Century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400">
                <a:solidFill>
                  <a:srgbClr val="49345f"/>
                </a:solidFill>
                <a:latin typeface="Century"/>
              </a:rPr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 sz="2400">
                <a:solidFill>
                  <a:srgbClr val="49345f"/>
                </a:solidFill>
                <a:latin typeface="Century"/>
              </a:rPr>
              <a:t>Huitième niveau de plan</a:t>
            </a:r>
            <a:endParaRPr/>
          </a:p>
          <a:p>
            <a:r>
              <a:rPr lang="fr-FR" sz="2400">
                <a:solidFill>
                  <a:srgbClr val="49345f"/>
                </a:solidFill>
                <a:latin typeface="Century"/>
              </a:rPr>
              <a:t>Neuvième niveau de planCliquez pour modifier le style des sous-titres du masque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21200" y="6539760"/>
            <a:ext cx="1828440" cy="2282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 sz="1100">
                <a:solidFill>
                  <a:srgbClr val="49345f"/>
                </a:solidFill>
                <a:latin typeface="Century"/>
              </a:rPr>
              <a:t>&lt;date/heure&gt;</a:t>
            </a:r>
            <a:r>
              <a:rPr lang="fr-FR" sz="1100">
                <a:solidFill>
                  <a:srgbClr val="49345f"/>
                </a:solidFill>
                <a:latin typeface="Century"/>
              </a:rPr>
              <a:t>04/01/2011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343400" y="6539760"/>
            <a:ext cx="3657240" cy="2282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/>
              <a:t>&lt;pied de page&gt;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077320" y="6539760"/>
            <a:ext cx="609120" cy="228240"/>
          </a:xfrm>
          <a:prstGeom prst="rect">
            <a:avLst/>
          </a:prstGeom>
        </p:spPr>
        <p:txBody>
          <a:bodyPr bIns="45000" lIns="90000" rIns="90000" tIns="45000"/>
          <a:p>
            <a:fld id="{E1B1F161-2131-4131-A191-41C111D11181}" type="slidenum">
              <a:rPr lang="fr-FR" sz="1100">
                <a:solidFill>
                  <a:srgbClr val="49345f"/>
                </a:solidFill>
                <a:latin typeface="Century"/>
              </a:rPr>
              <a:t>&lt;numéro&gt;</a:t>
            </a:fld>
            <a:fld id="{E1F16181-21D1-41D1-A121-81C1B1B12161}" type="slidenum">
              <a:rPr lang="fr-FR" sz="1100">
                <a:solidFill>
                  <a:srgbClr val="49345f"/>
                </a:solidFill>
                <a:latin typeface="Century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3520" y="274680"/>
            <a:ext cx="8152920" cy="1142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 sz="3600">
                <a:solidFill>
                  <a:srgbClr val="49345f"/>
                </a:solidFill>
                <a:latin typeface="Constantia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133720" y="1600200"/>
            <a:ext cx="3200040" cy="13806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>
                <a:solidFill>
                  <a:srgbClr val="49345f"/>
                </a:solidFill>
                <a:latin typeface="Century"/>
              </a:rPr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>
                <a:solidFill>
                  <a:srgbClr val="49345f"/>
                </a:solidFill>
                <a:latin typeface="Century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Huitième niveau de plan</a:t>
            </a:r>
            <a:endParaRPr/>
          </a:p>
          <a:p>
            <a:pPr>
              <a:buSzPct val="45000"/>
              <a:buFont typeface="Wingdings"/>
              <a:buChar char=""/>
            </a:pPr>
            <a:r>
              <a:rPr lang="fr-FR">
                <a:solidFill>
                  <a:srgbClr val="49345f"/>
                </a:solidFill>
                <a:latin typeface="Century"/>
              </a:rPr>
              <a:t>Neuvième niveau de planCliquez pour modifier les styles du texte du masque</a:t>
            </a:r>
            <a:endParaRPr/>
          </a:p>
          <a:p>
            <a:pPr lvl="1">
              <a:buSzPct val="45000"/>
              <a:buFont typeface="Century"/>
              <a:buChar char="…"/>
            </a:pPr>
            <a:r>
              <a:rPr lang="fr-FR" sz="1600">
                <a:solidFill>
                  <a:srgbClr val="49345f"/>
                </a:solidFill>
                <a:latin typeface="Century"/>
              </a:rPr>
              <a:t>Deuxième niveau</a:t>
            </a:r>
            <a:endParaRPr/>
          </a:p>
          <a:p>
            <a:pPr lvl="1">
              <a:buSzPct val="45000"/>
              <a:buFont typeface="Century"/>
              <a:buChar char="…"/>
            </a:pPr>
            <a:r>
              <a:rPr lang="fr-FR" sz="1600">
                <a:solidFill>
                  <a:srgbClr val="49345f"/>
                </a:solidFill>
                <a:latin typeface="Century"/>
              </a:rPr>
              <a:t>Troisième niveau</a:t>
            </a:r>
            <a:endParaRPr/>
          </a:p>
          <a:p>
            <a:pPr lvl="2">
              <a:buSzPct val="75000"/>
              <a:buFont typeface="Wingdings"/>
              <a:buChar char=""/>
            </a:pPr>
            <a:r>
              <a:rPr lang="fr-FR" sz="1600">
                <a:solidFill>
                  <a:srgbClr val="49345f"/>
                </a:solidFill>
                <a:latin typeface="Century"/>
              </a:rPr>
              <a:t>Quatrième niveau</a:t>
            </a:r>
            <a:endParaRPr/>
          </a:p>
          <a:p>
            <a:pPr lvl="3">
              <a:buSzPct val="45000"/>
              <a:buFont typeface="Century"/>
              <a:buChar char="…"/>
            </a:pPr>
            <a:r>
              <a:rPr lang="fr-FR" sz="1600">
                <a:solidFill>
                  <a:srgbClr val="49345f"/>
                </a:solidFill>
                <a:latin typeface="Century"/>
              </a:rPr>
              <a:t>Cinquième niveau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486400" y="1600200"/>
            <a:ext cx="3200040" cy="13806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>
                <a:solidFill>
                  <a:srgbClr val="49345f"/>
                </a:solidFill>
                <a:latin typeface="Century"/>
              </a:rPr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>
                <a:solidFill>
                  <a:srgbClr val="49345f"/>
                </a:solidFill>
                <a:latin typeface="Century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>
                <a:solidFill>
                  <a:srgbClr val="49345f"/>
                </a:solidFill>
                <a:latin typeface="Century"/>
              </a:rPr>
              <a:t>Huitième niveau de plan</a:t>
            </a:r>
            <a:endParaRPr/>
          </a:p>
          <a:p>
            <a:pPr>
              <a:buSzPct val="45000"/>
              <a:buFont typeface="Wingdings"/>
              <a:buChar char=""/>
            </a:pPr>
            <a:r>
              <a:rPr lang="fr-FR">
                <a:solidFill>
                  <a:srgbClr val="49345f"/>
                </a:solidFill>
                <a:latin typeface="Century"/>
              </a:rPr>
              <a:t>Neuvième niveau de planCliquez pour modifier les styles du texte du masque</a:t>
            </a:r>
            <a:endParaRPr/>
          </a:p>
          <a:p>
            <a:pPr lvl="1">
              <a:buSzPct val="45000"/>
              <a:buFont typeface="Century"/>
              <a:buChar char="…"/>
            </a:pPr>
            <a:r>
              <a:rPr lang="fr-FR" sz="1600">
                <a:solidFill>
                  <a:srgbClr val="49345f"/>
                </a:solidFill>
                <a:latin typeface="Century"/>
              </a:rPr>
              <a:t>Deuxième niveau</a:t>
            </a:r>
            <a:endParaRPr/>
          </a:p>
          <a:p>
            <a:pPr lvl="1">
              <a:buSzPct val="45000"/>
              <a:buFont typeface="Century"/>
              <a:buChar char="…"/>
            </a:pPr>
            <a:r>
              <a:rPr lang="fr-FR" sz="1600">
                <a:solidFill>
                  <a:srgbClr val="49345f"/>
                </a:solidFill>
                <a:latin typeface="Century"/>
              </a:rPr>
              <a:t>Troisième niveau</a:t>
            </a:r>
            <a:endParaRPr/>
          </a:p>
          <a:p>
            <a:pPr lvl="2">
              <a:buSzPct val="75000"/>
              <a:buFont typeface="Wingdings"/>
              <a:buChar char=""/>
            </a:pPr>
            <a:r>
              <a:rPr lang="fr-FR" sz="1600">
                <a:solidFill>
                  <a:srgbClr val="49345f"/>
                </a:solidFill>
                <a:latin typeface="Century"/>
              </a:rPr>
              <a:t>Quatrième niveau</a:t>
            </a:r>
            <a:endParaRPr/>
          </a:p>
          <a:p>
            <a:pPr lvl="3">
              <a:buSzPct val="45000"/>
              <a:buFont typeface="Century"/>
              <a:buChar char="…"/>
            </a:pPr>
            <a:r>
              <a:rPr lang="fr-FR" sz="1600">
                <a:solidFill>
                  <a:srgbClr val="49345f"/>
                </a:solidFill>
                <a:latin typeface="Century"/>
              </a:rPr>
              <a:t>Cinquième niveau</a:t>
            </a:r>
            <a:endParaRPr/>
          </a:p>
        </p:txBody>
      </p:sp>
      <p:sp>
        <p:nvSpPr>
          <p:cNvPr id="8" name="PlaceHolder 4"/>
          <p:cNvSpPr>
            <a:spLocks noGrp="1"/>
          </p:cNvSpPr>
          <p:nvPr>
            <p:ph type="dt"/>
          </p:nvPr>
        </p:nvSpPr>
        <p:spPr>
          <a:xfrm>
            <a:off x="421200" y="6539760"/>
            <a:ext cx="1828440" cy="2282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 sz="1100">
                <a:solidFill>
                  <a:srgbClr val="49345f"/>
                </a:solidFill>
                <a:latin typeface="Century"/>
              </a:rPr>
              <a:t>&lt;date/heure&gt;</a:t>
            </a:r>
            <a:r>
              <a:rPr lang="fr-FR" sz="1100">
                <a:solidFill>
                  <a:srgbClr val="49345f"/>
                </a:solidFill>
                <a:latin typeface="Century"/>
              </a:rPr>
              <a:t>04/01/2011</a:t>
            </a:r>
            <a:endParaRPr/>
          </a:p>
        </p:txBody>
      </p:sp>
      <p:sp>
        <p:nvSpPr>
          <p:cNvPr id="9" name="PlaceHolder 5"/>
          <p:cNvSpPr>
            <a:spLocks noGrp="1"/>
          </p:cNvSpPr>
          <p:nvPr>
            <p:ph type="ftr"/>
          </p:nvPr>
        </p:nvSpPr>
        <p:spPr>
          <a:xfrm>
            <a:off x="4343400" y="6539760"/>
            <a:ext cx="3657240" cy="2282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/>
              <a:t>&lt;pied de page&gt;</a:t>
            </a:r>
            <a:endParaRPr/>
          </a:p>
        </p:txBody>
      </p:sp>
      <p:sp>
        <p:nvSpPr>
          <p:cNvPr id="10" name="PlaceHolder 6"/>
          <p:cNvSpPr>
            <a:spLocks noGrp="1"/>
          </p:cNvSpPr>
          <p:nvPr>
            <p:ph type="sldNum"/>
          </p:nvPr>
        </p:nvSpPr>
        <p:spPr>
          <a:xfrm>
            <a:off x="8077320" y="6539760"/>
            <a:ext cx="609120" cy="228240"/>
          </a:xfrm>
          <a:prstGeom prst="rect">
            <a:avLst/>
          </a:prstGeom>
        </p:spPr>
        <p:txBody>
          <a:bodyPr bIns="45000" lIns="90000" rIns="90000" tIns="45000"/>
          <a:p>
            <a:fld id="{0131D191-B1A1-41C1-81E1-41D1E111D151}" type="slidenum">
              <a:rPr lang="fr-FR" sz="1100">
                <a:solidFill>
                  <a:srgbClr val="49345f"/>
                </a:solidFill>
                <a:latin typeface="Century"/>
              </a:rPr>
              <a:t>&lt;numéro&gt;</a:t>
            </a:fld>
            <a:fld id="{B101A161-2181-41A1-B141-C1E131E121A1}" type="slidenum">
              <a:rPr lang="fr-FR" sz="1100">
                <a:solidFill>
                  <a:srgbClr val="49345f"/>
                </a:solidFill>
                <a:latin typeface="Century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Shape 1"/>
          <p:cNvSpPr txBox="1"/>
          <p:nvPr/>
        </p:nvSpPr>
        <p:spPr>
          <a:xfrm>
            <a:off x="642960" y="2286000"/>
            <a:ext cx="7772040" cy="21553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fr-FR" sz="4400">
                <a:solidFill>
                  <a:srgbClr val="ffffff"/>
                </a:solidFill>
                <a:latin typeface="Arial"/>
              </a:rPr>
              <a:t>Activité 5 : De l’aliment au nutriment = de la frite au glucose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in)" transition="in">
                                      <p:cBhvr additive="repl">
                                        <p:cTn dur="500" fill="freeze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Shape 1"/>
          <p:cNvSpPr txBox="1"/>
          <p:nvPr/>
        </p:nvSpPr>
        <p:spPr>
          <a:xfrm>
            <a:off x="571320" y="428760"/>
            <a:ext cx="7772040" cy="1996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 sz="2400">
                <a:solidFill>
                  <a:srgbClr val="0070c0"/>
                </a:solidFill>
                <a:latin typeface="Arial"/>
              </a:rPr>
              <a:t>
</a:t>
            </a:r>
            <a:r>
              <a:rPr lang="fr-FR" sz="2400">
                <a:solidFill>
                  <a:srgbClr val="0070c0"/>
                </a:solidFill>
                <a:latin typeface="Arial"/>
              </a:rPr>
              <a:t>
</a:t>
            </a:r>
            <a:r>
              <a:rPr lang="fr-FR" sz="2400">
                <a:solidFill>
                  <a:srgbClr val="0070c0"/>
                </a:solidFill>
                <a:latin typeface="Arial"/>
              </a:rPr>
              <a:t>a- Je complète le tableau ci-dessous : </a:t>
            </a:r>
            <a:r>
              <a:rPr i="1" lang="fr-FR" sz="2400">
                <a:solidFill>
                  <a:srgbClr val="0070c0"/>
                </a:solidFill>
                <a:latin typeface="Arial"/>
              </a:rPr>
              <a:t>Réa / 8 points</a:t>
            </a:r>
            <a:r>
              <a:rPr lang="fr-FR" sz="6000">
                <a:solidFill>
                  <a:srgbClr val="49345f"/>
                </a:solidFill>
                <a:latin typeface="Constantia"/>
              </a:rPr>
              <a:t>
</a:t>
            </a:r>
            <a:endParaRPr/>
          </a:p>
        </p:txBody>
      </p:sp>
      <p:sp>
        <p:nvSpPr>
          <p:cNvPr id="18" name="TextShape 2"/>
          <p:cNvSpPr txBox="1"/>
          <p:nvPr/>
        </p:nvSpPr>
        <p:spPr>
          <a:xfrm>
            <a:off x="838080" y="3886200"/>
            <a:ext cx="7924320" cy="4616280"/>
          </a:xfrm>
          <a:prstGeom prst="rect">
            <a:avLst/>
          </a:prstGeom>
        </p:spPr>
        <p:txBody>
          <a:bodyPr bIns="45000" lIns="90000" rIns="90000" tIns="45000"/>
          <a:p>
            <a:pPr algn="r"/>
            <a:r>
              <a:rPr lang="fr-FR" sz="2400">
                <a:solidFill>
                  <a:srgbClr val="49345f"/>
                </a:solidFill>
              </a:rPr>
              <a:t> </a:t>
            </a:r>
            <a:endParaRPr/>
          </a:p>
          <a:p>
            <a:pPr algn="r"/>
            <a:r>
              <a:rPr lang="fr-FR" sz="2400">
                <a:solidFill>
                  <a:srgbClr val="49345f"/>
                </a:solidFill>
              </a:rPr>
              <a:t> </a:t>
            </a:r>
            <a:endParaRPr/>
          </a:p>
          <a:p>
            <a:pPr algn="r"/>
            <a:r>
              <a:rPr lang="fr-FR" sz="2400">
                <a:solidFill>
                  <a:srgbClr val="49345f"/>
                </a:solidFill>
              </a:rPr>
              <a:t> </a:t>
            </a:r>
            <a:endParaRPr/>
          </a:p>
          <a:p>
            <a:pPr algn="r"/>
            <a:r>
              <a:rPr lang="fr-FR" sz="2400">
                <a:solidFill>
                  <a:srgbClr val="49345f"/>
                </a:solidFill>
              </a:rPr>
              <a:t> </a:t>
            </a:r>
            <a:endParaRPr/>
          </a:p>
          <a:p>
            <a:endParaRPr/>
          </a:p>
        </p:txBody>
      </p:sp>
      <p:sp>
        <p:nvSpPr>
          <p:cNvPr id="19" name="CustomShape 3"/>
          <p:cNvSpPr/>
          <p:nvPr/>
        </p:nvSpPr>
        <p:spPr>
          <a:xfrm>
            <a:off x="642960" y="1214280"/>
            <a:ext cx="8143560" cy="369000"/>
          </a:xfrm>
          <a:prstGeom prst="rect">
            <a:avLst/>
          </a:prstGeom>
        </p:spPr>
      </p:sp>
    </p:spTree>
  </p:cSld>
  <p:transition>
    <p:circle/>
  </p:transition>
  <p:timing>
    <p:tnLst>
      <p:par>
        <p:cTn dur="indefinite" id="8" nodeType="tmRoot" restart="never">
          <p:childTnLst>
            <p:seq>
              <p:cTn dur="indefinite" id="9" nodeType="mainSeq">
                <p:childTnLst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dur="500" fill="freeze" id="1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9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0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21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Shape 1"/>
          <p:cNvSpPr txBox="1"/>
          <p:nvPr/>
        </p:nvSpPr>
        <p:spPr>
          <a:xfrm>
            <a:off x="457200" y="274680"/>
            <a:ext cx="8229240" cy="1439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 sz="2000">
                <a:solidFill>
                  <a:srgbClr val="0070c0"/>
                </a:solidFill>
                <a:latin typeface="Arial"/>
              </a:rPr>
              <a:t>
</a:t>
            </a:r>
            <a:r>
              <a:rPr lang="fr-FR" sz="2000">
                <a:solidFill>
                  <a:srgbClr val="0070c0"/>
                </a:solidFill>
                <a:latin typeface="Arial"/>
              </a:rPr>
              <a:t>b- Je prends 2 autres tubes dans lesquels je mets le contenu du tube 2 et je les place au bain marie. Je légende les schémas ci-dessous et j’indique les résultats d’expérience (dans les cadres) : </a:t>
            </a:r>
            <a:r>
              <a:rPr i="1" lang="fr-FR" sz="2000">
                <a:solidFill>
                  <a:srgbClr val="0070c0"/>
                </a:solidFill>
                <a:latin typeface="Arial"/>
              </a:rPr>
              <a:t>Réa / 4 points ; Co / 4  points</a:t>
            </a:r>
            <a:r>
              <a:rPr lang="fr-FR" sz="2000">
                <a:solidFill>
                  <a:srgbClr val="49345f"/>
                </a:solidFill>
                <a:latin typeface="Constantia"/>
              </a:rPr>
              <a:t>
</a:t>
            </a:r>
            <a:endParaRPr/>
          </a:p>
        </p:txBody>
      </p:sp>
      <p:cxnSp>
        <p:nvCxnSpPr>
          <p:cNvPr id="21" name="Line 2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8440">
            <a:solidFill>
              <a:srgbClr val="49345f"/>
            </a:solidFill>
            <a:round/>
            <a:tailEnd len="med" type="triangle" w="med"/>
          </a:ln>
        </p:spPr>
      </p:cxnSp>
      <p:cxnSp>
        <p:nvCxnSpPr>
          <p:cNvPr id="22" name="Line 3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 w="28440">
            <a:solidFill>
              <a:srgbClr val="49345f"/>
            </a:solidFill>
            <a:round/>
            <a:tailEnd len="med" type="triangle" w="med"/>
          </a:ln>
        </p:spPr>
      </p:cxnSp>
      <p:sp>
        <p:nvSpPr>
          <p:cNvPr id="23" name="CustomShape 4"/>
          <p:cNvSpPr/>
          <p:nvPr/>
        </p:nvSpPr>
        <p:spPr>
          <a:xfrm>
            <a:off x="5500800" y="1714320"/>
            <a:ext cx="3071520" cy="2071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Arial"/>
              </a:rPr>
              <a:t>Entre le début et la fin de l’expérience  </a:t>
            </a:r>
            <a:r>
              <a:rPr lang="fr-FR" sz="2400">
                <a:solidFill>
                  <a:srgbClr val="0070c0"/>
                </a:solidFill>
                <a:latin typeface="Arial"/>
              </a:rPr>
              <a:t>l’amidon est toujours présent et le glucose n’apparaît pas.</a:t>
            </a:r>
            <a:endParaRPr/>
          </a:p>
        </p:txBody>
      </p:sp>
      <p:sp>
        <p:nvSpPr>
          <p:cNvPr id="24" name="CustomShape 5"/>
          <p:cNvSpPr/>
          <p:nvPr/>
        </p:nvSpPr>
        <p:spPr>
          <a:xfrm>
            <a:off x="5572080" y="4357800"/>
            <a:ext cx="3071520" cy="1499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Arial"/>
              </a:rPr>
              <a:t>Entre le début et la fin de l’expérience </a:t>
            </a:r>
            <a:r>
              <a:rPr lang="fr-FR" sz="2400">
                <a:solidFill>
                  <a:srgbClr val="0070c0"/>
                </a:solidFill>
                <a:latin typeface="Arial"/>
              </a:rPr>
              <a:t>l’amidon a disparu et le glucose apparaît.</a:t>
            </a:r>
            <a:endParaRPr/>
          </a:p>
        </p:txBody>
      </p:sp>
      <p:sp>
        <p:nvSpPr>
          <p:cNvPr id="25" name="CustomShape 6"/>
          <p:cNvSpPr/>
          <p:nvPr/>
        </p:nvSpPr>
        <p:spPr>
          <a:xfrm>
            <a:off x="1080000" y="3066120"/>
            <a:ext cx="285480" cy="713880"/>
          </a:xfrm>
          <a:prstGeom prst="flowChartTerminator">
            <a:avLst/>
          </a:prstGeom>
          <a:solidFill>
            <a:srgbClr val="9172b2"/>
          </a:solidFill>
          <a:ln w="25560">
            <a:solidFill>
              <a:srgbClr val="664964"/>
            </a:solidFill>
            <a:round/>
          </a:ln>
        </p:spPr>
      </p:sp>
      <p:sp>
        <p:nvSpPr>
          <p:cNvPr id="26" name="CustomShape 7"/>
          <p:cNvSpPr/>
          <p:nvPr/>
        </p:nvSpPr>
        <p:spPr>
          <a:xfrm>
            <a:off x="1260000" y="5117400"/>
            <a:ext cx="285480" cy="642600"/>
          </a:xfrm>
          <a:prstGeom prst="flowChartTerminator">
            <a:avLst/>
          </a:prstGeom>
          <a:solidFill>
            <a:srgbClr val="9172b2"/>
          </a:solidFill>
          <a:ln w="25560">
            <a:solidFill>
              <a:srgbClr val="664964"/>
            </a:solidFill>
            <a:round/>
          </a:ln>
        </p:spPr>
      </p:sp>
    </p:spTree>
  </p:cSld>
  <p:timing>
    <p:tnLst>
      <p:par>
        <p:cTn dur="indefinite" id="22" nodeType="tmRoot" restart="never">
          <p:childTnLst>
            <p:seq>
              <p:cTn dur="indefinite" id="23" nodeType="mainSeq">
                <p:childTnLst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dur="500" fill="freeze" id="2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4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3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500" fill="hold" id="34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5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8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9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4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4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4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500" fill="hold" id="55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6"/>
                                        <p:tgtEl>
                                          <p:spTgt spid="-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9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0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6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7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Shape 1"/>
          <p:cNvSpPr txBox="1"/>
          <p:nvPr/>
        </p:nvSpPr>
        <p:spPr>
          <a:xfrm>
            <a:off x="642960" y="500040"/>
            <a:ext cx="7772040" cy="12351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fr-FR" sz="2800">
                <a:solidFill>
                  <a:srgbClr val="0070c0"/>
                </a:solidFill>
                <a:latin typeface="Arial"/>
              </a:rPr>
              <a:t>c- Je donne la conclusion de l’expérience : </a:t>
            </a:r>
            <a:r>
              <a:rPr b="1" i="1" lang="fr-FR" sz="2800">
                <a:solidFill>
                  <a:srgbClr val="0070c0"/>
                </a:solidFill>
                <a:latin typeface="Arial"/>
              </a:rPr>
              <a:t>Rai / 4 points</a:t>
            </a:r>
            <a:endParaRPr/>
          </a:p>
        </p:txBody>
      </p:sp>
      <p:sp>
        <p:nvSpPr>
          <p:cNvPr id="28" name="TextShape 2"/>
          <p:cNvSpPr txBox="1"/>
          <p:nvPr/>
        </p:nvSpPr>
        <p:spPr>
          <a:xfrm>
            <a:off x="714240" y="1928880"/>
            <a:ext cx="7857720" cy="4616280"/>
          </a:xfrm>
          <a:prstGeom prst="rect">
            <a:avLst/>
          </a:prstGeom>
        </p:spPr>
        <p:txBody>
          <a:bodyPr bIns="45000" lIns="90000" rIns="90000" tIns="45000"/>
          <a:p>
            <a:r>
              <a:rPr i="1" lang="fr-FR" sz="2800">
                <a:solidFill>
                  <a:srgbClr val="0070c0"/>
                </a:solidFill>
                <a:latin typeface="Arial"/>
              </a:rPr>
              <a:t>Dans le corps, à 37°C, l’amidon de la pomme de terre est transformé par l’enzyme (la maxilase)en glucose.</a:t>
            </a:r>
            <a:endParaRPr/>
          </a:p>
        </p:txBody>
      </p:sp>
    </p:spTree>
  </p:cSld>
  <p:timing>
    <p:tnLst>
      <p:par>
        <p:cTn dur="indefinite" id="71" nodeType="tmRoot" restart="never">
          <p:childTnLst>
            <p:seq>
              <p:cTn dur="indefinite" id="72" nodeType="mainSeq">
                <p:childTnLst>
                  <p:par>
                    <p:cTn fill="hold" id="73">
                      <p:stCondLst>
                        <p:cond delay="indefinite"/>
                      </p:stCondLst>
                      <p:childTnLst>
                        <p:par>
                          <p:cTn fill="hold" id="74">
                            <p:stCondLst>
                              <p:cond delay="0"/>
                            </p:stCondLst>
                            <p:childTnLst>
                              <p:par>
                                <p:cTn fill="hold" id="7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dur="500" fill="freeze" id="7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">
                      <p:stCondLst>
                        <p:cond delay="indefinite"/>
                      </p:stCondLst>
                      <p:childTnLst>
                        <p:par>
                          <p:cTn fill="hold" id="79">
                            <p:stCondLst>
                              <p:cond delay="0"/>
                            </p:stCondLst>
                            <p:childTnLst>
                              <p:par>
                                <p:cTn fill="hold" id="80" nodeType="click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end="10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82"/>
                                        <p:tgtEl>
                                          <p:spTgt spid="28">
                                            <p:txEl>
                                              <p:pRg end="106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83"/>
                                        <p:tgtEl>
                                          <p:spTgt spid="28">
                                            <p:txEl>
                                              <p:pRg end="106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84"/>
                                        <p:tgtEl>
                                          <p:spTgt spid="28">
                                            <p:txEl>
                                              <p:pRg end="10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