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2" r:id="rId3"/>
    <p:sldId id="257" r:id="rId4"/>
    <p:sldId id="259" r:id="rId5"/>
    <p:sldId id="260" r:id="rId6"/>
    <p:sldId id="263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8CCE1-22CC-41B0-887F-22CFF54CE8FE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17EB-886E-4753-9635-B8EEDC92FA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17EB-886E-4753-9635-B8EEDC92FA6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685828" y="4343324"/>
            <a:ext cx="5486309" cy="4037591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17EB-886E-4753-9635-B8EEDC92FA6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17EB-886E-4753-9635-B8EEDC92FA6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E017EB-886E-4753-9635-B8EEDC92FA6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BD08E7-3131-4187-BD6C-2BC8EB52A89C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4C6F757-D527-43BD-9A96-E218EE69591F}" type="datetimeFigureOut">
              <a:rPr lang="fr-FR" smtClean="0"/>
              <a:pPr/>
              <a:t>04/02/2014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F7D5806-91AE-452C-8EEA-AEDC4ED6FE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Documents%20and%20Settings\Priez\Mes%20documents\travail\cours\5&#232;me\biologie\Le%20fonctionnement%20du%20corps%20humain\digestion\appareil%20digestif.od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activit&#233;%204%20digestion%20vid&#233;o.do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hyperlink" Target="Correction%20TP%20amidon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../Activit&#233;%206%20vid&#233;o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Quelles%20sont%20les%20propri&#233;t&#233;s%20de%20l'intestin%20gr&#234;le%20permettant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112835"/>
          </a:xfrm>
          <a:solidFill>
            <a:schemeClr val="accent1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sz="32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Leçon 5 : L'approvisionnement de l'organisme en nutriments</a:t>
            </a:r>
            <a:endParaRPr lang="fr-FR" sz="3200" dirty="0">
              <a:ln>
                <a:solidFill>
                  <a:srgbClr val="FF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929718" cy="6215106"/>
          </a:xfrm>
        </p:spPr>
        <p:txBody>
          <a:bodyPr>
            <a:normAutofit/>
          </a:bodyPr>
          <a:lstStyle/>
          <a:p>
            <a:pPr algn="l"/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Problème du chapitre : Comment 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l'approvisionnement </a:t>
            </a:r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de l'organisme 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en nutriments se fait-il ?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Anatomie de l'appareil digestif</a:t>
            </a:r>
          </a:p>
          <a:p>
            <a:pPr algn="l"/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3" action="ppaction://hlinkfile"/>
            </a:endParaRPr>
          </a:p>
          <a:p>
            <a:pPr algn="l"/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Activité </a:t>
            </a:r>
            <a:r>
              <a:rPr lang="fr-FR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sldjump"/>
              </a:rPr>
              <a:t>1</a:t>
            </a:r>
            <a:endParaRPr lang="fr-FR" sz="2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 : Le </a:t>
            </a:r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tube digestif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 un long tube où circulent les aliments, il débute à la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bouche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et se termine à l’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anus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l"/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L’</a:t>
            </a:r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appareil digestif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est constitué du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tube digestif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 des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glandes digestives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(= glandes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salivaires + foie + pancréas).</a:t>
            </a:r>
          </a:p>
          <a:p>
            <a:pPr algn="l"/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Quelles </a:t>
            </a:r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transformations les aliments subissent-ils dans le tube digestif ?</a:t>
            </a:r>
          </a:p>
          <a:p>
            <a:pPr algn="l"/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2400" dirty="0" smtClean="0">
              <a:solidFill>
                <a:srgbClr val="0070C0"/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l"/>
            <a:endParaRPr lang="fr-FR" dirty="0">
              <a:solidFill>
                <a:srgbClr val="0070C0"/>
              </a:solidFill>
            </a:endParaRPr>
          </a:p>
          <a:p>
            <a:pPr algn="l"/>
            <a:endParaRPr lang="fr-FR" dirty="0">
              <a:solidFill>
                <a:srgbClr val="00B050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57170" y="314174"/>
            <a:ext cx="8228766" cy="1063362"/>
          </a:xfrm>
        </p:spPr>
        <p:txBody>
          <a:bodyPr lIns="82945" tIns="41473" rIns="82945" bIns="41473"/>
          <a:lstStyle/>
          <a:p>
            <a:pPr lvl="0"/>
            <a:r>
              <a:rPr lang="fr-FR"/>
              <a:t>g</a:t>
            </a:r>
          </a:p>
        </p:txBody>
      </p:sp>
      <p:graphicFrame>
        <p:nvGraphicFramePr>
          <p:cNvPr id="4" name="Objet 3">
            <a:hlinkClick r:id="rId4" action="ppaction://hlinksldjump"/>
          </p:cNvPr>
          <p:cNvGraphicFramePr>
            <a:graphicFrameLocks noChangeAspect="1"/>
          </p:cNvGraphicFramePr>
          <p:nvPr/>
        </p:nvGraphicFramePr>
        <p:xfrm>
          <a:off x="406081" y="0"/>
          <a:ext cx="5309280" cy="7818581"/>
        </p:xfrm>
        <a:graphic>
          <a:graphicData uri="http://schemas.openxmlformats.org/presentationml/2006/ole">
            <p:oleObj spid="_x0000_s1026" r:id="rId5" imgW="5428571" imgH="8000000" progId="PBrush">
              <p:embed/>
            </p:oleObj>
          </a:graphicData>
        </a:graphic>
      </p:graphicFrame>
      <p:sp>
        <p:nvSpPr>
          <p:cNvPr id="5" name="Forme libre 4"/>
          <p:cNvSpPr/>
          <p:nvPr/>
        </p:nvSpPr>
        <p:spPr>
          <a:xfrm>
            <a:off x="3265513" y="653169"/>
            <a:ext cx="228553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19640"/>
              <a:gd name="f7" fmla="+- 0 0 -360"/>
              <a:gd name="f8" fmla="+- 0 0 -270"/>
              <a:gd name="f9" fmla="+- 0 0 -180"/>
              <a:gd name="f10" fmla="+- 0 0 -90"/>
              <a:gd name="f11" fmla="*/ f3 1 251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51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259820 1 f25"/>
              <a:gd name="f32" fmla="*/ 0 1 f26"/>
              <a:gd name="f33" fmla="*/ 0 1 f25"/>
              <a:gd name="f34" fmla="*/ 251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51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6" name="Forme libre 5"/>
          <p:cNvSpPr/>
          <p:nvPr/>
        </p:nvSpPr>
        <p:spPr>
          <a:xfrm>
            <a:off x="3265513" y="1143046"/>
            <a:ext cx="228553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519640"/>
              <a:gd name="f7" fmla="+- 0 0 -360"/>
              <a:gd name="f8" fmla="+- 0 0 -270"/>
              <a:gd name="f9" fmla="+- 0 0 -180"/>
              <a:gd name="f10" fmla="+- 0 0 -90"/>
              <a:gd name="f11" fmla="*/ f3 1 251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51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259820 1 f25"/>
              <a:gd name="f32" fmla="*/ 0 1 f26"/>
              <a:gd name="f33" fmla="*/ 0 1 f25"/>
              <a:gd name="f34" fmla="*/ 251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51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7" name="Forme libre 6"/>
          <p:cNvSpPr/>
          <p:nvPr/>
        </p:nvSpPr>
        <p:spPr>
          <a:xfrm>
            <a:off x="2938963" y="2775979"/>
            <a:ext cx="2612080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879640"/>
              <a:gd name="f7" fmla="+- 0 0 -360"/>
              <a:gd name="f8" fmla="+- 0 0 -270"/>
              <a:gd name="f9" fmla="+- 0 0 -180"/>
              <a:gd name="f10" fmla="+- 0 0 -90"/>
              <a:gd name="f11" fmla="*/ f3 1 287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87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439820 1 f25"/>
              <a:gd name="f32" fmla="*/ 0 1 f26"/>
              <a:gd name="f33" fmla="*/ 0 1 f25"/>
              <a:gd name="f34" fmla="*/ 287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87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8" name="Forme libre 7"/>
          <p:cNvSpPr/>
          <p:nvPr/>
        </p:nvSpPr>
        <p:spPr>
          <a:xfrm>
            <a:off x="1959303" y="3102564"/>
            <a:ext cx="3591732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959640"/>
              <a:gd name="f7" fmla="+- 0 0 -360"/>
              <a:gd name="f8" fmla="+- 0 0 -270"/>
              <a:gd name="f9" fmla="+- 0 0 -180"/>
              <a:gd name="f10" fmla="+- 0 0 -90"/>
              <a:gd name="f11" fmla="*/ f3 1 395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395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979820 1 f25"/>
              <a:gd name="f32" fmla="*/ 0 1 f26"/>
              <a:gd name="f33" fmla="*/ 0 1 f25"/>
              <a:gd name="f34" fmla="*/ 395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395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9" name="Forme libre 8"/>
          <p:cNvSpPr/>
          <p:nvPr/>
        </p:nvSpPr>
        <p:spPr>
          <a:xfrm>
            <a:off x="3428788" y="3592441"/>
            <a:ext cx="212225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339640"/>
              <a:gd name="f7" fmla="+- 0 0 -360"/>
              <a:gd name="f8" fmla="+- 0 0 -270"/>
              <a:gd name="f9" fmla="+- 0 0 -180"/>
              <a:gd name="f10" fmla="+- 0 0 -90"/>
              <a:gd name="f11" fmla="*/ f3 1 233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33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169820 1 f25"/>
              <a:gd name="f32" fmla="*/ 0 1 f26"/>
              <a:gd name="f33" fmla="*/ 0 1 f25"/>
              <a:gd name="f34" fmla="*/ 233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33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0" name="Forme libre 9"/>
          <p:cNvSpPr/>
          <p:nvPr/>
        </p:nvSpPr>
        <p:spPr>
          <a:xfrm>
            <a:off x="2285862" y="4898780"/>
            <a:ext cx="3265182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599640"/>
              <a:gd name="f7" fmla="+- 0 0 -360"/>
              <a:gd name="f8" fmla="+- 0 0 -270"/>
              <a:gd name="f9" fmla="+- 0 0 -180"/>
              <a:gd name="f10" fmla="+- 0 0 -90"/>
              <a:gd name="f11" fmla="*/ f3 1 359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359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799820 1 f25"/>
              <a:gd name="f32" fmla="*/ 0 1 f26"/>
              <a:gd name="f33" fmla="*/ 0 1 f25"/>
              <a:gd name="f34" fmla="*/ 359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359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Forme libre 10"/>
          <p:cNvSpPr/>
          <p:nvPr/>
        </p:nvSpPr>
        <p:spPr>
          <a:xfrm>
            <a:off x="3755339" y="5388658"/>
            <a:ext cx="179570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1979640"/>
              <a:gd name="f7" fmla="+- 0 0 -360"/>
              <a:gd name="f8" fmla="+- 0 0 -270"/>
              <a:gd name="f9" fmla="+- 0 0 -180"/>
              <a:gd name="f10" fmla="+- 0 0 -90"/>
              <a:gd name="f11" fmla="*/ f3 1 197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197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989820 1 f25"/>
              <a:gd name="f32" fmla="*/ 0 1 f26"/>
              <a:gd name="f33" fmla="*/ 0 1 f25"/>
              <a:gd name="f34" fmla="*/ 197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197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2" name="Forme libre 11"/>
          <p:cNvSpPr/>
          <p:nvPr/>
        </p:nvSpPr>
        <p:spPr>
          <a:xfrm>
            <a:off x="1796028" y="6041827"/>
            <a:ext cx="375501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4139640"/>
              <a:gd name="f7" fmla="+- 0 0 -360"/>
              <a:gd name="f8" fmla="+- 0 0 -270"/>
              <a:gd name="f9" fmla="+- 0 0 -180"/>
              <a:gd name="f10" fmla="+- 0 0 -90"/>
              <a:gd name="f11" fmla="*/ f3 1 413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413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2069820 1 f25"/>
              <a:gd name="f32" fmla="*/ 0 1 f26"/>
              <a:gd name="f33" fmla="*/ 0 1 f25"/>
              <a:gd name="f34" fmla="*/ 413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413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2775688" y="6531712"/>
            <a:ext cx="2775356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059640"/>
              <a:gd name="f7" fmla="+- 0 0 -360"/>
              <a:gd name="f8" fmla="+- 0 0 -270"/>
              <a:gd name="f9" fmla="+- 0 0 -180"/>
              <a:gd name="f10" fmla="+- 0 0 -90"/>
              <a:gd name="f11" fmla="*/ f3 1 305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305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529820 1 f25"/>
              <a:gd name="f32" fmla="*/ 0 1 f26"/>
              <a:gd name="f33" fmla="*/ 0 1 f25"/>
              <a:gd name="f34" fmla="*/ 305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305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599375" y="979754"/>
            <a:ext cx="1503443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2 : Trachée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572925" y="2575126"/>
            <a:ext cx="1080561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4 : </a:t>
            </a:r>
            <a:r>
              <a:rPr lang="fr-FR" sz="2000" u="sng" dirty="0">
                <a:solidFill>
                  <a:srgbClr val="00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Foie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556925" y="2939271"/>
            <a:ext cx="2280304" cy="67233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5 : Vésicule biliaire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637579" y="3391588"/>
            <a:ext cx="1572668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6 </a:t>
            </a:r>
            <a:r>
              <a:rPr lang="fr-FR" sz="2000" u="sng" dirty="0">
                <a:solidFill>
                  <a:srgbClr val="00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: Estomac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551367" y="4735488"/>
            <a:ext cx="1969430" cy="67233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8 : </a:t>
            </a:r>
            <a:r>
              <a:rPr lang="fr-FR" sz="2000" u="sng" dirty="0">
                <a:solidFill>
                  <a:srgbClr val="00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Intestin grêle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5551367" y="5225365"/>
            <a:ext cx="1940366" cy="67233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9 : Gros intestin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587945" y="5840982"/>
            <a:ext cx="1912605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10 : Appendice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713995" y="6330860"/>
            <a:ext cx="1272568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11 : Anus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551367" y="489877"/>
            <a:ext cx="2588574" cy="67233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1 </a:t>
            </a:r>
            <a:r>
              <a:rPr lang="fr-FR" sz="2000" dirty="0">
                <a:solidFill>
                  <a:srgbClr val="00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: </a:t>
            </a:r>
            <a:r>
              <a:rPr lang="fr-FR" sz="2000" u="sng" dirty="0">
                <a:solidFill>
                  <a:srgbClr val="00CC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Glandes salivaires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3755338" y="118879"/>
            <a:ext cx="5569189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b="1" u="sng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12 : Titre - L'appareil digestif de l'Homme</a:t>
            </a:r>
          </a:p>
        </p:txBody>
      </p:sp>
      <p:sp>
        <p:nvSpPr>
          <p:cNvPr id="24" name="Forme libre 23"/>
          <p:cNvSpPr/>
          <p:nvPr/>
        </p:nvSpPr>
        <p:spPr>
          <a:xfrm>
            <a:off x="3265513" y="1959508"/>
            <a:ext cx="2448805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699640"/>
              <a:gd name="f7" fmla="+- 0 0 -360"/>
              <a:gd name="f8" fmla="+- 0 0 -270"/>
              <a:gd name="f9" fmla="+- 0 0 -180"/>
              <a:gd name="f10" fmla="+- 0 0 -90"/>
              <a:gd name="f11" fmla="*/ f3 1 269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69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349820 1 f25"/>
              <a:gd name="f32" fmla="*/ 0 1 f26"/>
              <a:gd name="f33" fmla="*/ 0 1 f25"/>
              <a:gd name="f34" fmla="*/ 269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69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5714642" y="1808302"/>
            <a:ext cx="1827057" cy="672336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3 : </a:t>
            </a:r>
            <a:r>
              <a:rPr lang="fr-FR" sz="2000" dirty="0" err="1">
                <a:solidFill>
                  <a:srgbClr val="00CCCC"/>
                </a:solidFill>
                <a:latin typeface="Arial" pitchFamily="18"/>
                <a:ea typeface="Arial Unicode MS" pitchFamily="2"/>
                <a:cs typeface="Tahoma" pitchFamily="2"/>
              </a:rPr>
              <a:t>Oesophage</a:t>
            </a:r>
            <a:endParaRPr lang="fr-FR" sz="2000" dirty="0">
              <a:solidFill>
                <a:srgbClr val="00CCCC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6" name="Forme libre 25"/>
          <p:cNvSpPr/>
          <p:nvPr/>
        </p:nvSpPr>
        <p:spPr>
          <a:xfrm>
            <a:off x="3428788" y="4082318"/>
            <a:ext cx="2122254" cy="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339640"/>
              <a:gd name="f7" fmla="+- 0 0 -360"/>
              <a:gd name="f8" fmla="+- 0 0 -270"/>
              <a:gd name="f9" fmla="+- 0 0 -180"/>
              <a:gd name="f10" fmla="+- 0 0 -90"/>
              <a:gd name="f11" fmla="*/ f3 1 2339640"/>
              <a:gd name="f12" fmla="*/ f4 1 0"/>
              <a:gd name="f13" fmla="val f5"/>
              <a:gd name="f14" fmla="val f6"/>
              <a:gd name="f15" fmla="*/ f7 f0 1"/>
              <a:gd name="f16" fmla="*/ f8 f0 1"/>
              <a:gd name="f17" fmla="*/ f9 f0 1"/>
              <a:gd name="f18" fmla="*/ f10 f0 1"/>
              <a:gd name="f19" fmla="+- f13 0 f13"/>
              <a:gd name="f20" fmla="+- f14 0 f13"/>
              <a:gd name="f21" fmla="*/ f15 1 f2"/>
              <a:gd name="f22" fmla="*/ f16 1 f2"/>
              <a:gd name="f23" fmla="*/ f17 1 f2"/>
              <a:gd name="f24" fmla="*/ f18 1 f2"/>
              <a:gd name="f25" fmla="*/ f20 1 2339640"/>
              <a:gd name="f26" fmla="*/ f19 1 0"/>
              <a:gd name="f27" fmla="+- f21 0 f1"/>
              <a:gd name="f28" fmla="+- f22 0 f1"/>
              <a:gd name="f29" fmla="+- f23 0 f1"/>
              <a:gd name="f30" fmla="+- f24 0 f1"/>
              <a:gd name="f31" fmla="*/ 1169820 1 f25"/>
              <a:gd name="f32" fmla="*/ 0 1 f26"/>
              <a:gd name="f33" fmla="*/ 0 1 f25"/>
              <a:gd name="f34" fmla="*/ 2339640 1 f25"/>
              <a:gd name="f35" fmla="*/ f33 f11 1"/>
              <a:gd name="f36" fmla="*/ f34 f11 1"/>
              <a:gd name="f37" fmla="*/ f32 f12 1"/>
              <a:gd name="f38" fmla="*/ f31 f1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8" y="f37"/>
              </a:cxn>
              <a:cxn ang="f28">
                <a:pos x="f35" y="f37"/>
              </a:cxn>
              <a:cxn ang="f29">
                <a:pos x="f38" y="f37"/>
              </a:cxn>
              <a:cxn ang="f30">
                <a:pos x="f36" y="f37"/>
              </a:cxn>
            </a:cxnLst>
            <a:rect l="f35" t="f37" r="f36" b="f37"/>
            <a:pathLst>
              <a:path w="2339640" fill="none">
                <a:moveTo>
                  <a:pt x="f6" y="f5"/>
                </a:moveTo>
                <a:lnTo>
                  <a:pt x="f5" y="f5"/>
                </a:lnTo>
              </a:path>
            </a:pathLst>
          </a:custGeom>
          <a:noFill/>
          <a:ln w="35999">
            <a:solidFill>
              <a:srgbClr val="008080"/>
            </a:solidFill>
            <a:prstDash val="solid"/>
            <a:tailEnd type="arrow"/>
          </a:ln>
        </p:spPr>
        <p:txBody>
          <a:bodyPr vert="horz" wrap="square" lIns="97966" tIns="57149" rIns="97966" bIns="57149" anchor="ctr" anchorCtr="1" compatLnSpc="0"/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dirty="0">
              <a:solidFill>
                <a:srgbClr val="000000"/>
              </a:solidFill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551367" y="3919026"/>
            <a:ext cx="1959303" cy="377384"/>
          </a:xfrm>
          <a:prstGeom prst="rect">
            <a:avLst/>
          </a:prstGeom>
          <a:noFill/>
          <a:ln>
            <a:noFill/>
          </a:ln>
        </p:spPr>
        <p:txBody>
          <a:bodyPr vert="horz" wrap="square" lIns="81643" tIns="40817" rIns="81643" bIns="40817" anchor="t" anchorCtr="0" compatLnSpc="0">
            <a:spAutoFit/>
          </a:bodyPr>
          <a:lstStyle/>
          <a:p>
            <a:pPr defTabSz="829452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>
                <a:solidFill>
                  <a:srgbClr val="00B8FF"/>
                </a:solidFill>
                <a:latin typeface="Arial" pitchFamily="18"/>
                <a:ea typeface="Arial Unicode MS" pitchFamily="2"/>
                <a:cs typeface="Tahoma" pitchFamily="2"/>
              </a:rPr>
              <a:t>7 : </a:t>
            </a:r>
            <a:r>
              <a:rPr lang="fr-FR" sz="2000" u="sng" dirty="0">
                <a:solidFill>
                  <a:srgbClr val="00B8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18"/>
                <a:ea typeface="Arial Unicode MS" pitchFamily="2"/>
                <a:cs typeface="Tahoma" pitchFamily="2"/>
              </a:rPr>
              <a:t>Pancréas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29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32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2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45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6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48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4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61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4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64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5">
                                      <p:txEl>
                                        <p:pRg st="0" end="0"/>
                                      </p:txEl>
                                    </p:spTgt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77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80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5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93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8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96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6">
                                      <p:txEl>
                                        <p:pRg st="0" end="0"/>
                                      </p:txEl>
                                    </p:spTgt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07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10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23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6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26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7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39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0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42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8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55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1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58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9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71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2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74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0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82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13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set>
                                <p:cBhvr>
                                  <p:cTn id="185" dur="1" fill="hold" nodeType="clickEffect">
                                    <p:stCondLst>
                                      <p:cond delay="0"/>
                                    </p:stCondLst>
                                  </p:cTn>
                                  <p:tgtEl>
                                    <p:spTgt spid="21"/>
                                  </p:tgtEl>
                                  <p:attrNameLst>
                                    <p:attrName>style.visibility</p:attrName>
                                  </p:attrNameLst>
                                </p:cBhvr>
                                <p:to>
                                  <p:strVal val="hidden"/>
                                </p:to>
                              </p:set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2844" y="0"/>
            <a:ext cx="9001156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2- </a:t>
            </a:r>
            <a:r>
              <a:rPr lang="fr-FR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 formation des nutriments</a:t>
            </a:r>
          </a:p>
          <a:p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	a- </a:t>
            </a:r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constitution des aliments</a:t>
            </a:r>
          </a:p>
          <a:p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aliments contiennent des glucides (comme le glucose, un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sucre rapide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 l’amidon un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sucre lent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), des lipides (ou matières grasses), des protéines.</a:t>
            </a:r>
          </a:p>
          <a:p>
            <a:endParaRPr lang="fr-F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	b</a:t>
            </a:r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La transformation des aliments</a:t>
            </a:r>
          </a:p>
          <a:p>
            <a:endParaRPr lang="fr-F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Activité 2</a:t>
            </a: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aliments sont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broyés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dans la bouche par l'action des dents lors de la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mastication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L'estomac poursuit le broyage par ses contractions. </a:t>
            </a: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Un liquide est également  produit pour faciliter la transformation des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aliments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Comment les liquides produits par l'appareil digestif 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agissent-ils?</a:t>
            </a:r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endParaRPr lang="fr-F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5687" y="210026"/>
            <a:ext cx="8858313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La digestion des aliments</a:t>
            </a:r>
          </a:p>
          <a:p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Activité 4</a:t>
            </a:r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 liquides appelés </a:t>
            </a:r>
            <a:r>
              <a:rPr lang="fr-FR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sucs digestifs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sont libérés par des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glandes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présentes dans l'appareil digestif.</a:t>
            </a:r>
          </a:p>
          <a:p>
            <a:endParaRPr lang="fr-FR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Comment </a:t>
            </a:r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les sucs digestifs agissent-ils 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  <a:hlinkClick r:id="rId4" action="ppaction://hlinkpres?slideindex=1&amp;slidetitle="/>
            </a:endParaRPr>
          </a:p>
          <a:p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Activité  </a:t>
            </a:r>
            <a:r>
              <a:rPr lang="fr-FR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5</a:t>
            </a:r>
            <a:endParaRPr lang="fr-FR" sz="2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sucs digestifs contiennent des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substances chimiques fabriquées par l'organisme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les </a:t>
            </a:r>
            <a:r>
              <a:rPr lang="fr-FR" sz="2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enzymes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fr-F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enzymes permettent de transformer les aliments lors de la digestion en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nutriments (substances solubles dans le sang qui permettent de nourrir les organes)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Comment le passage des nutriments dans le sang se fait-il ?</a:t>
            </a:r>
          </a:p>
          <a:p>
            <a:endParaRPr lang="fr-FR" sz="2400" dirty="0">
              <a:solidFill>
                <a:srgbClr val="00B050"/>
              </a:solidFill>
            </a:endParaRPr>
          </a:p>
          <a:p>
            <a:endParaRPr lang="fr-FR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14282" y="214290"/>
            <a:ext cx="864399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3- L'absorption intestinale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3" action="ppaction://hlinkfile"/>
              </a:rPr>
              <a:t>Activité 6</a:t>
            </a:r>
            <a:endParaRPr lang="fr-FR" sz="2400" u="sng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: L'</a:t>
            </a:r>
            <a:r>
              <a:rPr lang="fr-FR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absorption </a:t>
            </a:r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intestinale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c'est à dire le passage des nutriments dans le sang, se fait au niveau de l'intestin grêle.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Quelles sont les propriétés de l'intestin grêle permettant le passage des nutriments dans le sang?</a:t>
            </a:r>
          </a:p>
          <a:p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Activité </a:t>
            </a:r>
            <a:r>
              <a:rPr lang="fr-FR" sz="2400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hlinkClick r:id="rId4" action="ppaction://hlinkpres?slideindex=1&amp;slidetitle="/>
              </a:rPr>
              <a:t>7</a:t>
            </a:r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fr-FR" sz="2400" u="sng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Des </a:t>
            </a:r>
            <a:r>
              <a:rPr lang="fr-FR" sz="2400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villosités intestinales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(replis de la paroi intestinale)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paroi très fine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 </a:t>
            </a:r>
            <a:r>
              <a:rPr lang="fr-F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riches en vaisseaux sanguins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augmentent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fr-FR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surface d’échange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  </a:t>
            </a:r>
            <a:r>
              <a:rPr lang="fr-FR" sz="24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qui  favorise l'absorption.</a:t>
            </a:r>
          </a:p>
          <a:p>
            <a:endParaRPr lang="fr-FR" u="sng" dirty="0" smtClean="0">
              <a:solidFill>
                <a:srgbClr val="0070C0"/>
              </a:solidFill>
            </a:endParaRPr>
          </a:p>
          <a:p>
            <a:endParaRPr lang="fr-FR" u="sng" dirty="0">
              <a:solidFill>
                <a:srgbClr val="0070C0"/>
              </a:solidFill>
            </a:endParaRPr>
          </a:p>
          <a:p>
            <a:endParaRPr lang="fr-FR" u="sng" dirty="0" smtClean="0">
              <a:solidFill>
                <a:srgbClr val="0070C0"/>
              </a:solidFill>
            </a:endParaRPr>
          </a:p>
          <a:p>
            <a:endParaRPr lang="fr-FR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187624" y="332656"/>
            <a:ext cx="7075976" cy="461665"/>
          </a:xfrm>
          <a:prstGeom prst="rect">
            <a:avLst/>
          </a:prstGeom>
          <a:solidFill>
            <a:srgbClr val="DBE5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Activité 6 : le passage des nutriments dans le sang</a:t>
            </a:r>
            <a:endParaRPr kumimoji="0" lang="fr-F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23528" y="1052736"/>
          <a:ext cx="8424935" cy="2828544"/>
        </p:xfrm>
        <a:graphic>
          <a:graphicData uri="http://schemas.openxmlformats.org/drawingml/2006/table">
            <a:tbl>
              <a:tblPr/>
              <a:tblGrid>
                <a:gridCol w="2109603"/>
                <a:gridCol w="3157666"/>
                <a:gridCol w="315766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fr-FR" sz="2400" dirty="0">
                        <a:latin typeface="Calibri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Quantité de glucose (en mg) dans 100 </a:t>
                      </a:r>
                      <a:r>
                        <a:rPr lang="fr-FR" sz="2400" dirty="0" err="1">
                          <a:latin typeface="Arial"/>
                          <a:ea typeface="Times New Roman"/>
                          <a:cs typeface="Times New Roman"/>
                        </a:rPr>
                        <a:t>mL</a:t>
                      </a: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 de sang entrant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/>
                          <a:ea typeface="Times New Roman"/>
                          <a:cs typeface="Times New Roman"/>
                        </a:rPr>
                        <a:t>Quantité de glucose (en mg) dans 100 mL de sang sortant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/>
                          <a:ea typeface="Times New Roman"/>
                          <a:cs typeface="Times New Roman"/>
                        </a:rPr>
                        <a:t>Estomac 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/>
                          <a:ea typeface="Times New Roman"/>
                          <a:cs typeface="Times New Roman"/>
                        </a:rPr>
                        <a:t>Intestin grêle</a:t>
                      </a:r>
                      <a:endParaRPr lang="fr-FR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180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Gros intestin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90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/>
                          <a:ea typeface="Times New Roman"/>
                          <a:cs typeface="Times New Roman"/>
                        </a:rPr>
                        <a:t>87</a:t>
                      </a:r>
                      <a:endParaRPr lang="fr-F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100" marR="38100" marT="381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467544" y="3933056"/>
            <a:ext cx="66783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Quantité de glucose dans le sang arrivant et repartant de différents organes.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4725144"/>
            <a:ext cx="835292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J'explique où se fait le passage des nutriments dans le sang à l'aide du tableau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571612"/>
            <a:ext cx="7772400" cy="3143271"/>
          </a:xfrm>
          <a:ln w="76200"/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isometricOffAxis2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r-FR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Quelles sont les propriétés de l'intestin grêle permettant le passage des nutriments dans le sang?</a:t>
            </a:r>
            <a:endParaRPr lang="fr-FR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1- Je légende le schéma ci-dessous à l'aide de mon livre en plaçant les mots suivants : </a:t>
            </a: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S'</a:t>
            </a:r>
            <a:r>
              <a:rPr lang="fr-FR" sz="2000" b="1" i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</a:t>
            </a:r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Sang entrant ; sang sortant ; villosité intestinale ; microvillosité ; Tube digestif </a:t>
            </a:r>
            <a:endParaRPr lang="fr-FR" sz="20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3" cstate="print"/>
          <a:srcRect l="8019" t="11398" r="18972" b="10968"/>
          <a:stretch>
            <a:fillRect/>
          </a:stretch>
        </p:blipFill>
        <p:spPr bwMode="auto">
          <a:xfrm>
            <a:off x="2500298" y="1643050"/>
            <a:ext cx="6203936" cy="449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428596" y="4572008"/>
            <a:ext cx="20002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Sang entrant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715008" y="4572008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Sang sortant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rot="10800000">
            <a:off x="4643438" y="2928934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6072198" y="2643182"/>
            <a:ext cx="2103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microvillosités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 rot="5400000">
            <a:off x="321439" y="3107529"/>
            <a:ext cx="2786082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1714480" y="1714488"/>
            <a:ext cx="785818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>
            <a:off x="1714480" y="4500570"/>
            <a:ext cx="785818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1500166" y="3143248"/>
            <a:ext cx="214314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0" y="2786058"/>
            <a:ext cx="15728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Villosité </a:t>
            </a:r>
          </a:p>
          <a:p>
            <a:pPr algn="ctr"/>
            <a:r>
              <a:rPr lang="fr-FR" sz="2400" dirty="0" smtClean="0">
                <a:latin typeface="Arial" pitchFamily="34" charset="0"/>
                <a:cs typeface="Arial" pitchFamily="34" charset="0"/>
              </a:rPr>
              <a:t>intestinale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Connecteur droit avec flèche 25"/>
          <p:cNvCxnSpPr/>
          <p:nvPr/>
        </p:nvCxnSpPr>
        <p:spPr>
          <a:xfrm rot="10800000">
            <a:off x="5357818" y="2000240"/>
            <a:ext cx="571504" cy="1588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ZoneTexte 28">
            <a:hlinkClick r:id="" action="ppaction://noaction"/>
          </p:cNvPr>
          <p:cNvSpPr txBox="1"/>
          <p:nvPr/>
        </p:nvSpPr>
        <p:spPr>
          <a:xfrm>
            <a:off x="6000760" y="1785926"/>
            <a:ext cx="1845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latin typeface="Arial" pitchFamily="34" charset="0"/>
                <a:cs typeface="Arial" pitchFamily="34" charset="0"/>
              </a:rPr>
              <a:t>tube digestif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714612" y="21431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867012" y="22955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3019412" y="2447916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786050" y="2786058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786050" y="264318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 flipH="1">
            <a:off x="3071802" y="264318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4857752" y="2357430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4786314" y="19288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4938714" y="20812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5091114" y="22336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243514" y="23860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395914" y="2538402"/>
            <a:ext cx="71438" cy="71438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>
            <a:off x="1000100" y="6143644"/>
            <a:ext cx="7220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>
                <a:latin typeface="Arial" pitchFamily="34" charset="0"/>
                <a:cs typeface="Arial" pitchFamily="34" charset="0"/>
                <a:hlinkClick r:id="" action="ppaction://hlinkshowjump?jump=nextslide"/>
              </a:rPr>
              <a:t>Schéma représentant le passage des nutriments dans le sang</a:t>
            </a:r>
            <a:endParaRPr lang="fr-FR" sz="2000" u="sng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8" name="Connecteur droit avec flèche 47"/>
          <p:cNvCxnSpPr>
            <a:stCxn id="45" idx="1"/>
          </p:cNvCxnSpPr>
          <p:nvPr/>
        </p:nvCxnSpPr>
        <p:spPr>
          <a:xfrm rot="16200000" flipH="1" flipV="1">
            <a:off x="4263368" y="2571744"/>
            <a:ext cx="1165888" cy="112012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>
            <a:off x="3000364" y="2786058"/>
            <a:ext cx="571504" cy="50006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214282" y="492919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0 mg de glucose/100ml de sang</a:t>
            </a:r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6143636" y="350043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180 mg de glucose/100ml de sang</a:t>
            </a:r>
            <a:endParaRPr lang="fr-FR" sz="24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11" grpId="0"/>
      <p:bldP spid="24" grpId="0"/>
      <p:bldP spid="29" grpId="0"/>
      <p:bldP spid="30" grpId="0" animBg="1"/>
      <p:bldP spid="31" grpId="0" animBg="1"/>
      <p:bldP spid="32" grpId="0" animBg="1"/>
      <p:bldP spid="34" grpId="0" animBg="1"/>
      <p:bldP spid="36" grpId="0" animBg="1"/>
      <p:bldP spid="38" grpId="0" animBg="1"/>
      <p:bldP spid="39" grpId="0" animBg="1"/>
      <p:bldP spid="40" grpId="0" animBg="1"/>
      <p:bldP spid="42" grpId="0" animBg="1"/>
      <p:bldP spid="43" grpId="0" animBg="1"/>
      <p:bldP spid="44" grpId="0" animBg="1"/>
      <p:bldP spid="45" grpId="0" animBg="1"/>
      <p:bldP spid="46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>
            <a:noAutofit/>
          </a:bodyPr>
          <a:lstStyle/>
          <a:p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3" action="ppaction://hlinksldjump"/>
              </a:rPr>
              <a:t>2-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Je complète le schéma en représentant, dans le tube digestif, le glucose à l’aide de points verts. </a:t>
            </a:r>
            <a:r>
              <a:rPr lang="fr-F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rId3" action="ppaction://hlinksldjump"/>
              </a:rPr>
              <a:t>Co</a:t>
            </a:r>
            <a:endParaRPr lang="fr-FR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hlinkClick r:id="rId3" action="ppaction://hlinksldjump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000100" y="1214422"/>
            <a:ext cx="747563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3- A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l’aide de l’activité 6, je trace une flèche sur le schéma, pour </a:t>
            </a:r>
            <a:r>
              <a:rPr lang="fr-FR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indiquer </a:t>
            </a:r>
            <a:r>
              <a:rPr lang="fr-FR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le trajet du glucose. </a:t>
            </a:r>
            <a:r>
              <a:rPr lang="fr-FR" sz="20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  <a:hlinkClick r:id="" action="ppaction://hlinkshowjump?jump=previousslide"/>
              </a:rPr>
              <a:t>Rai</a:t>
            </a:r>
            <a:endParaRPr lang="fr-FR" sz="2000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57290" y="2000240"/>
          <a:ext cx="7215237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7487"/>
                <a:gridCol w="2607487"/>
                <a:gridCol w="20002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fr-FR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Quantité de glucose (en mg) dans 100 </a:t>
                      </a:r>
                      <a:r>
                        <a:rPr kumimoji="0" lang="fr-FR" sz="2400" b="1" kern="1200" dirty="0" err="1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mL</a:t>
                      </a:r>
                      <a:r>
                        <a:rPr kumimoji="0" lang="fr-FR" sz="24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 sang entrant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Quantité de glucose (en mg) dans 100 </a:t>
                      </a:r>
                      <a:r>
                        <a:rPr lang="fr-FR" sz="24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mL</a:t>
                      </a: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de sang sortant</a:t>
                      </a:r>
                      <a:endParaRPr lang="fr-F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90</a:t>
                      </a:r>
                      <a:endParaRPr lang="fr-FR" sz="24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180</a:t>
                      </a:r>
                      <a:endParaRPr lang="fr-FR" sz="24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r>
                        <a:rPr lang="fr-FR" sz="2400" dirty="0" smtClean="0">
                          <a:latin typeface="Arial" pitchFamily="34" charset="0"/>
                          <a:cs typeface="Arial" pitchFamily="34" charset="0"/>
                        </a:rPr>
                        <a:t>Intestin grêle</a:t>
                      </a:r>
                      <a:endParaRPr lang="fr-FR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ZoneTexte 6"/>
          <p:cNvSpPr txBox="1"/>
          <p:nvPr/>
        </p:nvSpPr>
        <p:spPr>
          <a:xfrm>
            <a:off x="928662" y="4286256"/>
            <a:ext cx="7715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0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4- Je donne les propriétés (caractéristiques) de la paroi de l'intestin grêle permettant le passage des nutriments dans le sang. </a:t>
            </a:r>
            <a:r>
              <a:rPr lang="fr-FR" sz="20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928662" y="5380672"/>
            <a:ext cx="76438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 paroi de l’intestin grêle est fine, riche en vaisseaux sanguins et présentent de  nombreux replis permettant de faciliter les échanges.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795</TotalTime>
  <Words>400</Words>
  <Application>Microsoft Office PowerPoint</Application>
  <PresentationFormat>Affichage à l'écran (4:3)</PresentationFormat>
  <Paragraphs>113</Paragraphs>
  <Slides>9</Slides>
  <Notes>8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0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Aspect</vt:lpstr>
      <vt:lpstr>Leçon 5 : L'approvisionnement de l'organisme en nutriments</vt:lpstr>
      <vt:lpstr>g</vt:lpstr>
      <vt:lpstr>Diapositive 3</vt:lpstr>
      <vt:lpstr>Diapositive 4</vt:lpstr>
      <vt:lpstr>Diapositive 5</vt:lpstr>
      <vt:lpstr>Diapositive 6</vt:lpstr>
      <vt:lpstr>Quelles sont les propriétés de l'intestin grêle permettant le passage des nutriments dans le sang?</vt:lpstr>
      <vt:lpstr>1- Je légende le schéma ci-dessous à l'aide de mon livre en plaçant les mots suivants : S'Inf Sang entrant ; sang sortant ; villosité intestinale ; microvillosité ; Tube digestif </vt:lpstr>
      <vt:lpstr>2- Je complète le schéma en représentant, dans le tube digestif, le glucose à l’aide de points verts. Co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Leçon 2 : L'approvisionnement de l'organisme en nutriments</dc:title>
  <dc:creator>Priez</dc:creator>
  <cp:lastModifiedBy>Priez</cp:lastModifiedBy>
  <cp:revision>54</cp:revision>
  <dcterms:created xsi:type="dcterms:W3CDTF">2008-12-18T20:25:51Z</dcterms:created>
  <dcterms:modified xsi:type="dcterms:W3CDTF">2014-02-04T17:39:07Z</dcterms:modified>
</cp:coreProperties>
</file>