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6B45D-B7CF-4777-B742-A805860C6509}" type="datetimeFigureOut">
              <a:rPr lang="fr-FR" smtClean="0"/>
              <a:pPr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FD32-A133-4664-84F6-AF90B536A4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848872" cy="20162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Voyage en Angleterre: </a:t>
            </a:r>
            <a:br>
              <a:rPr lang="fr-FR" dirty="0" smtClean="0"/>
            </a:br>
            <a:r>
              <a:rPr lang="fr-FR" dirty="0" smtClean="0"/>
              <a:t>consignes, règlement et informations pratiques</a:t>
            </a:r>
            <a:endParaRPr lang="fr-FR" dirty="0"/>
          </a:p>
        </p:txBody>
      </p:sp>
      <p:pic>
        <p:nvPicPr>
          <p:cNvPr id="23554" name="Picture 2" descr="http://comps.canstockphoto.com/can-stock-photo_csp16755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140968"/>
            <a:ext cx="3510632" cy="2933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052736"/>
            <a:ext cx="831641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300" b="1" dirty="0" smtClean="0">
                <a:latin typeface="Comic Sans MS" pitchFamily="66" charset="0"/>
              </a:rPr>
              <a:t>Remarque</a:t>
            </a:r>
            <a:r>
              <a:rPr lang="fr-FR" sz="2300" dirty="0" smtClean="0">
                <a:latin typeface="Comic Sans MS" pitchFamily="66" charset="0"/>
              </a:rPr>
              <a:t> </a:t>
            </a:r>
            <a:r>
              <a:rPr lang="fr-FR" sz="2300" dirty="0">
                <a:latin typeface="Comic Sans MS" pitchFamily="66" charset="0"/>
              </a:rPr>
              <a:t>: </a:t>
            </a:r>
            <a:endParaRPr lang="fr-FR" sz="23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L'utilisation </a:t>
            </a:r>
            <a:r>
              <a:rPr lang="fr-FR" sz="2300" dirty="0">
                <a:latin typeface="Comic Sans MS" pitchFamily="66" charset="0"/>
              </a:rPr>
              <a:t>d'un téléphone portable français </a:t>
            </a:r>
            <a:r>
              <a:rPr lang="fr-FR" sz="2300" dirty="0" smtClean="0">
                <a:latin typeface="Comic Sans MS" pitchFamily="66" charset="0"/>
              </a:rPr>
              <a:t>à l’étranger coûte cher, voire très cher.</a:t>
            </a: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Soyez </a:t>
            </a:r>
            <a:r>
              <a:rPr lang="fr-FR" sz="2300" dirty="0">
                <a:latin typeface="Comic Sans MS" pitchFamily="66" charset="0"/>
              </a:rPr>
              <a:t>modérés dans votre utilisation. </a:t>
            </a:r>
            <a:endParaRPr lang="fr-FR" sz="23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Profitez plutôt de votre séjour! </a:t>
            </a:r>
          </a:p>
          <a:p>
            <a:endParaRPr lang="fr-FR" sz="23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75608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Comic Sans MS" pitchFamily="66" charset="0"/>
              </a:rPr>
              <a:t>Informations pratiques:</a:t>
            </a:r>
          </a:p>
          <a:p>
            <a:endParaRPr lang="fr-FR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les prises anglaises sont différentes des nôtres. Vous ne pourrez RIEN brancher si vous n’avez pas un adaptateur. Pas la peine de vous encombrer de chargeurs dans ce cas!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Si vous avez un adaptateur (achat dans le commerce), vous pouvez penser à prendre une multiprise pour brancher plusieurs appareils dessus.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Les prises anglaises fonctionnent avec un interrupteur. IL n’y a pas d’électricité si l’interrupteur est éteint ….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Les douches anglaises ont souvent peu de pression… Soyez patients, surtout pour celles qui ont des cheveux longs!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Pas la peine d’emporter un sèche-cheveux, vous en demanderez un sur place!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vous verrez sur place, mais la lumière dans la salle de bain est souvent un interrupteur au bout d’une corde/ficelle (moins dangereux!)… Ne cherchez donc pas l’interrupteur sur un mur!</a:t>
            </a:r>
          </a:p>
          <a:p>
            <a:endParaRPr lang="fr-FR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Vous découvrirez le reste vous-mêmes!</a:t>
            </a:r>
            <a:endParaRPr lang="fr-F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620688"/>
            <a:ext cx="74168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b="1" dirty="0" smtClean="0">
                <a:latin typeface="Comic Sans MS" pitchFamily="66" charset="0"/>
              </a:rPr>
              <a:t>Dépenses, shopping: </a:t>
            </a: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Ne prenez pas trop d’argent..</a:t>
            </a: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 Plus on en a, plus on le dépense!</a:t>
            </a: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Si vous voulez écrire des cartes postales, pensez à prévoir les adresses avant! (et acheter des timbres sur place…)</a:t>
            </a: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Réfléchissez avant de faire des dépenses, mais faites vous plaisir! Et faites plaisir à votre famille!</a:t>
            </a: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N’achetez pas des choses que vous pouvez trouver en France…. Profitez pour découvrir des choses nouvelles!</a:t>
            </a:r>
          </a:p>
          <a:p>
            <a:endParaRPr lang="fr-FR" sz="23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300" dirty="0" smtClean="0">
                <a:latin typeface="Comic Sans MS" pitchFamily="66" charset="0"/>
              </a:rPr>
              <a:t> Pensez qu’une livre (£1.00) vaut à peu près 1,20€. Ce n’est pas pareil!</a:t>
            </a:r>
          </a:p>
          <a:p>
            <a:endParaRPr lang="fr-FR" sz="23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0688"/>
            <a:ext cx="82089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300" dirty="0">
              <a:latin typeface="Comic Sans MS" pitchFamily="66" charset="0"/>
            </a:endParaRPr>
          </a:p>
          <a:p>
            <a:r>
              <a:rPr lang="fr-FR" sz="2300" dirty="0" smtClean="0">
                <a:latin typeface="Comic Sans MS" pitchFamily="66" charset="0"/>
              </a:rPr>
              <a:t>Retour à la réalité:</a:t>
            </a:r>
          </a:p>
          <a:p>
            <a:r>
              <a:rPr lang="fr-FR" sz="2300" dirty="0" smtClean="0">
                <a:latin typeface="Comic Sans MS" pitchFamily="66" charset="0"/>
              </a:rPr>
              <a:t> </a:t>
            </a:r>
            <a:endParaRPr lang="fr-FR" sz="23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300" b="1" dirty="0" smtClean="0">
                <a:latin typeface="Comic Sans MS" pitchFamily="66" charset="0"/>
              </a:rPr>
              <a:t> Les </a:t>
            </a:r>
            <a:r>
              <a:rPr lang="fr-FR" sz="2300" b="1" dirty="0">
                <a:latin typeface="Comic Sans MS" pitchFamily="66" charset="0"/>
              </a:rPr>
              <a:t>élèves devront se mettre à jour dans leur travail scolaire. </a:t>
            </a:r>
            <a:endParaRPr lang="fr-FR" sz="2300" b="1" dirty="0" smtClean="0">
              <a:latin typeface="Comic Sans MS" pitchFamily="66" charset="0"/>
            </a:endParaRPr>
          </a:p>
          <a:p>
            <a:endParaRPr lang="fr-FR" sz="23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300" b="1" dirty="0">
                <a:latin typeface="Comic Sans MS" pitchFamily="66" charset="0"/>
              </a:rPr>
              <a:t> </a:t>
            </a:r>
            <a:r>
              <a:rPr lang="fr-FR" sz="2300" b="1" dirty="0" smtClean="0">
                <a:latin typeface="Comic Sans MS" pitchFamily="66" charset="0"/>
              </a:rPr>
              <a:t>Le carnet de voyage devra </a:t>
            </a:r>
            <a:r>
              <a:rPr lang="fr-FR" sz="2300" b="1" dirty="0">
                <a:latin typeface="Comic Sans MS" pitchFamily="66" charset="0"/>
              </a:rPr>
              <a:t>être rendu dans les délais. </a:t>
            </a:r>
          </a:p>
        </p:txBody>
      </p:sp>
      <p:pic>
        <p:nvPicPr>
          <p:cNvPr id="1026" name="Picture 2" descr="http://comps.canstockphoto.com/can-stock-photo_csp167558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77072"/>
            <a:ext cx="2897339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13690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500" dirty="0">
              <a:latin typeface="Comic Sans MS" pitchFamily="66" charset="0"/>
            </a:endParaRPr>
          </a:p>
          <a:p>
            <a:r>
              <a:rPr lang="fr-FR" sz="2500" dirty="0">
                <a:latin typeface="Comic Sans MS" pitchFamily="66" charset="0"/>
              </a:rPr>
              <a:t> Vous allez participer à un </a:t>
            </a:r>
            <a:r>
              <a:rPr lang="fr-FR" sz="2500" b="1" dirty="0">
                <a:latin typeface="Comic Sans MS" pitchFamily="66" charset="0"/>
              </a:rPr>
              <a:t>voyage d'étude dans le cadre </a:t>
            </a:r>
            <a:r>
              <a:rPr lang="fr-FR" sz="2500" b="1" dirty="0" smtClean="0">
                <a:latin typeface="Comic Sans MS" pitchFamily="66" charset="0"/>
              </a:rPr>
              <a:t>scolaire. Il ne s’agit ni d’une colonie ni d’une semaine où tout est permis!</a:t>
            </a:r>
          </a:p>
          <a:p>
            <a:endParaRPr lang="fr-FR" sz="2500" b="1" dirty="0">
              <a:latin typeface="Comic Sans MS" pitchFamily="66" charset="0"/>
            </a:endParaRPr>
          </a:p>
          <a:p>
            <a:r>
              <a:rPr lang="fr-FR" sz="2500" dirty="0">
                <a:latin typeface="Comic Sans MS" pitchFamily="66" charset="0"/>
              </a:rPr>
              <a:t>Voici des conseils à suivre et quelques consignes à respecter pendant ce </a:t>
            </a:r>
            <a:r>
              <a:rPr lang="fr-FR" sz="2500" dirty="0" smtClean="0">
                <a:latin typeface="Comic Sans MS" pitchFamily="66" charset="0"/>
              </a:rPr>
              <a:t>séjour -  </a:t>
            </a:r>
            <a:r>
              <a:rPr lang="fr-FR" sz="2500" dirty="0">
                <a:latin typeface="Comic Sans MS" pitchFamily="66" charset="0"/>
              </a:rPr>
              <a:t>qu'il ne faudra pas confondre avec une semaine de vacances et qui nécessite de la part de tous des efforts. </a:t>
            </a:r>
            <a:endParaRPr lang="fr-FR" sz="2500" dirty="0" smtClean="0">
              <a:latin typeface="Comic Sans MS" pitchFamily="66" charset="0"/>
            </a:endParaRPr>
          </a:p>
          <a:p>
            <a:endParaRPr lang="fr-FR" sz="2500" dirty="0">
              <a:latin typeface="Comic Sans MS" pitchFamily="66" charset="0"/>
            </a:endParaRPr>
          </a:p>
          <a:p>
            <a:r>
              <a:rPr lang="fr-FR" sz="2500" b="1" dirty="0" smtClean="0">
                <a:latin typeface="Comic Sans MS" pitchFamily="66" charset="0"/>
              </a:rPr>
              <a:t>Le règlement intérieur du collège s’applique lors des voyages </a:t>
            </a:r>
            <a:r>
              <a:rPr lang="fr-FR" sz="2500" b="1" dirty="0" smtClean="0">
                <a:latin typeface="Comic Sans MS" pitchFamily="66" charset="0"/>
              </a:rPr>
              <a:t>scolaires</a:t>
            </a:r>
          </a:p>
          <a:p>
            <a:r>
              <a:rPr lang="fr-FR" sz="2500" b="1" dirty="0" smtClean="0">
                <a:latin typeface="Comic Sans MS" pitchFamily="66" charset="0"/>
              </a:rPr>
              <a:t>(notamment pour les </a:t>
            </a:r>
            <a:r>
              <a:rPr lang="fr-FR" sz="2500" b="1" smtClean="0">
                <a:latin typeface="Comic Sans MS" pitchFamily="66" charset="0"/>
              </a:rPr>
              <a:t>téléphones portables)</a:t>
            </a:r>
            <a:endParaRPr lang="fr-FR" sz="25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828092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500" dirty="0">
              <a:latin typeface="Comic Sans MS" pitchFamily="66" charset="0"/>
            </a:endParaRPr>
          </a:p>
          <a:p>
            <a:r>
              <a:rPr lang="fr-FR" sz="2500" dirty="0">
                <a:latin typeface="Comic Sans MS" pitchFamily="66" charset="0"/>
              </a:rPr>
              <a:t> </a:t>
            </a:r>
          </a:p>
          <a:p>
            <a:r>
              <a:rPr lang="fr-FR" sz="2500" b="1" dirty="0">
                <a:latin typeface="Comic Sans MS" pitchFamily="66" charset="0"/>
              </a:rPr>
              <a:t>Avant le départ 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 smtClean="0">
                <a:latin typeface="Comic Sans MS" pitchFamily="66" charset="0"/>
              </a:rPr>
              <a:t> Soyez curieux!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 smtClean="0">
                <a:latin typeface="Comic Sans MS" pitchFamily="66" charset="0"/>
              </a:rPr>
              <a:t> Préparez votre séjour!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 smtClean="0">
                <a:latin typeface="Comic Sans MS" pitchFamily="66" charset="0"/>
              </a:rPr>
              <a:t> Informez- </a:t>
            </a:r>
            <a:r>
              <a:rPr lang="fr-FR" sz="2500" dirty="0">
                <a:latin typeface="Comic Sans MS" pitchFamily="66" charset="0"/>
              </a:rPr>
              <a:t>vous sur Londres et sa région (chercher des sites sur Internet)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 smtClean="0">
                <a:latin typeface="Comic Sans MS" pitchFamily="66" charset="0"/>
              </a:rPr>
              <a:t> Faites des recherches sur la vie anglaise… les similitudes, les différences…</a:t>
            </a:r>
            <a:endParaRPr lang="fr-FR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0"/>
            <a:ext cx="889248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300" dirty="0">
              <a:latin typeface="Comic Sans MS" pitchFamily="66" charset="0"/>
            </a:endParaRPr>
          </a:p>
          <a:p>
            <a:r>
              <a:rPr lang="fr-FR" sz="2300" b="1" dirty="0" smtClean="0">
                <a:latin typeface="Comic Sans MS" pitchFamily="66" charset="0"/>
              </a:rPr>
              <a:t>Dates</a:t>
            </a:r>
            <a:r>
              <a:rPr lang="fr-FR" sz="2300" dirty="0" smtClean="0">
                <a:latin typeface="Comic Sans MS" pitchFamily="66" charset="0"/>
              </a:rPr>
              <a:t>:  Départ </a:t>
            </a:r>
            <a:r>
              <a:rPr lang="fr-FR" sz="2300" dirty="0">
                <a:latin typeface="Comic Sans MS" pitchFamily="66" charset="0"/>
              </a:rPr>
              <a:t>lundi 31 mars 2014, 7h (à confirmer) </a:t>
            </a:r>
          </a:p>
          <a:p>
            <a:r>
              <a:rPr lang="fr-FR" sz="2300" dirty="0">
                <a:latin typeface="Comic Sans MS" pitchFamily="66" charset="0"/>
              </a:rPr>
              <a:t>Retour vendredi 4 avril, 23h30 (à confirmer</a:t>
            </a:r>
            <a:r>
              <a:rPr lang="fr-FR" sz="2300" dirty="0" smtClean="0">
                <a:latin typeface="Comic Sans MS" pitchFamily="66" charset="0"/>
              </a:rPr>
              <a:t>)</a:t>
            </a:r>
          </a:p>
          <a:p>
            <a:endParaRPr lang="fr-FR" sz="2300" dirty="0" smtClean="0">
              <a:latin typeface="Comic Sans MS" pitchFamily="66" charset="0"/>
            </a:endParaRPr>
          </a:p>
          <a:p>
            <a:r>
              <a:rPr lang="fr-FR" sz="2300" dirty="0" smtClean="0">
                <a:latin typeface="Comic Sans MS" pitchFamily="66" charset="0"/>
              </a:rPr>
              <a:t> </a:t>
            </a:r>
            <a:r>
              <a:rPr lang="fr-FR" sz="2300" b="1" dirty="0">
                <a:latin typeface="Comic Sans MS" pitchFamily="66" charset="0"/>
              </a:rPr>
              <a:t>PARTICIPANTS </a:t>
            </a:r>
            <a:r>
              <a:rPr lang="fr-FR" sz="2300" b="1" dirty="0" smtClean="0">
                <a:latin typeface="Comic Sans MS" pitchFamily="66" charset="0"/>
              </a:rPr>
              <a:t>: </a:t>
            </a:r>
            <a:r>
              <a:rPr lang="fr-FR" sz="2300" dirty="0" smtClean="0">
                <a:latin typeface="Comic Sans MS" pitchFamily="66" charset="0"/>
              </a:rPr>
              <a:t>49 élèves des sections euro anglais</a:t>
            </a:r>
          </a:p>
          <a:p>
            <a:r>
              <a:rPr lang="fr-FR" sz="2300" dirty="0">
                <a:latin typeface="Comic Sans MS" pitchFamily="66" charset="0"/>
              </a:rPr>
              <a:t>	</a:t>
            </a:r>
            <a:r>
              <a:rPr lang="fr-FR" sz="2300" dirty="0" smtClean="0">
                <a:latin typeface="Comic Sans MS" pitchFamily="66" charset="0"/>
              </a:rPr>
              <a:t>+ 4 professeurs accompagnateurs (Mme Mousset, Mme Mulot, Mme Moisset et M. Marquet)</a:t>
            </a:r>
          </a:p>
          <a:p>
            <a:endParaRPr lang="fr-FR" sz="2300" b="1" dirty="0" smtClean="0">
              <a:latin typeface="Comic Sans MS" pitchFamily="66" charset="0"/>
            </a:endParaRPr>
          </a:p>
          <a:p>
            <a:endParaRPr lang="fr-FR" sz="2300" dirty="0">
              <a:latin typeface="Comic Sans MS" pitchFamily="66" charset="0"/>
            </a:endParaRPr>
          </a:p>
          <a:p>
            <a:r>
              <a:rPr lang="fr-FR" sz="2300" dirty="0">
                <a:latin typeface="Comic Sans MS" pitchFamily="66" charset="0"/>
              </a:rPr>
              <a:t> </a:t>
            </a:r>
            <a:r>
              <a:rPr lang="fr-FR" sz="2300" b="1" dirty="0">
                <a:latin typeface="Comic Sans MS" pitchFamily="66" charset="0"/>
              </a:rPr>
              <a:t>TRAJET </a:t>
            </a:r>
            <a:r>
              <a:rPr lang="fr-FR" sz="2300" b="1" dirty="0" smtClean="0">
                <a:latin typeface="Comic Sans MS" pitchFamily="66" charset="0"/>
              </a:rPr>
              <a:t> et visites:</a:t>
            </a:r>
          </a:p>
          <a:p>
            <a:r>
              <a:rPr lang="fr-FR" sz="2300" dirty="0" smtClean="0">
                <a:latin typeface="Comic Sans MS" pitchFamily="66" charset="0"/>
              </a:rPr>
              <a:t> </a:t>
            </a:r>
            <a:r>
              <a:rPr lang="fr-FR" sz="2300" dirty="0">
                <a:latin typeface="Comic Sans MS" pitchFamily="66" charset="0"/>
              </a:rPr>
              <a:t>Luisant =&gt; Calais (bateau). Canterbury. </a:t>
            </a:r>
            <a:r>
              <a:rPr lang="fr-FR" sz="2300" dirty="0" err="1">
                <a:latin typeface="Comic Sans MS" pitchFamily="66" charset="0"/>
              </a:rPr>
              <a:t>Dartford</a:t>
            </a:r>
            <a:r>
              <a:rPr lang="fr-FR" sz="2300" dirty="0">
                <a:latin typeface="Comic Sans MS" pitchFamily="66" charset="0"/>
              </a:rPr>
              <a:t>. Cambridge. Londres. Brighton. </a:t>
            </a:r>
            <a:r>
              <a:rPr lang="fr-FR" sz="2300" dirty="0" err="1">
                <a:latin typeface="Comic Sans MS" pitchFamily="66" charset="0"/>
              </a:rPr>
              <a:t>Folkstone</a:t>
            </a:r>
            <a:r>
              <a:rPr lang="fr-FR" sz="2300" dirty="0">
                <a:latin typeface="Comic Sans MS" pitchFamily="66" charset="0"/>
              </a:rPr>
              <a:t> (</a:t>
            </a:r>
            <a:r>
              <a:rPr lang="fr-FR" sz="2300" dirty="0" err="1">
                <a:latin typeface="Comic Sans MS" pitchFamily="66" charset="0"/>
              </a:rPr>
              <a:t>shuttle</a:t>
            </a:r>
            <a:r>
              <a:rPr lang="fr-FR" sz="2300" dirty="0">
                <a:latin typeface="Comic Sans MS" pitchFamily="66" charset="0"/>
              </a:rPr>
              <a:t>) =&gt; </a:t>
            </a:r>
            <a:r>
              <a:rPr lang="fr-FR" sz="2300" dirty="0" smtClean="0">
                <a:latin typeface="Comic Sans MS" pitchFamily="66" charset="0"/>
              </a:rPr>
              <a:t>Luisant</a:t>
            </a:r>
          </a:p>
          <a:p>
            <a:endParaRPr lang="fr-FR" sz="2300" dirty="0">
              <a:latin typeface="Comic Sans MS" pitchFamily="66" charset="0"/>
            </a:endParaRPr>
          </a:p>
          <a:p>
            <a:r>
              <a:rPr lang="fr-FR" sz="2300" dirty="0">
                <a:latin typeface="Comic Sans MS" pitchFamily="66" charset="0"/>
              </a:rPr>
              <a:t> </a:t>
            </a:r>
            <a:r>
              <a:rPr lang="fr-FR" sz="2300" b="1" dirty="0" smtClean="0">
                <a:latin typeface="Comic Sans MS" pitchFamily="66" charset="0"/>
              </a:rPr>
              <a:t>HEBERGEMENT:</a:t>
            </a:r>
          </a:p>
          <a:p>
            <a:r>
              <a:rPr lang="fr-FR" sz="2300" dirty="0" smtClean="0">
                <a:latin typeface="Comic Sans MS" pitchFamily="66" charset="0"/>
              </a:rPr>
              <a:t> </a:t>
            </a:r>
            <a:r>
              <a:rPr lang="fr-FR" sz="2300" dirty="0">
                <a:latin typeface="Comic Sans MS" pitchFamily="66" charset="0"/>
              </a:rPr>
              <a:t>en famille à </a:t>
            </a:r>
            <a:r>
              <a:rPr lang="fr-FR" sz="2300" dirty="0" err="1">
                <a:latin typeface="Comic Sans MS" pitchFamily="66" charset="0"/>
              </a:rPr>
              <a:t>Dartford</a:t>
            </a:r>
            <a:r>
              <a:rPr lang="fr-FR" sz="2300" dirty="0">
                <a:latin typeface="Comic Sans MS" pitchFamily="66" charset="0"/>
              </a:rPr>
              <a:t>, banlieue sud-est de Londres 	</a:t>
            </a:r>
          </a:p>
          <a:p>
            <a:r>
              <a:rPr lang="fr-FR" sz="2300" b="1" dirty="0" smtClean="0">
                <a:latin typeface="Comic Sans MS" pitchFamily="66" charset="0"/>
              </a:rPr>
              <a:t> </a:t>
            </a:r>
            <a:r>
              <a:rPr lang="fr-FR" sz="2300" b="1" dirty="0">
                <a:latin typeface="Comic Sans MS" pitchFamily="66" charset="0"/>
              </a:rPr>
              <a:t>	</a:t>
            </a:r>
          </a:p>
          <a:p>
            <a:r>
              <a:rPr lang="fr-FR" sz="2300" dirty="0" smtClean="0">
                <a:latin typeface="Comic Sans MS" pitchFamily="66" charset="0"/>
              </a:rPr>
              <a:t> </a:t>
            </a:r>
            <a:r>
              <a:rPr lang="fr-FR" sz="2300" dirty="0">
                <a:latin typeface="Comic Sans MS" pitchFamily="66" charset="0"/>
              </a:rPr>
              <a:t>	</a:t>
            </a:r>
          </a:p>
          <a:p>
            <a:endParaRPr lang="fr-FR" sz="2300" b="1" dirty="0" smtClean="0">
              <a:latin typeface="Comic Sans MS" pitchFamily="66" charset="0"/>
            </a:endParaRPr>
          </a:p>
          <a:p>
            <a:r>
              <a:rPr lang="fr-FR" sz="2300" b="1" dirty="0">
                <a:latin typeface="Comic Sans MS" pitchFamily="66" charset="0"/>
              </a:rPr>
              <a:t>	</a:t>
            </a:r>
          </a:p>
          <a:p>
            <a:r>
              <a:rPr lang="fr-FR" sz="2300" dirty="0" smtClean="0">
                <a:latin typeface="Comic Sans MS" pitchFamily="66" charset="0"/>
              </a:rPr>
              <a:t> </a:t>
            </a:r>
            <a:r>
              <a:rPr lang="fr-FR" sz="2300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b="1" dirty="0">
                <a:latin typeface="Comic Sans MS" pitchFamily="66" charset="0"/>
              </a:rPr>
              <a:t>ORIENTATIONS </a:t>
            </a:r>
            <a:r>
              <a:rPr lang="fr-FR" sz="2000" b="1" dirty="0" smtClean="0">
                <a:latin typeface="Comic Sans MS" pitchFamily="66" charset="0"/>
              </a:rPr>
              <a:t>PEDAGOGIQUES: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>
                <a:latin typeface="Comic Sans MS" pitchFamily="66" charset="0"/>
              </a:rPr>
              <a:t>Préparation en classe et personnelle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Découverte </a:t>
            </a:r>
            <a:r>
              <a:rPr lang="fr-FR" sz="2000" dirty="0">
                <a:latin typeface="Comic Sans MS" pitchFamily="66" charset="0"/>
              </a:rPr>
              <a:t>des réalités géographiques, économiques et culturelles de Londres et sa région.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Pratique </a:t>
            </a:r>
            <a:r>
              <a:rPr lang="fr-FR" sz="2000" dirty="0">
                <a:latin typeface="Comic Sans MS" pitchFamily="66" charset="0"/>
              </a:rPr>
              <a:t>quotidienne de la langue </a:t>
            </a:r>
            <a:endParaRPr lang="fr-FR" sz="2000" dirty="0" smtClean="0">
              <a:latin typeface="Comic Sans MS" pitchFamily="66" charset="0"/>
            </a:endParaRPr>
          </a:p>
          <a:p>
            <a:endParaRPr lang="fr-FR" sz="2000" dirty="0" smtClean="0">
              <a:latin typeface="Comic Sans MS" pitchFamily="66" charset="0"/>
            </a:endParaRPr>
          </a:p>
          <a:p>
            <a:endParaRPr lang="fr-FR" sz="2000" dirty="0">
              <a:latin typeface="Comic Sans MS" pitchFamily="66" charset="0"/>
            </a:endParaRPr>
          </a:p>
          <a:p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b="1" dirty="0">
                <a:latin typeface="Comic Sans MS" pitchFamily="66" charset="0"/>
              </a:rPr>
              <a:t>REGLES DE </a:t>
            </a:r>
            <a:r>
              <a:rPr lang="fr-FR" sz="2000" b="1" dirty="0" smtClean="0">
                <a:latin typeface="Comic Sans MS" pitchFamily="66" charset="0"/>
              </a:rPr>
              <a:t>CONDUITE: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>
                <a:latin typeface="Comic Sans MS" pitchFamily="66" charset="0"/>
              </a:rPr>
              <a:t>Ponctualité et respect des horaires lors des rendez-vous de la </a:t>
            </a:r>
            <a:r>
              <a:rPr lang="fr-FR" sz="2000" dirty="0" smtClean="0">
                <a:latin typeface="Comic Sans MS" pitchFamily="66" charset="0"/>
              </a:rPr>
              <a:t>journée. Aucune tolérance de retard, quel qu’il soit.</a:t>
            </a:r>
            <a:endParaRPr lang="fr-F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Aucune sortie hors de la famille : les élèves sont sous la responsabilité des professeurs la journée et de leur famille d’accueil le soir.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Aucune </a:t>
            </a:r>
            <a:r>
              <a:rPr lang="fr-FR" sz="2000" dirty="0">
                <a:latin typeface="Comic Sans MS" pitchFamily="66" charset="0"/>
              </a:rPr>
              <a:t>consommation de drogues (alcool, tabac, autres)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Courtoisie</a:t>
            </a:r>
            <a:r>
              <a:rPr lang="fr-FR" sz="2000" dirty="0">
                <a:latin typeface="Comic Sans MS" pitchFamily="66" charset="0"/>
              </a:rPr>
              <a:t>, discrétion, respect des lieux et des personnes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Curiosité</a:t>
            </a:r>
            <a:r>
              <a:rPr lang="fr-FR" sz="2000" dirty="0">
                <a:latin typeface="Comic Sans MS" pitchFamily="66" charset="0"/>
              </a:rPr>
              <a:t>, intérêt pour ce qui est montré et expliqué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Correction </a:t>
            </a:r>
            <a:r>
              <a:rPr lang="fr-FR" sz="2000" dirty="0">
                <a:latin typeface="Comic Sans MS" pitchFamily="66" charset="0"/>
              </a:rPr>
              <a:t>et prudence pendant les moments en autonomie 	</a:t>
            </a:r>
          </a:p>
          <a:p>
            <a:r>
              <a:rPr lang="fr-FR" sz="2000" b="1" dirty="0">
                <a:latin typeface="Comic Sans MS" pitchFamily="66" charset="0"/>
              </a:rPr>
              <a:t>	</a:t>
            </a:r>
          </a:p>
          <a:p>
            <a:r>
              <a:rPr lang="fr-FR" sz="2000" dirty="0">
                <a:latin typeface="Comic Sans MS" pitchFamily="66" charset="0"/>
              </a:rPr>
              <a:t>	</a:t>
            </a:r>
          </a:p>
          <a:p>
            <a:r>
              <a:rPr lang="fr-FR" sz="2000" b="1" dirty="0" smtClean="0">
                <a:latin typeface="Comic Sans MS" pitchFamily="66" charset="0"/>
              </a:rPr>
              <a:t> </a:t>
            </a:r>
            <a:r>
              <a:rPr lang="fr-FR" sz="2000" b="1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500" b="1" dirty="0" smtClean="0">
                <a:latin typeface="Comic Sans MS" pitchFamily="66" charset="0"/>
              </a:rPr>
              <a:t>POUR </a:t>
            </a:r>
            <a:r>
              <a:rPr lang="fr-FR" sz="2500" b="1" dirty="0">
                <a:latin typeface="Comic Sans MS" pitchFamily="66" charset="0"/>
              </a:rPr>
              <a:t>AVOIR DES </a:t>
            </a:r>
            <a:r>
              <a:rPr lang="fr-FR" sz="2500" b="1" dirty="0" smtClean="0">
                <a:latin typeface="Comic Sans MS" pitchFamily="66" charset="0"/>
              </a:rPr>
              <a:t>NOUVELLES:</a:t>
            </a:r>
          </a:p>
          <a:p>
            <a:endParaRPr lang="fr-FR" sz="25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 smtClean="0">
                <a:latin typeface="Comic Sans MS" pitchFamily="66" charset="0"/>
              </a:rPr>
              <a:t>  </a:t>
            </a:r>
            <a:r>
              <a:rPr lang="fr-FR" sz="2500" dirty="0">
                <a:latin typeface="Comic Sans MS" pitchFamily="66" charset="0"/>
              </a:rPr>
              <a:t>Le collège sera prévenu dès notre arrivée sur place.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Message </a:t>
            </a:r>
            <a:r>
              <a:rPr lang="fr-FR" sz="2500" dirty="0">
                <a:latin typeface="Comic Sans MS" pitchFamily="66" charset="0"/>
              </a:rPr>
              <a:t>sur le site </a:t>
            </a:r>
            <a:r>
              <a:rPr lang="fr-FR" sz="2500" dirty="0" smtClean="0">
                <a:latin typeface="Comic Sans MS" pitchFamily="66" charset="0"/>
              </a:rPr>
              <a:t>internet du </a:t>
            </a:r>
            <a:r>
              <a:rPr lang="fr-FR" sz="2500" dirty="0">
                <a:latin typeface="Comic Sans MS" pitchFamily="66" charset="0"/>
              </a:rPr>
              <a:t>collège.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N’abusez </a:t>
            </a:r>
            <a:r>
              <a:rPr lang="fr-FR" sz="2500" dirty="0">
                <a:latin typeface="Comic Sans MS" pitchFamily="66" charset="0"/>
              </a:rPr>
              <a:t>pas des appels à votre enfant, ni lui de son téléphone sur place (très cher </a:t>
            </a:r>
            <a:r>
              <a:rPr lang="fr-FR" sz="2500" dirty="0" smtClean="0">
                <a:latin typeface="Comic Sans MS" pitchFamily="66" charset="0"/>
              </a:rPr>
              <a:t>!). 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préférez les </a:t>
            </a:r>
            <a:r>
              <a:rPr lang="fr-FR" sz="2500" dirty="0" err="1" smtClean="0">
                <a:latin typeface="Comic Sans MS" pitchFamily="66" charset="0"/>
              </a:rPr>
              <a:t>sms</a:t>
            </a:r>
            <a:r>
              <a:rPr lang="fr-FR" sz="2500" dirty="0" smtClean="0">
                <a:latin typeface="Comic Sans MS" pitchFamily="66" charset="0"/>
              </a:rPr>
              <a:t>, mais de manière raisonnable!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De même pour les élèves, faites </a:t>
            </a:r>
            <a:r>
              <a:rPr lang="fr-FR" sz="2500" b="1" dirty="0" smtClean="0">
                <a:latin typeface="Comic Sans MS" pitchFamily="66" charset="0"/>
              </a:rPr>
              <a:t>TRES</a:t>
            </a:r>
            <a:r>
              <a:rPr lang="fr-FR" sz="2500" dirty="0" smtClean="0">
                <a:latin typeface="Comic Sans MS" pitchFamily="66" charset="0"/>
              </a:rPr>
              <a:t> attention à l’utilisation de votre téléphone sur place</a:t>
            </a:r>
          </a:p>
          <a:p>
            <a:r>
              <a:rPr lang="fr-FR" sz="2500" dirty="0">
                <a:latin typeface="Comic Sans MS" pitchFamily="66" charset="0"/>
              </a:rPr>
              <a:t>e</a:t>
            </a:r>
            <a:r>
              <a:rPr lang="fr-FR" sz="2500" dirty="0" smtClean="0">
                <a:latin typeface="Comic Sans MS" pitchFamily="66" charset="0"/>
              </a:rPr>
              <a:t>t de sa facture au retour….</a:t>
            </a:r>
            <a:r>
              <a:rPr lang="fr-FR" sz="2500" dirty="0">
                <a:latin typeface="Comic Sans MS" pitchFamily="66" charset="0"/>
              </a:rPr>
              <a:t>	</a:t>
            </a:r>
          </a:p>
          <a:p>
            <a:r>
              <a:rPr lang="fr-FR" sz="2500" b="1" dirty="0" smtClean="0">
                <a:latin typeface="Comic Sans MS" pitchFamily="66" charset="0"/>
              </a:rPr>
              <a:t> </a:t>
            </a:r>
            <a:r>
              <a:rPr lang="fr-FR" sz="2500" b="1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Comic Sans MS" pitchFamily="66" charset="0"/>
              </a:rPr>
              <a:t>CE </a:t>
            </a:r>
            <a:r>
              <a:rPr lang="fr-FR" sz="2000" b="1" dirty="0">
                <a:latin typeface="Comic Sans MS" pitchFamily="66" charset="0"/>
              </a:rPr>
              <a:t>QU'IL FAUT </a:t>
            </a:r>
            <a:r>
              <a:rPr lang="fr-FR" sz="2000" b="1" dirty="0" smtClean="0">
                <a:latin typeface="Comic Sans MS" pitchFamily="66" charset="0"/>
              </a:rPr>
              <a:t>EMPORTER: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>
                <a:latin typeface="Comic Sans MS" pitchFamily="66" charset="0"/>
              </a:rPr>
              <a:t>Des vêtements </a:t>
            </a:r>
            <a:r>
              <a:rPr lang="fr-FR" sz="2000" b="1" dirty="0">
                <a:latin typeface="Comic Sans MS" pitchFamily="66" charset="0"/>
              </a:rPr>
              <a:t>pratiques</a:t>
            </a:r>
            <a:r>
              <a:rPr lang="fr-FR" sz="2000" dirty="0">
                <a:latin typeface="Comic Sans MS" pitchFamily="66" charset="0"/>
              </a:rPr>
              <a:t>, </a:t>
            </a:r>
            <a:r>
              <a:rPr lang="fr-FR" sz="2000" b="1" dirty="0">
                <a:latin typeface="Comic Sans MS" pitchFamily="66" charset="0"/>
              </a:rPr>
              <a:t>peu fragiles </a:t>
            </a:r>
            <a:r>
              <a:rPr lang="fr-FR" sz="2000" dirty="0">
                <a:latin typeface="Comic Sans MS" pitchFamily="66" charset="0"/>
              </a:rPr>
              <a:t>et </a:t>
            </a:r>
            <a:r>
              <a:rPr lang="fr-FR" sz="2000" b="1" dirty="0">
                <a:latin typeface="Comic Sans MS" pitchFamily="66" charset="0"/>
              </a:rPr>
              <a:t>chauds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Un </a:t>
            </a:r>
            <a:r>
              <a:rPr lang="fr-FR" sz="2000" b="1" dirty="0" smtClean="0">
                <a:latin typeface="Comic Sans MS" pitchFamily="66" charset="0"/>
              </a:rPr>
              <a:t>manteau/ blouson </a:t>
            </a:r>
            <a:r>
              <a:rPr lang="fr-FR" sz="2000" dirty="0" smtClean="0">
                <a:latin typeface="Comic Sans MS" pitchFamily="66" charset="0"/>
              </a:rPr>
              <a:t>et un </a:t>
            </a:r>
            <a:r>
              <a:rPr lang="fr-FR" sz="2000" b="1" dirty="0">
                <a:latin typeface="Comic Sans MS" pitchFamily="66" charset="0"/>
              </a:rPr>
              <a:t>vêtement de </a:t>
            </a:r>
            <a:r>
              <a:rPr lang="fr-FR" sz="2000" b="1" dirty="0" smtClean="0">
                <a:latin typeface="Comic Sans MS" pitchFamily="66" charset="0"/>
              </a:rPr>
              <a:t>pluie </a:t>
            </a:r>
            <a:r>
              <a:rPr lang="fr-FR" sz="2000" dirty="0" smtClean="0">
                <a:latin typeface="Comic Sans MS" pitchFamily="66" charset="0"/>
              </a:rPr>
              <a:t>(+ petit parapluie)</a:t>
            </a:r>
            <a:endParaRPr lang="fr-F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Des </a:t>
            </a:r>
            <a:r>
              <a:rPr lang="fr-FR" sz="2000" dirty="0">
                <a:latin typeface="Comic Sans MS" pitchFamily="66" charset="0"/>
              </a:rPr>
              <a:t>chaussures </a:t>
            </a:r>
            <a:r>
              <a:rPr lang="fr-FR" sz="2000" b="1" dirty="0" smtClean="0">
                <a:latin typeface="Comic Sans MS" pitchFamily="66" charset="0"/>
              </a:rPr>
              <a:t>pratiques et confortables</a:t>
            </a:r>
            <a:endParaRPr lang="fr-FR" sz="2000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Un </a:t>
            </a:r>
            <a:r>
              <a:rPr lang="fr-FR" sz="2000" b="1" dirty="0">
                <a:latin typeface="Comic Sans MS" pitchFamily="66" charset="0"/>
              </a:rPr>
              <a:t>petit sac </a:t>
            </a:r>
            <a:r>
              <a:rPr lang="fr-FR" sz="2000" dirty="0" smtClean="0">
                <a:latin typeface="Comic Sans MS" pitchFamily="66" charset="0"/>
              </a:rPr>
              <a:t>pour </a:t>
            </a:r>
            <a:r>
              <a:rPr lang="fr-FR" sz="2000" dirty="0">
                <a:latin typeface="Comic Sans MS" pitchFamily="66" charset="0"/>
              </a:rPr>
              <a:t>la journée </a:t>
            </a:r>
            <a:r>
              <a:rPr lang="fr-FR" sz="2000" dirty="0" smtClean="0">
                <a:latin typeface="Comic Sans MS" pitchFamily="66" charset="0"/>
              </a:rPr>
              <a:t>(sac à dos si possible)</a:t>
            </a:r>
            <a:endParaRPr lang="fr-F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Un </a:t>
            </a:r>
            <a:r>
              <a:rPr lang="fr-FR" sz="2000" b="1" dirty="0">
                <a:latin typeface="Comic Sans MS" pitchFamily="66" charset="0"/>
              </a:rPr>
              <a:t>sac de voyage/valise </a:t>
            </a:r>
            <a:r>
              <a:rPr lang="fr-FR" sz="2000" dirty="0" smtClean="0">
                <a:latin typeface="Comic Sans MS" pitchFamily="66" charset="0"/>
              </a:rPr>
              <a:t>. Bien mettre son nom dessus</a:t>
            </a:r>
            <a:endParaRPr lang="fr-F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b="1" dirty="0" smtClean="0">
                <a:latin typeface="Comic Sans MS" pitchFamily="66" charset="0"/>
              </a:rPr>
              <a:t>Linge </a:t>
            </a:r>
            <a:r>
              <a:rPr lang="fr-FR" sz="2000" b="1" dirty="0">
                <a:latin typeface="Comic Sans MS" pitchFamily="66" charset="0"/>
              </a:rPr>
              <a:t>de toilette </a:t>
            </a:r>
            <a:r>
              <a:rPr lang="fr-FR" sz="2000" dirty="0" smtClean="0">
                <a:latin typeface="Comic Sans MS" pitchFamily="66" charset="0"/>
              </a:rPr>
              <a:t>+ trousse de toilette</a:t>
            </a:r>
            <a:endParaRPr lang="fr-F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b="1" dirty="0">
                <a:latin typeface="Comic Sans MS" pitchFamily="66" charset="0"/>
              </a:rPr>
              <a:t>Argent de </a:t>
            </a:r>
            <a:r>
              <a:rPr lang="fr-FR" sz="2000" b="1" dirty="0" smtClean="0">
                <a:latin typeface="Comic Sans MS" pitchFamily="66" charset="0"/>
              </a:rPr>
              <a:t>poche</a:t>
            </a:r>
            <a:r>
              <a:rPr lang="fr-FR" sz="2000" dirty="0" smtClean="0">
                <a:latin typeface="Comic Sans MS" pitchFamily="66" charset="0"/>
              </a:rPr>
              <a:t>, dans une mesure raisonnable </a:t>
            </a:r>
            <a:r>
              <a:rPr lang="fr-FR" sz="2000" dirty="0">
                <a:latin typeface="Comic Sans MS" pitchFamily="66" charset="0"/>
              </a:rPr>
              <a:t>(la monnaie anglaise est la </a:t>
            </a:r>
            <a:r>
              <a:rPr lang="fr-FR" sz="2000" dirty="0" smtClean="0">
                <a:latin typeface="Comic Sans MS" pitchFamily="66" charset="0"/>
              </a:rPr>
              <a:t>Livre Sterling (Pound , £). </a:t>
            </a:r>
            <a:r>
              <a:rPr lang="fr-FR" sz="2000" dirty="0">
                <a:latin typeface="Comic Sans MS" pitchFamily="66" charset="0"/>
              </a:rPr>
              <a:t>Penser à faire changer de l’argent AVANT de partir)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Lunettes </a:t>
            </a:r>
            <a:r>
              <a:rPr lang="fr-FR" sz="2000" dirty="0">
                <a:latin typeface="Comic Sans MS" pitchFamily="66" charset="0"/>
              </a:rPr>
              <a:t>de soleil, casquette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Un </a:t>
            </a:r>
            <a:r>
              <a:rPr lang="fr-FR" sz="2000" dirty="0">
                <a:latin typeface="Comic Sans MS" pitchFamily="66" charset="0"/>
              </a:rPr>
              <a:t>petit dictionnaire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Appareil </a:t>
            </a:r>
            <a:r>
              <a:rPr lang="fr-FR" sz="2000" dirty="0">
                <a:latin typeface="Comic Sans MS" pitchFamily="66" charset="0"/>
              </a:rPr>
              <a:t>photo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Un </a:t>
            </a:r>
            <a:r>
              <a:rPr lang="fr-FR" sz="2000" dirty="0">
                <a:latin typeface="Comic Sans MS" pitchFamily="66" charset="0"/>
              </a:rPr>
              <a:t>petit cahier/bloc-notes. Matériel pour </a:t>
            </a:r>
            <a:r>
              <a:rPr lang="fr-FR" sz="2000" dirty="0" smtClean="0">
                <a:latin typeface="Comic Sans MS" pitchFamily="66" charset="0"/>
              </a:rPr>
              <a:t>écrire. Le carnet de bord du voyage.</a:t>
            </a:r>
            <a:endParaRPr lang="fr-FR" sz="20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Un réveil  </a:t>
            </a:r>
            <a:endParaRPr lang="fr-FR" sz="2000" dirty="0">
              <a:latin typeface="Comic Sans MS" pitchFamily="66" charset="0"/>
            </a:endParaRPr>
          </a:p>
          <a:p>
            <a:endParaRPr lang="fr-FR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(</a:t>
            </a:r>
            <a:r>
              <a:rPr lang="fr-FR" sz="2000" dirty="0">
                <a:latin typeface="Comic Sans MS" pitchFamily="66" charset="0"/>
              </a:rPr>
              <a:t>portable/mp3…, SOUS LA RESPONSABILITE DE L’ELEVE). 	</a:t>
            </a:r>
          </a:p>
          <a:p>
            <a:r>
              <a:rPr lang="fr-FR" sz="2000" b="1" dirty="0" smtClean="0">
                <a:latin typeface="Comic Sans MS" pitchFamily="66" charset="0"/>
              </a:rPr>
              <a:t> </a:t>
            </a:r>
            <a:r>
              <a:rPr lang="fr-FR" sz="2000" b="1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20891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500" dirty="0" smtClean="0">
                <a:latin typeface="Comic Sans MS" pitchFamily="66" charset="0"/>
              </a:rPr>
              <a:t>Sur place -  </a:t>
            </a:r>
            <a:r>
              <a:rPr lang="fr-FR" sz="2500" b="1" dirty="0">
                <a:latin typeface="Comic Sans MS" pitchFamily="66" charset="0"/>
              </a:rPr>
              <a:t>Les horaires 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Soyez ponctuels lors des rendez-vous de la journée 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Assurez-vous </a:t>
            </a:r>
            <a:r>
              <a:rPr lang="fr-FR" sz="2500" dirty="0" smtClean="0">
                <a:latin typeface="Comic Sans MS" pitchFamily="66" charset="0"/>
              </a:rPr>
              <a:t>que </a:t>
            </a:r>
            <a:r>
              <a:rPr lang="fr-FR" sz="2500" dirty="0">
                <a:latin typeface="Comic Sans MS" pitchFamily="66" charset="0"/>
              </a:rPr>
              <a:t>vous savez rentrer dans la famille.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Ne </a:t>
            </a:r>
            <a:r>
              <a:rPr lang="fr-FR" sz="2500" dirty="0">
                <a:latin typeface="Comic Sans MS" pitchFamily="66" charset="0"/>
              </a:rPr>
              <a:t>traînez pas en rentrant</a:t>
            </a:r>
            <a:r>
              <a:rPr lang="fr-FR" sz="2500" dirty="0" smtClean="0">
                <a:latin typeface="Comic Sans MS" pitchFamily="66" charset="0"/>
              </a:rPr>
              <a:t>.</a:t>
            </a:r>
          </a:p>
          <a:p>
            <a:endParaRPr lang="fr-FR" sz="2800" dirty="0"/>
          </a:p>
          <a:p>
            <a:r>
              <a:rPr lang="fr-FR" sz="2800" dirty="0"/>
              <a:t> </a:t>
            </a:r>
            <a:r>
              <a:rPr lang="fr-FR" sz="2500" b="1" dirty="0" smtClean="0">
                <a:latin typeface="Comic Sans MS" pitchFamily="66" charset="0"/>
              </a:rPr>
              <a:t>Les </a:t>
            </a:r>
            <a:r>
              <a:rPr lang="fr-FR" sz="2500" b="1" dirty="0">
                <a:latin typeface="Comic Sans MS" pitchFamily="66" charset="0"/>
              </a:rPr>
              <a:t>visites </a:t>
            </a: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Soyez attentifs et silencieux, approchez-vous des guides et restez bien groupés pour pouvoir suivre les explications et prendre des notes.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Ayez </a:t>
            </a:r>
            <a:r>
              <a:rPr lang="fr-FR" sz="2500" dirty="0">
                <a:latin typeface="Comic Sans MS" pitchFamily="66" charset="0"/>
              </a:rPr>
              <a:t>sur vous toujours de quoi prendre des photos, prendre des notes, et compléter le dossier.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Intéressez-vous</a:t>
            </a:r>
            <a:r>
              <a:rPr lang="fr-FR" sz="2500" dirty="0">
                <a:latin typeface="Comic Sans MS" pitchFamily="66" charset="0"/>
              </a:rPr>
              <a:t>, posez des questions. </a:t>
            </a:r>
            <a:endParaRPr lang="fr-FR" sz="25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500" dirty="0">
                <a:latin typeface="Comic Sans MS" pitchFamily="66" charset="0"/>
              </a:rPr>
              <a:t> </a:t>
            </a:r>
            <a:r>
              <a:rPr lang="fr-FR" sz="2500" dirty="0" smtClean="0">
                <a:latin typeface="Comic Sans MS" pitchFamily="66" charset="0"/>
              </a:rPr>
              <a:t>Profitez </a:t>
            </a:r>
            <a:r>
              <a:rPr lang="fr-FR" sz="2500" dirty="0">
                <a:latin typeface="Comic Sans MS" pitchFamily="66" charset="0"/>
              </a:rPr>
              <a:t>intelligemment de ce séjour….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b="1" dirty="0">
                <a:latin typeface="Comic Sans MS" pitchFamily="66" charset="0"/>
              </a:rPr>
              <a:t>Les moments de liberté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Veillez </a:t>
            </a:r>
            <a:r>
              <a:rPr lang="fr-FR" sz="2000" dirty="0">
                <a:latin typeface="Comic Sans MS" pitchFamily="66" charset="0"/>
              </a:rPr>
              <a:t>à respecter les mesures de prudence élémentaires (discrétion et modération en tout </a:t>
            </a:r>
            <a:r>
              <a:rPr lang="fr-FR" sz="2000" dirty="0" smtClean="0">
                <a:latin typeface="Comic Sans MS" pitchFamily="66" charset="0"/>
              </a:rPr>
              <a:t>...).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Ne restez jamais seul (groupe de 2-3 élèves minimum)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 </a:t>
            </a:r>
            <a:r>
              <a:rPr lang="fr-FR" sz="2000" dirty="0">
                <a:latin typeface="Comic Sans MS" pitchFamily="66" charset="0"/>
              </a:rPr>
              <a:t>Faites attention à vos affaires personnelles (argent, sac à dos </a:t>
            </a:r>
            <a:r>
              <a:rPr lang="fr-FR" sz="2000" dirty="0" smtClean="0">
                <a:latin typeface="Comic Sans MS" pitchFamily="66" charset="0"/>
              </a:rPr>
              <a:t>...)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Faites </a:t>
            </a:r>
            <a:r>
              <a:rPr lang="fr-FR" sz="2000" dirty="0">
                <a:latin typeface="Comic Sans MS" pitchFamily="66" charset="0"/>
              </a:rPr>
              <a:t>attention avant de traverser si besoin </a:t>
            </a:r>
            <a:r>
              <a:rPr lang="fr-FR" sz="2000" dirty="0" smtClean="0">
                <a:latin typeface="Comic Sans MS" pitchFamily="66" charset="0"/>
              </a:rPr>
              <a:t>(on </a:t>
            </a:r>
            <a:r>
              <a:rPr lang="fr-FR" sz="2000" dirty="0">
                <a:latin typeface="Comic Sans MS" pitchFamily="66" charset="0"/>
              </a:rPr>
              <a:t>regarde d’abord à droite en </a:t>
            </a:r>
            <a:r>
              <a:rPr lang="fr-FR" sz="2000" dirty="0" smtClean="0">
                <a:latin typeface="Comic Sans MS" pitchFamily="66" charset="0"/>
              </a:rPr>
              <a:t>Angleterre!) </a:t>
            </a:r>
          </a:p>
          <a:p>
            <a:endParaRPr lang="fr-FR" sz="2000" dirty="0">
              <a:latin typeface="Comic Sans MS" pitchFamily="66" charset="0"/>
            </a:endParaRPr>
          </a:p>
          <a:p>
            <a:r>
              <a:rPr lang="fr-FR" sz="2000" b="1" dirty="0" smtClean="0">
                <a:latin typeface="Comic Sans MS" pitchFamily="66" charset="0"/>
              </a:rPr>
              <a:t>La </a:t>
            </a:r>
            <a:r>
              <a:rPr lang="fr-FR" sz="2000" b="1" dirty="0">
                <a:latin typeface="Comic Sans MS" pitchFamily="66" charset="0"/>
              </a:rPr>
              <a:t>vie dans les familles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Faites </a:t>
            </a:r>
            <a:r>
              <a:rPr lang="fr-FR" sz="2000" dirty="0">
                <a:latin typeface="Comic Sans MS" pitchFamily="66" charset="0"/>
              </a:rPr>
              <a:t>un effort </a:t>
            </a:r>
            <a:r>
              <a:rPr lang="fr-FR" sz="2000" dirty="0" smtClean="0">
                <a:latin typeface="Comic Sans MS" pitchFamily="66" charset="0"/>
              </a:rPr>
              <a:t>d'adaptation.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 Posez </a:t>
            </a:r>
            <a:r>
              <a:rPr lang="fr-FR" sz="2000" dirty="0">
                <a:latin typeface="Comic Sans MS" pitchFamily="66" charset="0"/>
              </a:rPr>
              <a:t>des questions, pratiquez la langue le plus possible, c’est le but de votre voyage. </a:t>
            </a:r>
            <a:endParaRPr lang="fr-FR" sz="20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Découvrez </a:t>
            </a:r>
            <a:r>
              <a:rPr lang="fr-FR" sz="2000" dirty="0">
                <a:latin typeface="Comic Sans MS" pitchFamily="66" charset="0"/>
              </a:rPr>
              <a:t>un nouveau mode de vie, une nouvelle cuisine, sans juger ni critiquer</a:t>
            </a:r>
            <a:r>
              <a:rPr lang="fr-FR" sz="2000" dirty="0" smtClean="0">
                <a:latin typeface="Comic Sans MS" pitchFamily="66" charset="0"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</a:t>
            </a:r>
            <a:r>
              <a:rPr lang="fr-FR" sz="2000" dirty="0" smtClean="0">
                <a:latin typeface="Comic Sans MS" pitchFamily="66" charset="0"/>
              </a:rPr>
              <a:t>Ne critiquez pas la famille, surtout en leur présence.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>
                <a:latin typeface="Comic Sans MS" pitchFamily="66" charset="0"/>
              </a:rPr>
              <a:t> F</a:t>
            </a:r>
            <a:r>
              <a:rPr lang="fr-FR" sz="2000" dirty="0" smtClean="0">
                <a:latin typeface="Comic Sans MS" pitchFamily="66" charset="0"/>
              </a:rPr>
              <a:t>aites attention à vos grimaces, regards échangés, soupirs, ...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>
                <a:latin typeface="Comic Sans MS" pitchFamily="66" charset="0"/>
              </a:rPr>
              <a:t> Ne jetez pas les restes de nourriture dans la poubelle de votre chambre…</a:t>
            </a:r>
            <a:endParaRPr lang="fr-F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1064</Words>
  <Application>Microsoft Office PowerPoint</Application>
  <PresentationFormat>Affichage à l'écran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Voyage en Angleterre:  consignes, règlement et informations pratiques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en Angleterre:  consignes, règlement et informations pratiques</dc:title>
  <dc:creator>mousset</dc:creator>
  <cp:lastModifiedBy>mousset</cp:lastModifiedBy>
  <cp:revision>47</cp:revision>
  <dcterms:created xsi:type="dcterms:W3CDTF">2014-01-09T15:08:16Z</dcterms:created>
  <dcterms:modified xsi:type="dcterms:W3CDTF">2014-01-21T12:58:09Z</dcterms:modified>
</cp:coreProperties>
</file>