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1"/>
  </p:notesMasterIdLst>
  <p:sldIdLst>
    <p:sldId id="266" r:id="rId2"/>
    <p:sldId id="257" r:id="rId3"/>
    <p:sldId id="264" r:id="rId4"/>
    <p:sldId id="427" r:id="rId5"/>
    <p:sldId id="259" r:id="rId6"/>
    <p:sldId id="268" r:id="rId7"/>
    <p:sldId id="267" r:id="rId8"/>
    <p:sldId id="261" r:id="rId9"/>
    <p:sldId id="272" r:id="rId10"/>
    <p:sldId id="273" r:id="rId11"/>
    <p:sldId id="274" r:id="rId12"/>
    <p:sldId id="441" r:id="rId13"/>
    <p:sldId id="442" r:id="rId14"/>
    <p:sldId id="275" r:id="rId15"/>
    <p:sldId id="443" r:id="rId16"/>
    <p:sldId id="407" r:id="rId17"/>
    <p:sldId id="408" r:id="rId18"/>
    <p:sldId id="409" r:id="rId19"/>
    <p:sldId id="410" r:id="rId20"/>
    <p:sldId id="411" r:id="rId21"/>
    <p:sldId id="281" r:id="rId22"/>
    <p:sldId id="412" r:id="rId23"/>
    <p:sldId id="283" r:id="rId24"/>
    <p:sldId id="284" r:id="rId25"/>
    <p:sldId id="424" r:id="rId26"/>
    <p:sldId id="413" r:id="rId27"/>
    <p:sldId id="444" r:id="rId28"/>
    <p:sldId id="285" r:id="rId29"/>
    <p:sldId id="287" r:id="rId30"/>
    <p:sldId id="305" r:id="rId31"/>
    <p:sldId id="288" r:id="rId32"/>
    <p:sldId id="306" r:id="rId33"/>
    <p:sldId id="307" r:id="rId34"/>
    <p:sldId id="308" r:id="rId35"/>
    <p:sldId id="298" r:id="rId36"/>
    <p:sldId id="426" r:id="rId37"/>
    <p:sldId id="300" r:id="rId38"/>
    <p:sldId id="309" r:id="rId39"/>
    <p:sldId id="321" r:id="rId40"/>
    <p:sldId id="310" r:id="rId41"/>
    <p:sldId id="322" r:id="rId42"/>
    <p:sldId id="313" r:id="rId43"/>
    <p:sldId id="315" r:id="rId44"/>
    <p:sldId id="316" r:id="rId45"/>
    <p:sldId id="317" r:id="rId46"/>
    <p:sldId id="319" r:id="rId47"/>
    <p:sldId id="415" r:id="rId48"/>
    <p:sldId id="320" r:id="rId49"/>
    <p:sldId id="416" r:id="rId50"/>
    <p:sldId id="406" r:id="rId51"/>
    <p:sldId id="323" r:id="rId52"/>
    <p:sldId id="339" r:id="rId53"/>
    <p:sldId id="326" r:id="rId54"/>
    <p:sldId id="417" r:id="rId55"/>
    <p:sldId id="418" r:id="rId56"/>
    <p:sldId id="340" r:id="rId57"/>
    <p:sldId id="341" r:id="rId58"/>
    <p:sldId id="334" r:id="rId59"/>
    <p:sldId id="336" r:id="rId60"/>
    <p:sldId id="342" r:id="rId61"/>
    <p:sldId id="343" r:id="rId62"/>
    <p:sldId id="360" r:id="rId63"/>
    <p:sldId id="419" r:id="rId64"/>
    <p:sldId id="361" r:id="rId65"/>
    <p:sldId id="364" r:id="rId66"/>
    <p:sldId id="365" r:id="rId67"/>
    <p:sldId id="356" r:id="rId68"/>
    <p:sldId id="357" r:id="rId69"/>
    <p:sldId id="366" r:id="rId70"/>
    <p:sldId id="367" r:id="rId71"/>
    <p:sldId id="428" r:id="rId72"/>
    <p:sldId id="404" r:id="rId73"/>
    <p:sldId id="429" r:id="rId74"/>
    <p:sldId id="370" r:id="rId75"/>
    <p:sldId id="371" r:id="rId76"/>
    <p:sldId id="425" r:id="rId77"/>
    <p:sldId id="372" r:id="rId78"/>
    <p:sldId id="377" r:id="rId79"/>
    <p:sldId id="378" r:id="rId80"/>
    <p:sldId id="397" r:id="rId81"/>
    <p:sldId id="398" r:id="rId82"/>
    <p:sldId id="399" r:id="rId83"/>
    <p:sldId id="400" r:id="rId84"/>
    <p:sldId id="420" r:id="rId85"/>
    <p:sldId id="401" r:id="rId86"/>
    <p:sldId id="402" r:id="rId87"/>
    <p:sldId id="379" r:id="rId88"/>
    <p:sldId id="387" r:id="rId89"/>
    <p:sldId id="388" r:id="rId90"/>
    <p:sldId id="421" r:id="rId91"/>
    <p:sldId id="382" r:id="rId92"/>
    <p:sldId id="445" r:id="rId93"/>
    <p:sldId id="383" r:id="rId94"/>
    <p:sldId id="384" r:id="rId95"/>
    <p:sldId id="422" r:id="rId96"/>
    <p:sldId id="423" r:id="rId97"/>
    <p:sldId id="389" r:id="rId98"/>
    <p:sldId id="430" r:id="rId99"/>
    <p:sldId id="431" r:id="rId100"/>
    <p:sldId id="432" r:id="rId101"/>
    <p:sldId id="433" r:id="rId102"/>
    <p:sldId id="434" r:id="rId103"/>
    <p:sldId id="435" r:id="rId104"/>
    <p:sldId id="436" r:id="rId105"/>
    <p:sldId id="437" r:id="rId106"/>
    <p:sldId id="438" r:id="rId107"/>
    <p:sldId id="439" r:id="rId108"/>
    <p:sldId id="440" r:id="rId109"/>
    <p:sldId id="265" r:id="rId11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98FE"/>
    <a:srgbClr val="FBD589"/>
    <a:srgbClr val="F77407"/>
    <a:srgbClr val="FF9966"/>
    <a:srgbClr val="FBA36D"/>
    <a:srgbClr val="7EA6FE"/>
    <a:srgbClr val="F47618"/>
    <a:srgbClr val="0066FF"/>
    <a:srgbClr val="3399FF"/>
    <a:srgbClr val="C7DA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59857" autoAdjust="0"/>
  </p:normalViewPr>
  <p:slideViewPr>
    <p:cSldViewPr>
      <p:cViewPr>
        <p:scale>
          <a:sx n="80" d="100"/>
          <a:sy n="80" d="100"/>
        </p:scale>
        <p:origin x="-98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E954B-D4EB-452D-B6FB-A44DFEEA41EF}"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de-DE"/>
        </a:p>
      </dgm:t>
    </dgm:pt>
    <dgm:pt modelId="{2FAAD3D8-CD23-4411-BDE2-1C3B68BAB178}" type="pres">
      <dgm:prSet presAssocID="{56DE954B-D4EB-452D-B6FB-A44DFEEA41EF}" presName="cycle" presStyleCnt="0">
        <dgm:presLayoutVars>
          <dgm:dir/>
          <dgm:resizeHandles val="exact"/>
        </dgm:presLayoutVars>
      </dgm:prSet>
      <dgm:spPr/>
      <dgm:t>
        <a:bodyPr/>
        <a:lstStyle/>
        <a:p>
          <a:endParaRPr lang="de-DE"/>
        </a:p>
      </dgm:t>
    </dgm:pt>
  </dgm:ptLst>
  <dgm:cxnLst>
    <dgm:cxn modelId="{B53AF4F3-8A30-4C63-802A-6C70ED71D1C9}" type="presOf" srcId="{56DE954B-D4EB-452D-B6FB-A44DFEEA41EF}" destId="{2FAAD3D8-CD23-4411-BDE2-1C3B68BAB178}" srcOrd="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E954B-D4EB-452D-B6FB-A44DFEEA41EF}"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de-DE"/>
        </a:p>
      </dgm:t>
    </dgm:pt>
    <dgm:pt modelId="{2FAAD3D8-CD23-4411-BDE2-1C3B68BAB178}" type="pres">
      <dgm:prSet presAssocID="{56DE954B-D4EB-452D-B6FB-A44DFEEA41EF}" presName="cycle" presStyleCnt="0">
        <dgm:presLayoutVars>
          <dgm:dir/>
          <dgm:resizeHandles val="exact"/>
        </dgm:presLayoutVars>
      </dgm:prSet>
      <dgm:spPr/>
      <dgm:t>
        <a:bodyPr/>
        <a:lstStyle/>
        <a:p>
          <a:endParaRPr lang="de-DE"/>
        </a:p>
      </dgm:t>
    </dgm:pt>
  </dgm:ptLst>
  <dgm:cxnLst>
    <dgm:cxn modelId="{B2CDBAF1-2572-4AD0-A811-D14651880902}" type="presOf" srcId="{56DE954B-D4EB-452D-B6FB-A44DFEEA41EF}" destId="{2FAAD3D8-CD23-4411-BDE2-1C3B68BAB178}" srcOrd="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E678B9-EAD7-48FF-8A27-27182943E03D}" type="datetimeFigureOut">
              <a:rPr lang="de-DE" smtClean="0"/>
              <a:pPr/>
              <a:t>28.06.2013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A7322-315C-43F7-A2BB-7BD3786051E5}" type="slidenum">
              <a:rPr lang="de-DE" smtClean="0"/>
              <a:pPr/>
              <a:t>‹N°›</a:t>
            </a:fld>
            <a:endParaRPr lang="de-DE"/>
          </a:p>
        </p:txBody>
      </p:sp>
    </p:spTree>
    <p:extLst>
      <p:ext uri="{BB962C8B-B14F-4D97-AF65-F5344CB8AC3E}">
        <p14:creationId xmlns="" xmlns:p14="http://schemas.microsoft.com/office/powerpoint/2010/main" val="111377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just" rtl="1">
              <a:spcAft>
                <a:spcPts val="0"/>
              </a:spcAft>
            </a:pPr>
            <a:endParaRPr lang="fr-FR" sz="1400" dirty="0">
              <a:latin typeface="Times New Roman"/>
              <a:ea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15</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16</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17</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18</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19</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20</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21</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r" rtl="1"/>
            <a:endParaRPr lang="de-DE" b="0" dirty="0"/>
          </a:p>
        </p:txBody>
      </p:sp>
      <p:sp>
        <p:nvSpPr>
          <p:cNvPr id="4" name="Foliennummernplatzhalter 3"/>
          <p:cNvSpPr>
            <a:spLocks noGrp="1"/>
          </p:cNvSpPr>
          <p:nvPr>
            <p:ph type="sldNum" sz="quarter" idx="10"/>
          </p:nvPr>
        </p:nvSpPr>
        <p:spPr/>
        <p:txBody>
          <a:bodyPr/>
          <a:lstStyle/>
          <a:p>
            <a:fld id="{036A7322-315C-43F7-A2BB-7BD3786051E5}"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24</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25</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26</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27</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32</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33</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42</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036A7322-315C-43F7-A2BB-7BD3786051E5}"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56</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57</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65</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66</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73</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81</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82</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036A7322-315C-43F7-A2BB-7BD3786051E5}"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50C43D-D8EE-4C08-AEC8-0AADD5ED74B7}" type="slidenum">
              <a:rPr lang="de-DE" smtClean="0"/>
              <a:pPr>
                <a:defRPr/>
              </a:pPr>
              <a:t>89</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6A7322-315C-43F7-A2BB-7BD3786051E5}" type="slidenum">
              <a:rPr lang="de-DE" smtClean="0"/>
              <a:pPr/>
              <a:t>93</a:t>
            </a:fld>
            <a:endParaRPr lang="de-DE"/>
          </a:p>
        </p:txBody>
      </p:sp>
    </p:spTree>
    <p:extLst>
      <p:ext uri="{BB962C8B-B14F-4D97-AF65-F5344CB8AC3E}">
        <p14:creationId xmlns="" xmlns:p14="http://schemas.microsoft.com/office/powerpoint/2010/main" val="887158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gn="l" rtl="0"/>
            <a:endParaRPr lang="ar-MA" sz="1200" b="0"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r" rtl="1"/>
            <a:endParaRPr lang="de-DE" b="0" dirty="0"/>
          </a:p>
        </p:txBody>
      </p:sp>
      <p:sp>
        <p:nvSpPr>
          <p:cNvPr id="4" name="Foliennummernplatzhalter 3"/>
          <p:cNvSpPr>
            <a:spLocks noGrp="1"/>
          </p:cNvSpPr>
          <p:nvPr>
            <p:ph type="sldNum" sz="quarter" idx="10"/>
          </p:nvPr>
        </p:nvSpPr>
        <p:spPr/>
        <p:txBody>
          <a:bodyPr/>
          <a:lstStyle/>
          <a:p>
            <a:fld id="{036A7322-315C-43F7-A2BB-7BD3786051E5}"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r" rtl="1"/>
            <a:endParaRPr lang="de-DE" b="0" dirty="0"/>
          </a:p>
        </p:txBody>
      </p:sp>
      <p:sp>
        <p:nvSpPr>
          <p:cNvPr id="4" name="Foliennummernplatzhalter 3"/>
          <p:cNvSpPr>
            <a:spLocks noGrp="1"/>
          </p:cNvSpPr>
          <p:nvPr>
            <p:ph type="sldNum" sz="quarter" idx="10"/>
          </p:nvPr>
        </p:nvSpPr>
        <p:spPr/>
        <p:txBody>
          <a:bodyPr/>
          <a:lstStyle/>
          <a:p>
            <a:fld id="{036A7322-315C-43F7-A2BB-7BD3786051E5}"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MA" sz="1200" b="1" baseline="0" dirty="0" smtClean="0">
              <a:sym typeface="Wingdings"/>
            </a:endParaRPr>
          </a:p>
        </p:txBody>
      </p:sp>
      <p:sp>
        <p:nvSpPr>
          <p:cNvPr id="4" name="Foliennummernplatzhalter 3"/>
          <p:cNvSpPr>
            <a:spLocks noGrp="1"/>
          </p:cNvSpPr>
          <p:nvPr>
            <p:ph type="sldNum" sz="quarter" idx="10"/>
          </p:nvPr>
        </p:nvSpPr>
        <p:spPr/>
        <p:txBody>
          <a:bodyPr/>
          <a:lstStyle/>
          <a:p>
            <a:fld id="{036A7322-315C-43F7-A2BB-7BD3786051E5}"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lvl="1" algn="r" rtl="1" fontAlgn="t">
              <a:buFont typeface="Arial" pitchFamily="34" charset="0"/>
              <a:buNone/>
              <a:defRPr/>
            </a:pPr>
            <a:endParaRPr lang="ar-MA" sz="2000" b="0" dirty="0" smtClean="0">
              <a:solidFill>
                <a:schemeClr val="tx2">
                  <a:lumMod val="60000"/>
                  <a:lumOff val="40000"/>
                </a:schemeClr>
              </a:solidFill>
            </a:endParaRPr>
          </a:p>
        </p:txBody>
      </p:sp>
      <p:sp>
        <p:nvSpPr>
          <p:cNvPr id="4" name="Foliennummernplatzhalter 3"/>
          <p:cNvSpPr>
            <a:spLocks noGrp="1"/>
          </p:cNvSpPr>
          <p:nvPr>
            <p:ph type="sldNum" sz="quarter" idx="10"/>
          </p:nvPr>
        </p:nvSpPr>
        <p:spPr/>
        <p:txBody>
          <a:bodyPr/>
          <a:lstStyle/>
          <a:p>
            <a:fld id="{036A7322-315C-43F7-A2BB-7BD3786051E5}"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rtl="1"/>
            <a:endParaRPr lang="fr-FR"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036A7322-315C-43F7-A2BB-7BD3786051E5}" type="slidenum">
              <a:rPr lang="de-DE" smtClean="0"/>
              <a:pPr/>
              <a:t>9</a:t>
            </a:fld>
            <a:endParaRPr lang="de-DE"/>
          </a:p>
        </p:txBody>
      </p:sp>
    </p:spTree>
    <p:extLst>
      <p:ext uri="{BB962C8B-B14F-4D97-AF65-F5344CB8AC3E}">
        <p14:creationId xmlns="" xmlns:p14="http://schemas.microsoft.com/office/powerpoint/2010/main" val="73737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de-DE" smtClean="0"/>
              <a:t>Titelmasterformat durch Klicken bearbeiten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fr-F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Titelmasterformat durch Klicken bearbeiten</a:t>
            </a:r>
            <a:endParaRPr lang="fr-FR"/>
          </a:p>
        </p:txBody>
      </p:sp>
      <p:sp>
        <p:nvSpPr>
          <p:cNvPr id="3" name="Espace réservé du texte vertical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0"/>
            <a:ext cx="1943100" cy="4084638"/>
          </a:xfrm>
        </p:spPr>
        <p:txBody>
          <a:bodyPr vert="eaVert"/>
          <a:lstStyle/>
          <a:p>
            <a:r>
              <a:rPr lang="de-DE" smtClean="0"/>
              <a:t>Titelmasterformat durch Klicken bearbeiten</a:t>
            </a:r>
            <a:endParaRPr lang="fr-FR"/>
          </a:p>
        </p:txBody>
      </p:sp>
      <p:sp>
        <p:nvSpPr>
          <p:cNvPr id="3" name="Espace réservé du texte vertical 2"/>
          <p:cNvSpPr>
            <a:spLocks noGrp="1"/>
          </p:cNvSpPr>
          <p:nvPr>
            <p:ph type="body" orient="vert" idx="1"/>
          </p:nvPr>
        </p:nvSpPr>
        <p:spPr>
          <a:xfrm>
            <a:off x="685800" y="0"/>
            <a:ext cx="5676900" cy="40846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990600"/>
          </a:xfrm>
        </p:spPr>
        <p:txBody>
          <a:bodyPr/>
          <a:lstStyle/>
          <a:p>
            <a:r>
              <a:rPr lang="de-DE" smtClean="0"/>
              <a:t>Titelmasterformat durch Klicken bearbeiten</a:t>
            </a:r>
            <a:endParaRPr lang="fr-FR"/>
          </a:p>
        </p:txBody>
      </p:sp>
      <p:sp>
        <p:nvSpPr>
          <p:cNvPr id="3" name="Espace réservé du texte 2"/>
          <p:cNvSpPr>
            <a:spLocks noGrp="1"/>
          </p:cNvSpPr>
          <p:nvPr>
            <p:ph type="body" sz="half" idx="1"/>
          </p:nvPr>
        </p:nvSpPr>
        <p:spPr>
          <a:xfrm>
            <a:off x="685800" y="1844675"/>
            <a:ext cx="3522663" cy="223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4" name="Espace réservé du graphique 3"/>
          <p:cNvSpPr>
            <a:spLocks noGrp="1"/>
          </p:cNvSpPr>
          <p:nvPr>
            <p:ph type="chart" sz="half" idx="2"/>
          </p:nvPr>
        </p:nvSpPr>
        <p:spPr>
          <a:xfrm>
            <a:off x="4360863" y="1844675"/>
            <a:ext cx="3522662" cy="2239963"/>
          </a:xfrm>
        </p:spPr>
        <p:txBody>
          <a:bodyPr/>
          <a:lstStyle/>
          <a:p>
            <a:pPr lvl="0"/>
            <a:r>
              <a:rPr lang="de-DE" noProof="0" smtClean="0"/>
              <a:t>Diagramm durch Klicken auf Symbol hinzufügen</a:t>
            </a:r>
            <a:endParaRPr lang="fr-FR" noProof="0" smtClean="0"/>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990600"/>
          </a:xfrm>
        </p:spPr>
        <p:txBody>
          <a:bodyPr/>
          <a:lstStyle/>
          <a:p>
            <a:r>
              <a:rPr lang="de-DE" smtClean="0"/>
              <a:t>Titelmasterformat durch Klicken bearbeiten</a:t>
            </a:r>
            <a:endParaRPr lang="fr-FR"/>
          </a:p>
        </p:txBody>
      </p:sp>
      <p:sp>
        <p:nvSpPr>
          <p:cNvPr id="3" name="Espace réservé du tableau 2"/>
          <p:cNvSpPr>
            <a:spLocks noGrp="1"/>
          </p:cNvSpPr>
          <p:nvPr>
            <p:ph type="tbl" idx="1"/>
          </p:nvPr>
        </p:nvSpPr>
        <p:spPr>
          <a:xfrm>
            <a:off x="685800" y="1844675"/>
            <a:ext cx="7197725" cy="2239963"/>
          </a:xfrm>
        </p:spPr>
        <p:txBody>
          <a:bodyPr/>
          <a:lstStyle/>
          <a:p>
            <a:pPr lvl="0"/>
            <a:r>
              <a:rPr lang="de-DE" noProof="0" smtClean="0"/>
              <a:t>Tabelle durch Klicken auf Symbol hinzufügen</a:t>
            </a:r>
            <a:endParaRPr lang="fr-FR" noProof="0" smtClean="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re. Texte et clip multimédia">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990600"/>
          </a:xfrm>
        </p:spPr>
        <p:txBody>
          <a:bodyPr/>
          <a:lstStyle/>
          <a:p>
            <a:r>
              <a:rPr lang="de-DE" smtClean="0"/>
              <a:t>Titelmasterformat durch Klicken bearbeiten</a:t>
            </a:r>
            <a:endParaRPr lang="fr-FR"/>
          </a:p>
        </p:txBody>
      </p:sp>
      <p:sp>
        <p:nvSpPr>
          <p:cNvPr id="3" name="Espace réservé du texte 2"/>
          <p:cNvSpPr>
            <a:spLocks noGrp="1"/>
          </p:cNvSpPr>
          <p:nvPr>
            <p:ph type="body" sz="half" idx="1"/>
          </p:nvPr>
        </p:nvSpPr>
        <p:spPr>
          <a:xfrm>
            <a:off x="685800" y="1844675"/>
            <a:ext cx="3522663" cy="223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4" name="Espace réservé de l'élément multimédia 3"/>
          <p:cNvSpPr>
            <a:spLocks noGrp="1"/>
          </p:cNvSpPr>
          <p:nvPr>
            <p:ph type="media" sz="half" idx="2"/>
          </p:nvPr>
        </p:nvSpPr>
        <p:spPr>
          <a:xfrm>
            <a:off x="4360863" y="1844675"/>
            <a:ext cx="3522662" cy="2239963"/>
          </a:xfrm>
        </p:spPr>
        <p:txBody>
          <a:bodyPr/>
          <a:lstStyle/>
          <a:p>
            <a:pPr lvl="0"/>
            <a:r>
              <a:rPr lang="de-DE" noProof="0" smtClean="0"/>
              <a:t>Mediaclip durch Klicken auf Symbol hinzufügen</a:t>
            </a:r>
            <a:endParaRPr lang="fr-FR" noProof="0" smtClean="0"/>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990600"/>
          </a:xfrm>
        </p:spPr>
        <p:txBody>
          <a:bodyPr/>
          <a:lstStyle/>
          <a:p>
            <a:r>
              <a:rPr lang="de-DE" smtClean="0"/>
              <a:t>Titelmasterformat durch Klicken bearbeiten</a:t>
            </a:r>
            <a:endParaRPr lang="fr-FR"/>
          </a:p>
        </p:txBody>
      </p:sp>
      <p:sp>
        <p:nvSpPr>
          <p:cNvPr id="3" name="Espace réservé du texte 2"/>
          <p:cNvSpPr>
            <a:spLocks noGrp="1"/>
          </p:cNvSpPr>
          <p:nvPr>
            <p:ph type="body" sz="half" idx="1"/>
          </p:nvPr>
        </p:nvSpPr>
        <p:spPr>
          <a:xfrm>
            <a:off x="685800" y="1844675"/>
            <a:ext cx="3522663" cy="223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4" name="Espace réservé du contenu 3"/>
          <p:cNvSpPr>
            <a:spLocks noGrp="1"/>
          </p:cNvSpPr>
          <p:nvPr>
            <p:ph sz="quarter" idx="2"/>
          </p:nvPr>
        </p:nvSpPr>
        <p:spPr>
          <a:xfrm>
            <a:off x="4360863" y="1844675"/>
            <a:ext cx="3522662" cy="1042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5" name="Espace réservé du contenu 4"/>
          <p:cNvSpPr>
            <a:spLocks noGrp="1"/>
          </p:cNvSpPr>
          <p:nvPr>
            <p:ph sz="quarter" idx="3"/>
          </p:nvPr>
        </p:nvSpPr>
        <p:spPr>
          <a:xfrm>
            <a:off x="4360863" y="3040063"/>
            <a:ext cx="3522662" cy="1044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990600"/>
          </a:xfrm>
        </p:spPr>
        <p:txBody>
          <a:bodyPr/>
          <a:lstStyle/>
          <a:p>
            <a:r>
              <a:rPr lang="de-DE" smtClean="0"/>
              <a:t>Titelmasterformat durch Klicken bearbeiten</a:t>
            </a:r>
            <a:endParaRPr lang="fr-FR"/>
          </a:p>
        </p:txBody>
      </p:sp>
      <p:sp>
        <p:nvSpPr>
          <p:cNvPr id="3" name="Espace réservé du contenu 2"/>
          <p:cNvSpPr>
            <a:spLocks noGrp="1"/>
          </p:cNvSpPr>
          <p:nvPr>
            <p:ph sz="quarter" idx="1"/>
          </p:nvPr>
        </p:nvSpPr>
        <p:spPr>
          <a:xfrm>
            <a:off x="685800" y="1844675"/>
            <a:ext cx="3522663" cy="1042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4" name="Espace réservé du contenu 3"/>
          <p:cNvSpPr>
            <a:spLocks noGrp="1"/>
          </p:cNvSpPr>
          <p:nvPr>
            <p:ph sz="quarter" idx="2"/>
          </p:nvPr>
        </p:nvSpPr>
        <p:spPr>
          <a:xfrm>
            <a:off x="685800" y="3040063"/>
            <a:ext cx="3522663" cy="1044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5" name="Espace réservé du texte 4"/>
          <p:cNvSpPr>
            <a:spLocks noGrp="1"/>
          </p:cNvSpPr>
          <p:nvPr>
            <p:ph type="body" sz="half" idx="3"/>
          </p:nvPr>
        </p:nvSpPr>
        <p:spPr>
          <a:xfrm>
            <a:off x="4360863" y="1844675"/>
            <a:ext cx="3522662" cy="223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Titelmasterformat durch Klicken bearbeiten</a:t>
            </a:r>
            <a:endParaRPr lang="fr-FR"/>
          </a:p>
        </p:txBody>
      </p:sp>
      <p:sp>
        <p:nvSpPr>
          <p:cNvPr id="3" name="Espace réservé du contenu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Titelmasterformat durch Klicken bearbeiten</a:t>
            </a:r>
            <a:endParaRPr lang="fr-FR"/>
          </a:p>
        </p:txBody>
      </p:sp>
      <p:sp>
        <p:nvSpPr>
          <p:cNvPr id="3" name="Espace réservé du contenu 2"/>
          <p:cNvSpPr>
            <a:spLocks noGrp="1"/>
          </p:cNvSpPr>
          <p:nvPr>
            <p:ph sz="half" idx="1"/>
          </p:nvPr>
        </p:nvSpPr>
        <p:spPr>
          <a:xfrm>
            <a:off x="685800" y="1844675"/>
            <a:ext cx="3522663" cy="223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4" name="Espace réservé du contenu 3"/>
          <p:cNvSpPr>
            <a:spLocks noGrp="1"/>
          </p:cNvSpPr>
          <p:nvPr>
            <p:ph sz="half" idx="2"/>
          </p:nvPr>
        </p:nvSpPr>
        <p:spPr>
          <a:xfrm>
            <a:off x="4360863" y="1844675"/>
            <a:ext cx="3522662" cy="223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smtClean="0"/>
              <a:t>Titelmasterformat durch Klicken bearbeiten</a:t>
            </a:r>
            <a:endParaRPr lang="fr-F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MA" smtClean="0"/>
              <a:t>العنوان الرئيسي</a:t>
            </a:r>
          </a:p>
        </p:txBody>
      </p:sp>
      <p:sp>
        <p:nvSpPr>
          <p:cNvPr id="1027" name="Rectangle 3"/>
          <p:cNvSpPr>
            <a:spLocks noGrp="1" noChangeArrowheads="1"/>
          </p:cNvSpPr>
          <p:nvPr>
            <p:ph type="body" idx="1"/>
          </p:nvPr>
        </p:nvSpPr>
        <p:spPr bwMode="auto">
          <a:xfrm>
            <a:off x="685800" y="1844675"/>
            <a:ext cx="7197725" cy="2239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ar-MA" smtClean="0"/>
              <a:t>العنوان الأساسي</a:t>
            </a:r>
            <a:endParaRPr lang="ar-SA" smtClean="0"/>
          </a:p>
          <a:p>
            <a:pPr lvl="2"/>
            <a:r>
              <a:rPr lang="ar-MA" smtClean="0"/>
              <a:t>العنوان الثانوي 1</a:t>
            </a:r>
            <a:endParaRPr lang="ar-SA" smtClean="0"/>
          </a:p>
          <a:p>
            <a:pPr lvl="3"/>
            <a:r>
              <a:rPr lang="ar-MA" smtClean="0"/>
              <a:t>العنوان الثانوي 2</a:t>
            </a:r>
            <a:endParaRPr lang="ar-SA" smtClean="0"/>
          </a:p>
          <a:p>
            <a:pPr lvl="4"/>
            <a:r>
              <a:rPr lang="ar-MA" smtClean="0"/>
              <a:t>العنوان الثانوي 3</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dt="0"/>
  <p:txStyles>
    <p:title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p:titleStyle>
    <p:bodyStyle>
      <a:lvl1pPr marL="381000" indent="-381000" algn="r" rtl="1" eaLnBrk="1" fontAlgn="base" hangingPunct="1">
        <a:spcBef>
          <a:spcPct val="20000"/>
        </a:spcBef>
        <a:spcAft>
          <a:spcPct val="0"/>
        </a:spcAft>
        <a:buChar char="•"/>
        <a:defRPr sz="4000" u="sng">
          <a:solidFill>
            <a:srgbClr val="0040B6"/>
          </a:solidFill>
          <a:latin typeface="+mn-lt"/>
          <a:ea typeface="+mn-ea"/>
          <a:cs typeface="+mn-cs"/>
        </a:defRPr>
      </a:lvl1pPr>
      <a:lvl2pPr marL="990600" indent="-533400" algn="r" rtl="1" eaLnBrk="1" fontAlgn="base" hangingPunct="1">
        <a:spcBef>
          <a:spcPct val="20000"/>
        </a:spcBef>
        <a:spcAft>
          <a:spcPct val="0"/>
        </a:spcAft>
        <a:buChar char="–"/>
        <a:defRPr sz="2800">
          <a:solidFill>
            <a:schemeClr val="tx2"/>
          </a:solidFill>
          <a:latin typeface="+mn-lt"/>
          <a:ea typeface="+mn-ea"/>
          <a:cs typeface="Arial" charset="0"/>
        </a:defRPr>
      </a:lvl2pPr>
      <a:lvl3pPr marL="1371600" indent="-457200" algn="r" rtl="1" eaLnBrk="1" fontAlgn="base" hangingPunct="1">
        <a:spcBef>
          <a:spcPct val="20000"/>
        </a:spcBef>
        <a:spcAft>
          <a:spcPct val="0"/>
        </a:spcAft>
        <a:buClr>
          <a:srgbClr val="0040B6"/>
        </a:buClr>
        <a:buSzPct val="80000"/>
        <a:buFont typeface="Wingdings" pitchFamily="2" charset="2"/>
        <a:buChar char="Ø"/>
        <a:defRPr sz="2800" b="1">
          <a:solidFill>
            <a:schemeClr val="tx1"/>
          </a:solidFill>
          <a:latin typeface="+mn-lt"/>
          <a:ea typeface="+mn-ea"/>
          <a:cs typeface="Arabic Transparent" pitchFamily="2" charset="-78"/>
        </a:defRPr>
      </a:lvl3pPr>
      <a:lvl4pPr marL="1752600" indent="-381000" algn="r" rtl="1" eaLnBrk="1" fontAlgn="base" hangingPunct="1">
        <a:spcBef>
          <a:spcPct val="20000"/>
        </a:spcBef>
        <a:spcAft>
          <a:spcPct val="0"/>
        </a:spcAft>
        <a:buClr>
          <a:srgbClr val="0040B6"/>
        </a:buClr>
        <a:buSzPct val="120000"/>
        <a:buChar char="•"/>
        <a:defRPr sz="2800" b="1">
          <a:solidFill>
            <a:schemeClr val="tx1"/>
          </a:solidFill>
          <a:latin typeface="+mn-lt"/>
          <a:ea typeface="+mn-ea"/>
          <a:cs typeface="Arabic Transparent" pitchFamily="2" charset="-78"/>
        </a:defRPr>
      </a:lvl4pPr>
      <a:lvl5pPr marL="2209800" indent="-381000" algn="r" rtl="1" eaLnBrk="1" fontAlgn="base" hangingPunct="1">
        <a:spcBef>
          <a:spcPct val="20000"/>
        </a:spcBef>
        <a:spcAft>
          <a:spcPct val="0"/>
        </a:spcAft>
        <a:buClr>
          <a:srgbClr val="0040B6"/>
        </a:buClr>
        <a:buSzPct val="80000"/>
        <a:buFont typeface="Wingdings" pitchFamily="2" charset="2"/>
        <a:buChar char="§"/>
        <a:defRPr sz="2800" b="1">
          <a:solidFill>
            <a:schemeClr val="tx1"/>
          </a:solidFill>
          <a:latin typeface="+mn-lt"/>
          <a:ea typeface="+mn-ea"/>
          <a:cs typeface="Arabic Transparent" pitchFamily="2" charset="-78"/>
        </a:defRPr>
      </a:lvl5pPr>
      <a:lvl6pPr marL="2667000" indent="-381000" algn="r" rtl="1" eaLnBrk="1" fontAlgn="base" hangingPunct="1">
        <a:spcBef>
          <a:spcPct val="20000"/>
        </a:spcBef>
        <a:spcAft>
          <a:spcPct val="0"/>
        </a:spcAft>
        <a:buClr>
          <a:srgbClr val="0040B6"/>
        </a:buClr>
        <a:buSzPct val="80000"/>
        <a:buFont typeface="Wingdings" pitchFamily="1" charset="2"/>
        <a:buChar char="§"/>
        <a:defRPr sz="2800" b="1">
          <a:solidFill>
            <a:schemeClr val="tx1"/>
          </a:solidFill>
          <a:latin typeface="+mn-lt"/>
          <a:ea typeface="+mn-ea"/>
          <a:cs typeface="Arabic Transparent" pitchFamily="2" charset="-78"/>
        </a:defRPr>
      </a:lvl6pPr>
      <a:lvl7pPr marL="3124200" indent="-381000" algn="r" rtl="1" eaLnBrk="1" fontAlgn="base" hangingPunct="1">
        <a:spcBef>
          <a:spcPct val="20000"/>
        </a:spcBef>
        <a:spcAft>
          <a:spcPct val="0"/>
        </a:spcAft>
        <a:buClr>
          <a:srgbClr val="0040B6"/>
        </a:buClr>
        <a:buSzPct val="80000"/>
        <a:buFont typeface="Wingdings" pitchFamily="1" charset="2"/>
        <a:buChar char="§"/>
        <a:defRPr sz="2800" b="1">
          <a:solidFill>
            <a:schemeClr val="tx1"/>
          </a:solidFill>
          <a:latin typeface="+mn-lt"/>
          <a:ea typeface="+mn-ea"/>
          <a:cs typeface="Arabic Transparent" pitchFamily="2" charset="-78"/>
        </a:defRPr>
      </a:lvl7pPr>
      <a:lvl8pPr marL="3581400" indent="-381000" algn="r" rtl="1" eaLnBrk="1" fontAlgn="base" hangingPunct="1">
        <a:spcBef>
          <a:spcPct val="20000"/>
        </a:spcBef>
        <a:spcAft>
          <a:spcPct val="0"/>
        </a:spcAft>
        <a:buClr>
          <a:srgbClr val="0040B6"/>
        </a:buClr>
        <a:buSzPct val="80000"/>
        <a:buFont typeface="Wingdings" pitchFamily="1" charset="2"/>
        <a:buChar char="§"/>
        <a:defRPr sz="2800" b="1">
          <a:solidFill>
            <a:schemeClr val="tx1"/>
          </a:solidFill>
          <a:latin typeface="+mn-lt"/>
          <a:ea typeface="+mn-ea"/>
          <a:cs typeface="Arabic Transparent" pitchFamily="2" charset="-78"/>
        </a:defRPr>
      </a:lvl8pPr>
      <a:lvl9pPr marL="4038600" indent="-381000" algn="r" rtl="1" eaLnBrk="1" fontAlgn="base" hangingPunct="1">
        <a:spcBef>
          <a:spcPct val="20000"/>
        </a:spcBef>
        <a:spcAft>
          <a:spcPct val="0"/>
        </a:spcAft>
        <a:buClr>
          <a:srgbClr val="0040B6"/>
        </a:buClr>
        <a:buSzPct val="80000"/>
        <a:buFont typeface="Wingdings" pitchFamily="1" charset="2"/>
        <a:buChar char="§"/>
        <a:defRPr sz="2800" b="1">
          <a:solidFill>
            <a:schemeClr val="tx1"/>
          </a:solidFill>
          <a:latin typeface="+mn-lt"/>
          <a:ea typeface="+mn-ea"/>
          <a:cs typeface="Arabic Transparent" pitchFamily="2" charset="-78"/>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5400" b="1" dirty="0" smtClean="0">
                <a:cs typeface="Arial" pitchFamily="34" charset="0"/>
              </a:rPr>
              <a:t>عرض حول</a:t>
            </a:r>
            <a:br>
              <a:rPr lang="ar-MA" sz="5400" b="1" dirty="0" smtClean="0">
                <a:cs typeface="Arial" pitchFamily="34" charset="0"/>
              </a:rPr>
            </a:br>
            <a:r>
              <a:rPr lang="ar-MA" sz="5400" b="1" dirty="0" smtClean="0">
                <a:cs typeface="Arial" pitchFamily="34" charset="0"/>
              </a:rPr>
              <a:t>البرامج الدراسية والتوجيهات التربوية المنقحة لسلك التعليم الابتدائي</a:t>
            </a:r>
            <a:endParaRPr lang="fr-FR" sz="6000" b="1" dirty="0" smtClean="0">
              <a:solidFill>
                <a:schemeClr val="bg1"/>
              </a:solidFill>
              <a:cs typeface="Arial" pitchFamily="34" charset="0"/>
            </a:endParaRPr>
          </a:p>
        </p:txBody>
      </p:sp>
      <p:sp>
        <p:nvSpPr>
          <p:cNvPr id="7"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2487822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اللغة العربية</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15227574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79388" y="1196975"/>
            <a:ext cx="8713787" cy="400050"/>
          </a:xfrm>
          <a:prstGeom prst="rect">
            <a:avLst/>
          </a:prstGeom>
          <a:noFill/>
          <a:ln w="9525">
            <a:noFill/>
            <a:miter lim="800000"/>
            <a:headEnd/>
            <a:tailEnd/>
          </a:ln>
        </p:spPr>
        <p:txBody>
          <a:bodyPr>
            <a:spAutoFit/>
          </a:bodyPr>
          <a:lstStyle/>
          <a:p>
            <a:pPr algn="r" rtl="1"/>
            <a:endParaRPr lang="fr-FR" sz="2000" b="1">
              <a:solidFill>
                <a:srgbClr val="000000"/>
              </a:solidFill>
              <a:latin typeface="Arabic Transparent" pitchFamily="2" charset="0"/>
            </a:endParaRPr>
          </a:p>
        </p:txBody>
      </p:sp>
      <p:sp>
        <p:nvSpPr>
          <p:cNvPr id="4100" name="ZoneTexte 6"/>
          <p:cNvSpPr txBox="1">
            <a:spLocks noChangeArrowheads="1"/>
          </p:cNvSpPr>
          <p:nvPr/>
        </p:nvSpPr>
        <p:spPr bwMode="auto">
          <a:xfrm>
            <a:off x="107950" y="1285860"/>
            <a:ext cx="8856663" cy="5078413"/>
          </a:xfrm>
          <a:prstGeom prst="rect">
            <a:avLst/>
          </a:prstGeom>
          <a:noFill/>
          <a:ln w="9525">
            <a:noFill/>
            <a:miter lim="800000"/>
            <a:headEnd/>
            <a:tailEnd/>
          </a:ln>
        </p:spPr>
        <p:txBody>
          <a:bodyPr>
            <a:spAutoFit/>
          </a:bodyPr>
          <a:lstStyle/>
          <a:p>
            <a:pPr indent="179388" algn="r" rtl="1" eaLnBrk="0" hangingPunct="0">
              <a:buFontTx/>
              <a:buChar char="•"/>
            </a:pPr>
            <a:r>
              <a:rPr lang="ar-MA" sz="2400" b="1" dirty="0">
                <a:solidFill>
                  <a:srgbClr val="002060"/>
                </a:solidFill>
                <a:latin typeface="Times New Roman" pitchFamily="18" charset="0"/>
                <a:cs typeface="Calibri" pitchFamily="34" charset="0"/>
              </a:rPr>
              <a:t>تم </a:t>
            </a:r>
            <a:r>
              <a:rPr lang="ar-MA" sz="2400" b="1" dirty="0" err="1">
                <a:solidFill>
                  <a:srgbClr val="002060"/>
                </a:solidFill>
                <a:latin typeface="Times New Roman" pitchFamily="18" charset="0"/>
                <a:cs typeface="Calibri" pitchFamily="34" charset="0"/>
              </a:rPr>
              <a:t>اعداد</a:t>
            </a:r>
            <a:r>
              <a:rPr lang="ar-MA" sz="2400" b="1" dirty="0">
                <a:solidFill>
                  <a:srgbClr val="002060"/>
                </a:solidFill>
                <a:latin typeface="Times New Roman" pitchFamily="18" charset="0"/>
                <a:cs typeface="Calibri" pitchFamily="34" charset="0"/>
              </a:rPr>
              <a:t> دليل للألعاب التمهيدية  يساعد الأستاذ على إرساء الموارد لدى المتعلمين على شكل وضعيات أو ألعاب، الشيء الذي لا يوجد في المنهاج ( الذي هو على شكل توجيهات)؛</a:t>
            </a:r>
          </a:p>
          <a:p>
            <a:pPr indent="179388" algn="r" rtl="1" eaLnBrk="0" hangingPunct="0">
              <a:buFontTx/>
              <a:buChar char="•"/>
            </a:pPr>
            <a:r>
              <a:rPr lang="ar-MA" sz="2400" b="1" dirty="0">
                <a:solidFill>
                  <a:srgbClr val="002060"/>
                </a:solidFill>
                <a:latin typeface="Times New Roman" pitchFamily="18" charset="0"/>
                <a:cs typeface="Calibri" pitchFamily="34" charset="0"/>
              </a:rPr>
              <a:t>اقتراح مجموعة من الألعاب والوضعيات لإرساء الموارد الملائمة لكل مرحلة كفاية؛</a:t>
            </a:r>
            <a:endParaRPr lang="fr-FR" sz="2400" b="1" dirty="0">
              <a:solidFill>
                <a:srgbClr val="002060"/>
              </a:solidFill>
            </a:endParaRPr>
          </a:p>
          <a:p>
            <a:pPr indent="179388" algn="r" rtl="1" eaLnBrk="0" hangingPunct="0">
              <a:buFontTx/>
              <a:buChar char="•"/>
            </a:pPr>
            <a:r>
              <a:rPr lang="ar-MA" sz="2400" b="1" dirty="0">
                <a:solidFill>
                  <a:srgbClr val="002060"/>
                </a:solidFill>
                <a:latin typeface="Times New Roman" pitchFamily="18" charset="0"/>
                <a:cs typeface="Calibri" pitchFamily="34" charset="0"/>
              </a:rPr>
              <a:t>إضافة بعض الألعاب أو الوضعيات التي تساهم في إرساء الموارد، وتمكن من تنمية موارد إضافية غير مسطرة في دليل الإدماج، بحثا عن إنماء شامل ومتكامل لمختلف مكونات شخصية المتعلم؛</a:t>
            </a:r>
          </a:p>
          <a:p>
            <a:pPr indent="179388" algn="r" rtl="1" eaLnBrk="0" hangingPunct="0">
              <a:buFontTx/>
              <a:buChar char="•"/>
            </a:pPr>
            <a:r>
              <a:rPr lang="ar-MA" sz="2400" b="1" dirty="0">
                <a:solidFill>
                  <a:srgbClr val="002060"/>
                </a:solidFill>
                <a:latin typeface="Times New Roman" pitchFamily="18" charset="0"/>
                <a:cs typeface="Calibri" pitchFamily="34" charset="0"/>
              </a:rPr>
              <a:t> تبسيط  طريقة استثمار الوضعية (اللعبة) </a:t>
            </a:r>
            <a:r>
              <a:rPr lang="ar-MA" sz="2400" b="1" dirty="0" err="1">
                <a:solidFill>
                  <a:srgbClr val="002060"/>
                </a:solidFill>
                <a:latin typeface="Times New Roman" pitchFamily="18" charset="0"/>
                <a:cs typeface="Calibri" pitchFamily="34" charset="0"/>
              </a:rPr>
              <a:t>وامكانية</a:t>
            </a:r>
            <a:r>
              <a:rPr lang="ar-MA" sz="2400" b="1" dirty="0">
                <a:solidFill>
                  <a:srgbClr val="002060"/>
                </a:solidFill>
                <a:latin typeface="Times New Roman" pitchFamily="18" charset="0"/>
                <a:cs typeface="Calibri" pitchFamily="34" charset="0"/>
              </a:rPr>
              <a:t> تكييفها حسب ظروف العمل (الفضاء التجهيزات...) بالنسبة للأستاذ حتى يتمكن من تنظيم الدرس بشكل سليم.</a:t>
            </a:r>
          </a:p>
          <a:p>
            <a:pPr indent="179388" algn="r" rtl="1" eaLnBrk="0" hangingPunct="0">
              <a:buFontTx/>
              <a:buChar char="•"/>
            </a:pPr>
            <a:r>
              <a:rPr lang="ar-MA" sz="2400" b="1" dirty="0">
                <a:solidFill>
                  <a:srgbClr val="002060"/>
                </a:solidFill>
                <a:latin typeface="Times New Roman" pitchFamily="18" charset="0"/>
                <a:cs typeface="Calibri" pitchFamily="34" charset="0"/>
              </a:rPr>
              <a:t>الانطلاق من مرجعية دليل الإدماج للتعليم الابتدائي (2010)، حيث تم الاحتفاظ </a:t>
            </a:r>
            <a:r>
              <a:rPr lang="ar-MA" sz="2400" b="1" dirty="0" err="1">
                <a:solidFill>
                  <a:srgbClr val="002060"/>
                </a:solidFill>
                <a:latin typeface="Times New Roman" pitchFamily="18" charset="0"/>
                <a:cs typeface="Calibri" pitchFamily="34" charset="0"/>
              </a:rPr>
              <a:t>بكفايات</a:t>
            </a:r>
            <a:r>
              <a:rPr lang="ar-MA" sz="2400" b="1" dirty="0">
                <a:solidFill>
                  <a:srgbClr val="002060"/>
                </a:solidFill>
                <a:latin typeface="Times New Roman" pitchFamily="18" charset="0"/>
                <a:cs typeface="Calibri" pitchFamily="34" charset="0"/>
              </a:rPr>
              <a:t> التربية البدنية والرياضية وبالموارد المسطرة لها، وكذلك بالوضعيات الإدماجية وفق مبدأ  الاستمرارية والانسجام بين دلائل المواد الدراسية؛</a:t>
            </a:r>
          </a:p>
          <a:p>
            <a:pPr indent="179388" algn="r" rtl="1">
              <a:lnSpc>
                <a:spcPct val="200000"/>
              </a:lnSpc>
              <a:buFont typeface="Arial" pitchFamily="34" charset="0"/>
              <a:buChar char="•"/>
            </a:pPr>
            <a:endParaRPr lang="fr-FR" dirty="0"/>
          </a:p>
        </p:txBody>
      </p:sp>
      <p:sp>
        <p:nvSpPr>
          <p:cNvPr id="5"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7"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ntr" presetSubtype="16"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diamond(in)">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5"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1438" y="989516"/>
            <a:ext cx="8964612" cy="4939814"/>
          </a:xfrm>
          <a:prstGeom prst="rect">
            <a:avLst/>
          </a:prstGeom>
          <a:noFill/>
        </p:spPr>
        <p:txBody>
          <a:bodyPr>
            <a:spAutoFit/>
          </a:bodyPr>
          <a:lstStyle/>
          <a:p>
            <a:pPr indent="180000" algn="r" rtl="1">
              <a:lnSpc>
                <a:spcPts val="2700"/>
              </a:lnSpc>
              <a:buFont typeface="Arial" pitchFamily="34" charset="0"/>
              <a:buChar char="•"/>
              <a:defRPr/>
            </a:pPr>
            <a:r>
              <a:rPr lang="ar-MA" sz="2400" b="1" dirty="0">
                <a:solidFill>
                  <a:srgbClr val="002060"/>
                </a:solidFill>
                <a:latin typeface="Arial" charset="0"/>
                <a:cs typeface="Arial" charset="0"/>
              </a:rPr>
              <a:t>مميزات مضامين البرنامج المقترح:</a:t>
            </a:r>
            <a:endParaRPr lang="fr-FR" sz="2400" b="1" dirty="0">
              <a:solidFill>
                <a:srgbClr val="002060"/>
              </a:solidFill>
              <a:latin typeface="Arial" charset="0"/>
              <a:cs typeface="Arial" charset="0"/>
            </a:endParaRPr>
          </a:p>
          <a:p>
            <a:pPr marL="177800" algn="r" rtl="1">
              <a:lnSpc>
                <a:spcPts val="2700"/>
              </a:lnSpc>
              <a:buFont typeface="Wingdings" pitchFamily="2" charset="2"/>
              <a:buChar char="§"/>
              <a:defRPr/>
            </a:pPr>
            <a:r>
              <a:rPr lang="ar-MA" sz="2400" b="1" dirty="0" err="1">
                <a:solidFill>
                  <a:srgbClr val="C00000"/>
                </a:solidFill>
                <a:latin typeface="Arial" charset="0"/>
                <a:cs typeface="Arial" charset="0"/>
              </a:rPr>
              <a:t>الملاءمة</a:t>
            </a:r>
            <a:r>
              <a:rPr lang="ar-MA" sz="2400" b="1" dirty="0">
                <a:solidFill>
                  <a:srgbClr val="C00000"/>
                </a:solidFill>
                <a:latin typeface="Arial" charset="0"/>
                <a:cs typeface="Arial" charset="0"/>
              </a:rPr>
              <a:t> : </a:t>
            </a:r>
            <a:r>
              <a:rPr lang="ar-MA" sz="2400" b="1" dirty="0">
                <a:solidFill>
                  <a:srgbClr val="002060"/>
                </a:solidFill>
                <a:latin typeface="Arial" charset="0"/>
                <a:cs typeface="Arial" charset="0"/>
              </a:rPr>
              <a:t>ربط علاقة وطيدة بين اللعبة والكفاية المستهدفة والموارد المراد إرساؤها؛</a:t>
            </a: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السلامة :</a:t>
            </a:r>
            <a:r>
              <a:rPr lang="ar-MA" sz="2400" b="1" dirty="0">
                <a:solidFill>
                  <a:srgbClr val="002060"/>
                </a:solidFill>
                <a:latin typeface="Arial" charset="0"/>
                <a:cs typeface="Arial" charset="0"/>
              </a:rPr>
              <a:t> تنظيم النشاط التعليمي وفق شروط تضمن سلامة المتعلمين؛</a:t>
            </a: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الانخراط الحركي: </a:t>
            </a:r>
            <a:r>
              <a:rPr lang="ar-MA" sz="2400" b="1" dirty="0">
                <a:solidFill>
                  <a:srgbClr val="002060"/>
                </a:solidFill>
                <a:latin typeface="Arial" charset="0"/>
                <a:cs typeface="Arial" charset="0"/>
              </a:rPr>
              <a:t>مشاركة أكبر عدد من المتعلمين، وإتاحة لهم الفرصة لاستثمار الوقت المخصص للنشاط. </a:t>
            </a: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الإثارة والتشويق</a:t>
            </a:r>
            <a:r>
              <a:rPr lang="ar-MA" sz="2400" b="1" dirty="0" smtClean="0">
                <a:solidFill>
                  <a:srgbClr val="C00000"/>
                </a:solidFill>
                <a:latin typeface="Arial" charset="0"/>
                <a:cs typeface="Arial" charset="0"/>
              </a:rPr>
              <a:t>: </a:t>
            </a:r>
            <a:r>
              <a:rPr lang="ar-MA" sz="2400" b="1" dirty="0" smtClean="0">
                <a:solidFill>
                  <a:srgbClr val="002060"/>
                </a:solidFill>
                <a:latin typeface="Arial" charset="0"/>
                <a:cs typeface="Arial" charset="0"/>
              </a:rPr>
              <a:t>الألعاب </a:t>
            </a:r>
            <a:r>
              <a:rPr lang="ar-MA" sz="2400" b="1" dirty="0">
                <a:solidFill>
                  <a:srgbClr val="002060"/>
                </a:solidFill>
                <a:latin typeface="Arial" charset="0"/>
                <a:cs typeface="Arial" charset="0"/>
              </a:rPr>
              <a:t>المعتمدة ذات صبغة جذابة؛</a:t>
            </a: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التكيف:</a:t>
            </a:r>
            <a:r>
              <a:rPr lang="ar-MA" sz="2400" b="1" dirty="0">
                <a:solidFill>
                  <a:srgbClr val="002060"/>
                </a:solidFill>
                <a:latin typeface="Arial" charset="0"/>
                <a:cs typeface="Arial" charset="0"/>
              </a:rPr>
              <a:t> </a:t>
            </a:r>
            <a:r>
              <a:rPr lang="ar-MA" sz="2400" b="1" dirty="0" err="1">
                <a:solidFill>
                  <a:srgbClr val="002060"/>
                </a:solidFill>
                <a:latin typeface="Arial" charset="0"/>
                <a:cs typeface="Arial" charset="0"/>
              </a:rPr>
              <a:t>ملاءمة</a:t>
            </a:r>
            <a:r>
              <a:rPr lang="ar-MA" sz="2400" b="1" dirty="0">
                <a:solidFill>
                  <a:srgbClr val="002060"/>
                </a:solidFill>
                <a:latin typeface="Arial" charset="0"/>
                <a:cs typeface="Arial" charset="0"/>
              </a:rPr>
              <a:t> درجة صعوبة الألعاب مع قدرات التلاميذ؛ </a:t>
            </a:r>
            <a:endParaRPr lang="fr-FR" sz="2400" b="1" dirty="0">
              <a:solidFill>
                <a:srgbClr val="002060"/>
              </a:solidFill>
              <a:latin typeface="Arial" charset="0"/>
              <a:cs typeface="Arial" charset="0"/>
            </a:endParaRP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التدرج والتكامل: </a:t>
            </a:r>
            <a:r>
              <a:rPr lang="ar-MA" sz="2400" b="1" dirty="0">
                <a:solidFill>
                  <a:srgbClr val="002060"/>
                </a:solidFill>
                <a:latin typeface="Arial" charset="0"/>
                <a:cs typeface="Arial" charset="0"/>
              </a:rPr>
              <a:t>احترام مبدأ التدرج والتكامل من مرحلة لأخرى ومن مستوى دراسي لآخر.</a:t>
            </a: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التوازن: </a:t>
            </a:r>
            <a:r>
              <a:rPr lang="ar-MA" sz="2400" b="1" dirty="0">
                <a:solidFill>
                  <a:srgbClr val="002060"/>
                </a:solidFill>
                <a:latin typeface="Arial" charset="0"/>
                <a:cs typeface="Arial" charset="0"/>
              </a:rPr>
              <a:t>برمجة وضعيات وألعاب بكيفية تضمن التوازن بين مختلف مكونات الأنشطة البدنية والرياضية.</a:t>
            </a:r>
          </a:p>
          <a:p>
            <a:pPr marL="177800" algn="r" rtl="1">
              <a:lnSpc>
                <a:spcPts val="2700"/>
              </a:lnSpc>
              <a:buFont typeface="Wingdings" pitchFamily="2" charset="2"/>
              <a:buChar char="§"/>
              <a:defRPr/>
            </a:pPr>
            <a:r>
              <a:rPr lang="ar-MA" sz="2400" b="1" dirty="0">
                <a:solidFill>
                  <a:srgbClr val="C00000"/>
                </a:solidFill>
                <a:latin typeface="Arial" charset="0"/>
                <a:cs typeface="Arial" charset="0"/>
              </a:rPr>
              <a:t>المحيط </a:t>
            </a:r>
            <a:r>
              <a:rPr lang="ar-MA" sz="2400" b="1" dirty="0" err="1">
                <a:solidFill>
                  <a:srgbClr val="C00000"/>
                </a:solidFill>
                <a:latin typeface="Arial" charset="0"/>
                <a:cs typeface="Arial" charset="0"/>
              </a:rPr>
              <a:t>السوسيو</a:t>
            </a:r>
            <a:r>
              <a:rPr lang="ar-MA" sz="2400" b="1" dirty="0">
                <a:solidFill>
                  <a:srgbClr val="C00000"/>
                </a:solidFill>
                <a:latin typeface="Arial" charset="0"/>
                <a:cs typeface="Arial" charset="0"/>
              </a:rPr>
              <a:t>- ثقافي: </a:t>
            </a:r>
            <a:r>
              <a:rPr lang="ar-MA" sz="2400" b="1" dirty="0">
                <a:solidFill>
                  <a:srgbClr val="002060"/>
                </a:solidFill>
                <a:latin typeface="Arial" charset="0"/>
                <a:cs typeface="Arial" charset="0"/>
              </a:rPr>
              <a:t>أخذ الخصائص </a:t>
            </a:r>
            <a:r>
              <a:rPr lang="ar-MA" sz="2400" b="1" dirty="0" err="1">
                <a:solidFill>
                  <a:srgbClr val="002060"/>
                </a:solidFill>
                <a:latin typeface="Arial" charset="0"/>
                <a:cs typeface="Arial" charset="0"/>
              </a:rPr>
              <a:t>السوسيو</a:t>
            </a:r>
            <a:r>
              <a:rPr lang="ar-MA" sz="2400" b="1" dirty="0">
                <a:solidFill>
                  <a:srgbClr val="002060"/>
                </a:solidFill>
                <a:latin typeface="Arial" charset="0"/>
                <a:cs typeface="Arial" charset="0"/>
              </a:rPr>
              <a:t>- ثقافية لمحيط المتعلم (ثقافة الجسد- التقاليد والأعراف السائدة ...الخ) بعين </a:t>
            </a:r>
            <a:r>
              <a:rPr lang="ar-MA" sz="2400" b="1" dirty="0" smtClean="0">
                <a:solidFill>
                  <a:srgbClr val="002060"/>
                </a:solidFill>
                <a:latin typeface="Arial" charset="0"/>
                <a:cs typeface="Arial" charset="0"/>
              </a:rPr>
              <a:t>الاعتبار.</a:t>
            </a:r>
            <a:endParaRPr lang="ar-MA" sz="2400" b="1" dirty="0">
              <a:solidFill>
                <a:srgbClr val="002060"/>
              </a:solidFill>
              <a:latin typeface="Arial" charset="0"/>
              <a:cs typeface="Arial" charset="0"/>
            </a:endParaRPr>
          </a:p>
          <a:p>
            <a:pPr marL="177800" algn="r" rtl="1">
              <a:lnSpc>
                <a:spcPts val="2700"/>
              </a:lnSpc>
              <a:buClr>
                <a:srgbClr val="002060"/>
              </a:buClr>
              <a:buFont typeface="Wingdings" pitchFamily="2" charset="2"/>
              <a:buChar char="§"/>
              <a:defRPr/>
            </a:pPr>
            <a:r>
              <a:rPr lang="ar-MA" sz="2400" b="1" dirty="0" smtClean="0">
                <a:solidFill>
                  <a:srgbClr val="C00000"/>
                </a:solidFill>
                <a:latin typeface="Arial" charset="0"/>
                <a:cs typeface="Arial" charset="0"/>
              </a:rPr>
              <a:t>تدبير </a:t>
            </a:r>
            <a:r>
              <a:rPr lang="ar-MA" sz="2400" b="1" dirty="0">
                <a:solidFill>
                  <a:srgbClr val="C00000"/>
                </a:solidFill>
                <a:latin typeface="Arial" charset="0"/>
                <a:cs typeface="Arial" charset="0"/>
              </a:rPr>
              <a:t>الزمن </a:t>
            </a:r>
            <a:r>
              <a:rPr lang="ar-MA" sz="2400" b="1" dirty="0" smtClean="0">
                <a:solidFill>
                  <a:srgbClr val="C00000"/>
                </a:solidFill>
                <a:latin typeface="Arial" charset="0"/>
                <a:cs typeface="Arial" charset="0"/>
              </a:rPr>
              <a:t>الأسبوعي</a:t>
            </a:r>
            <a:r>
              <a:rPr lang="fr-FR" sz="2400" b="1" dirty="0" smtClean="0">
                <a:solidFill>
                  <a:srgbClr val="C00000"/>
                </a:solidFill>
                <a:latin typeface="Arial" charset="0"/>
                <a:cs typeface="Arial" charset="0"/>
              </a:rPr>
              <a:t>  </a:t>
            </a:r>
            <a:endParaRPr lang="ar-MA" sz="2400" b="1" dirty="0">
              <a:solidFill>
                <a:srgbClr val="C00000"/>
              </a:solidFill>
              <a:latin typeface="Arial" charset="0"/>
              <a:cs typeface="Arial" charset="0"/>
            </a:endParaRPr>
          </a:p>
        </p:txBody>
      </p:sp>
      <p:sp>
        <p:nvSpPr>
          <p:cNvPr id="4"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7"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11188" y="1196975"/>
            <a:ext cx="8181975" cy="1114425"/>
          </a:xfrm>
          <a:prstGeom prst="rect">
            <a:avLst/>
          </a:prstGeom>
          <a:noFill/>
        </p:spPr>
        <p:txBody>
          <a:bodyPr>
            <a:spAutoFit/>
          </a:bodyPr>
          <a:lstStyle/>
          <a:p>
            <a:pPr indent="180000" algn="r" rtl="1">
              <a:lnSpc>
                <a:spcPct val="200000"/>
              </a:lnSpc>
              <a:buFont typeface="Arial" pitchFamily="34" charset="0"/>
              <a:buChar char="•"/>
              <a:defRPr/>
            </a:pPr>
            <a:endParaRPr lang="ar-MA" dirty="0">
              <a:latin typeface="Arial" charset="0"/>
              <a:cs typeface="+mn-cs"/>
            </a:endParaRPr>
          </a:p>
          <a:p>
            <a:pPr algn="r" rtl="1">
              <a:lnSpc>
                <a:spcPct val="200000"/>
              </a:lnSpc>
              <a:defRPr/>
            </a:pPr>
            <a:endParaRPr lang="fr-FR" dirty="0">
              <a:latin typeface="Arial" charset="0"/>
              <a:cs typeface="+mn-cs"/>
            </a:endParaRPr>
          </a:p>
        </p:txBody>
      </p:sp>
      <p:sp>
        <p:nvSpPr>
          <p:cNvPr id="6148" name="Rectangle 5"/>
          <p:cNvSpPr>
            <a:spLocks noChangeArrowheads="1"/>
          </p:cNvSpPr>
          <p:nvPr/>
        </p:nvSpPr>
        <p:spPr bwMode="auto">
          <a:xfrm>
            <a:off x="214281" y="1142984"/>
            <a:ext cx="8572561" cy="4832092"/>
          </a:xfrm>
          <a:prstGeom prst="rect">
            <a:avLst/>
          </a:prstGeom>
          <a:noFill/>
          <a:ln w="9525">
            <a:noFill/>
            <a:miter lim="800000"/>
            <a:headEnd/>
            <a:tailEnd/>
          </a:ln>
        </p:spPr>
        <p:txBody>
          <a:bodyPr wrap="square">
            <a:spAutoFit/>
          </a:bodyPr>
          <a:lstStyle/>
          <a:p>
            <a:pPr algn="r" rtl="1">
              <a:buFontTx/>
              <a:buChar char="-"/>
            </a:pPr>
            <a:r>
              <a:rPr lang="ar-MA" sz="2400" dirty="0">
                <a:solidFill>
                  <a:srgbClr val="002060"/>
                </a:solidFill>
                <a:latin typeface="Times New Roman" pitchFamily="18" charset="0"/>
                <a:cs typeface="Calibri" pitchFamily="34" charset="0"/>
              </a:rPr>
              <a:t> </a:t>
            </a:r>
            <a:r>
              <a:rPr lang="ar-MA" sz="2800" b="1" dirty="0">
                <a:solidFill>
                  <a:srgbClr val="002060"/>
                </a:solidFill>
                <a:latin typeface="Times New Roman" pitchFamily="18" charset="0"/>
                <a:cs typeface="Calibri" pitchFamily="34" charset="0"/>
              </a:rPr>
              <a:t>في هذه المرحلة تم بناء الوضعيات انطلاقا من مرجعية دليل الإدماج للتعليم الابتدائي (2010)، حيث تم الاحتفاظ </a:t>
            </a:r>
            <a:r>
              <a:rPr lang="ar-MA" sz="2800" b="1" dirty="0" err="1">
                <a:solidFill>
                  <a:srgbClr val="002060"/>
                </a:solidFill>
                <a:latin typeface="Times New Roman" pitchFamily="18" charset="0"/>
                <a:cs typeface="Calibri" pitchFamily="34" charset="0"/>
              </a:rPr>
              <a:t>بكفايات</a:t>
            </a:r>
            <a:r>
              <a:rPr lang="ar-MA" sz="2800" b="1" dirty="0">
                <a:solidFill>
                  <a:srgbClr val="002060"/>
                </a:solidFill>
                <a:latin typeface="Times New Roman" pitchFamily="18" charset="0"/>
                <a:cs typeface="Calibri" pitchFamily="34" charset="0"/>
              </a:rPr>
              <a:t> التربية البدنية والرياضية وبالموارد المسطرة لها، وكذلك بالوضعيات الإدماجية وفق مبدأ  الاستمرارية والانسجام بين دلائل المواد الدراسية</a:t>
            </a:r>
            <a:r>
              <a:rPr lang="ar-MA" sz="2800" b="1" dirty="0" smtClean="0">
                <a:solidFill>
                  <a:srgbClr val="002060"/>
                </a:solidFill>
                <a:latin typeface="Times New Roman" pitchFamily="18" charset="0"/>
                <a:cs typeface="Calibri" pitchFamily="34" charset="0"/>
              </a:rPr>
              <a:t>؛</a:t>
            </a:r>
            <a:endParaRPr lang="ar-MA" sz="2800" b="1" dirty="0">
              <a:solidFill>
                <a:srgbClr val="002060"/>
              </a:solidFill>
              <a:latin typeface="Times New Roman" pitchFamily="18" charset="0"/>
              <a:cs typeface="Calibri" pitchFamily="34" charset="0"/>
            </a:endParaRPr>
          </a:p>
          <a:p>
            <a:pPr algn="r" rtl="1">
              <a:buFontTx/>
              <a:buChar char="-"/>
            </a:pPr>
            <a:r>
              <a:rPr lang="ar-MA" sz="2800" b="1" dirty="0">
                <a:solidFill>
                  <a:srgbClr val="002060"/>
                </a:solidFill>
                <a:latin typeface="Times New Roman" pitchFamily="18" charset="0"/>
                <a:cs typeface="Calibri" pitchFamily="34" charset="0"/>
              </a:rPr>
              <a:t> أجرأة التوجيهات التربوية (المنهاج، الكتاب الأبيض) على شكل مضامين</a:t>
            </a:r>
            <a:r>
              <a:rPr lang="ar-MA" sz="2800" b="1" dirty="0" smtClean="0">
                <a:solidFill>
                  <a:srgbClr val="002060"/>
                </a:solidFill>
                <a:latin typeface="Times New Roman" pitchFamily="18" charset="0"/>
                <a:cs typeface="Calibri" pitchFamily="34" charset="0"/>
              </a:rPr>
              <a:t>؛</a:t>
            </a:r>
            <a:endParaRPr lang="ar-MA" sz="2800" b="1" dirty="0">
              <a:solidFill>
                <a:srgbClr val="002060"/>
              </a:solidFill>
              <a:latin typeface="Times New Roman" pitchFamily="18" charset="0"/>
              <a:cs typeface="Calibri" pitchFamily="34" charset="0"/>
            </a:endParaRPr>
          </a:p>
          <a:p>
            <a:pPr algn="r" rtl="1">
              <a:buFontTx/>
              <a:buChar char="-"/>
            </a:pPr>
            <a:r>
              <a:rPr lang="ar-MA" sz="2800" b="1" dirty="0">
                <a:solidFill>
                  <a:srgbClr val="002060"/>
                </a:solidFill>
                <a:latin typeface="Times New Roman" pitchFamily="18" charset="0"/>
                <a:cs typeface="Calibri" pitchFamily="34" charset="0"/>
              </a:rPr>
              <a:t> تبسيط الممارسة المهنية للأستاذ ومده بمرجع يحتوي على أنشطة تساعده على اختيار المضامين المناسبة حسب حاجات </a:t>
            </a:r>
            <a:r>
              <a:rPr lang="ar-MA" sz="2800" b="1" dirty="0" smtClean="0">
                <a:solidFill>
                  <a:srgbClr val="002060"/>
                </a:solidFill>
                <a:latin typeface="Times New Roman" pitchFamily="18" charset="0"/>
                <a:cs typeface="Calibri" pitchFamily="34" charset="0"/>
              </a:rPr>
              <a:t>المتعلمين</a:t>
            </a:r>
            <a:endParaRPr lang="ar-MA" sz="2800" b="1" dirty="0">
              <a:solidFill>
                <a:srgbClr val="002060"/>
              </a:solidFill>
              <a:latin typeface="Times New Roman" pitchFamily="18" charset="0"/>
              <a:cs typeface="Calibri" pitchFamily="34" charset="0"/>
            </a:endParaRPr>
          </a:p>
          <a:p>
            <a:pPr algn="r" rtl="1">
              <a:buFontTx/>
              <a:buChar char="-"/>
            </a:pPr>
            <a:r>
              <a:rPr lang="ar-MA" sz="2800" b="1" dirty="0">
                <a:solidFill>
                  <a:srgbClr val="002060"/>
                </a:solidFill>
                <a:latin typeface="Times New Roman" pitchFamily="18" charset="0"/>
              </a:rPr>
              <a:t> و في مرحلة مستقبلية، يجب </a:t>
            </a:r>
            <a:r>
              <a:rPr lang="ar-MA" sz="2800" b="1" dirty="0">
                <a:solidFill>
                  <a:srgbClr val="002060"/>
                </a:solidFill>
                <a:latin typeface="Times New Roman" pitchFamily="18" charset="0"/>
                <a:cs typeface="Calibri" pitchFamily="34" charset="0"/>
              </a:rPr>
              <a:t>إعادة النظر في الكفايات والوضعيات الإدماجية المقترحة في الدلائل الخاصة </a:t>
            </a:r>
            <a:r>
              <a:rPr lang="ar-MA" sz="2800" b="1" dirty="0" err="1">
                <a:solidFill>
                  <a:srgbClr val="002060"/>
                </a:solidFill>
                <a:latin typeface="Times New Roman" pitchFamily="18" charset="0"/>
                <a:cs typeface="Calibri" pitchFamily="34" charset="0"/>
              </a:rPr>
              <a:t>ببيداغوجيا</a:t>
            </a:r>
            <a:r>
              <a:rPr lang="ar-MA" sz="2800" b="1" dirty="0">
                <a:solidFill>
                  <a:srgbClr val="002060"/>
                </a:solidFill>
                <a:latin typeface="Times New Roman" pitchFamily="18" charset="0"/>
                <a:cs typeface="Calibri" pitchFamily="34" charset="0"/>
              </a:rPr>
              <a:t> الإدماج، وذلك بإشراك متخصصين في المادة </a:t>
            </a:r>
            <a:r>
              <a:rPr lang="ar-MA" sz="2800" b="1" dirty="0" err="1">
                <a:solidFill>
                  <a:srgbClr val="002060"/>
                </a:solidFill>
                <a:latin typeface="Times New Roman" pitchFamily="18" charset="0"/>
                <a:cs typeface="Calibri" pitchFamily="34" charset="0"/>
              </a:rPr>
              <a:t>و</a:t>
            </a:r>
            <a:r>
              <a:rPr lang="ar-MA" sz="2800" b="1" dirty="0">
                <a:solidFill>
                  <a:srgbClr val="002060"/>
                </a:solidFill>
                <a:latin typeface="Times New Roman" pitchFamily="18" charset="0"/>
                <a:cs typeface="Calibri" pitchFamily="34" charset="0"/>
              </a:rPr>
              <a:t> مختصين في بيداغوجيا الإدماج؛</a:t>
            </a:r>
            <a:endParaRPr lang="fr-FR" sz="2800" b="1" dirty="0">
              <a:solidFill>
                <a:srgbClr val="002060"/>
              </a:solidFill>
            </a:endParaRPr>
          </a:p>
        </p:txBody>
      </p:sp>
      <p:sp>
        <p:nvSpPr>
          <p:cNvPr id="6"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8" presetClass="entr" presetSubtype="16" fill="hold" grpId="0" nodeType="with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diamond(in)">
                                      <p:cBhvr>
                                        <p:cTn id="1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ZoneTexte 3"/>
          <p:cNvSpPr txBox="1">
            <a:spLocks noChangeArrowheads="1"/>
          </p:cNvSpPr>
          <p:nvPr/>
        </p:nvSpPr>
        <p:spPr bwMode="auto">
          <a:xfrm>
            <a:off x="900113" y="1773238"/>
            <a:ext cx="6696075" cy="368300"/>
          </a:xfrm>
          <a:prstGeom prst="rect">
            <a:avLst/>
          </a:prstGeom>
          <a:noFill/>
          <a:ln w="9525">
            <a:noFill/>
            <a:miter lim="800000"/>
            <a:headEnd/>
            <a:tailEnd/>
          </a:ln>
        </p:spPr>
        <p:txBody>
          <a:bodyPr>
            <a:spAutoFit/>
          </a:bodyPr>
          <a:lstStyle/>
          <a:p>
            <a:pPr algn="r"/>
            <a:endParaRPr lang="fr-FR"/>
          </a:p>
        </p:txBody>
      </p:sp>
      <p:graphicFrame>
        <p:nvGraphicFramePr>
          <p:cNvPr id="5" name="Tableau 4"/>
          <p:cNvGraphicFramePr>
            <a:graphicFrameLocks noGrp="1"/>
          </p:cNvGraphicFramePr>
          <p:nvPr/>
        </p:nvGraphicFramePr>
        <p:xfrm>
          <a:off x="142842" y="1123950"/>
          <a:ext cx="8858314" cy="4733942"/>
        </p:xfrm>
        <a:graphic>
          <a:graphicData uri="http://schemas.openxmlformats.org/drawingml/2006/table">
            <a:tbl>
              <a:tblPr rtl="1"/>
              <a:tblGrid>
                <a:gridCol w="942733"/>
                <a:gridCol w="2149987"/>
                <a:gridCol w="2180745"/>
                <a:gridCol w="2013114"/>
                <a:gridCol w="1571735"/>
              </a:tblGrid>
              <a:tr h="49215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المستويات</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الأولى</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الثانية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الثالثة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الرابعة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53537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السنة الأولى</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والمشي وألعاب الملاحظة والتركيز والانتباه في فضاءات مختلفة.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فردية وجماعية.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فردية وجماعية بتوظيف أداة.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168">
                <a:tc grid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السنة الأولى، وفي وضعية دالة، يؤدي المتعلم (ة) حركات بدنية منظمة فردية وجماعية بتوظيف أداة.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74265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السنة الثانية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والمشي وألعاب الملاحظة والتركيز والانتباه في فضاءات مختلفة.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فردية وجماعية.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فردية وجماعية بتوظيف أداة.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587">
                <a:tc grid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في نهاية السنة الثانية، وفي وضعية دالة، يؤدي المتعلم (ة) حركات بدنية منظمة فردية وجماعية بتوظيف أداة.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3345" marR="433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7" name="Titre 1"/>
          <p:cNvSpPr txBox="1">
            <a:spLocks/>
          </p:cNvSpPr>
          <p:nvPr/>
        </p:nvSpPr>
        <p:spPr bwMode="auto">
          <a:xfrm>
            <a:off x="0" y="0"/>
            <a:ext cx="478631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للكفايات والموارد والبرنامج</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6" presetClass="entr" presetSubtype="2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44463" y="1112640"/>
          <a:ext cx="8891587" cy="4816689"/>
        </p:xfrm>
        <a:graphic>
          <a:graphicData uri="http://schemas.openxmlformats.org/drawingml/2006/table">
            <a:tbl>
              <a:tblPr rtl="1"/>
              <a:tblGrid>
                <a:gridCol w="790575"/>
                <a:gridCol w="1631950"/>
                <a:gridCol w="88900"/>
                <a:gridCol w="2198687"/>
                <a:gridCol w="1879600"/>
                <a:gridCol w="166688"/>
                <a:gridCol w="2135187"/>
              </a:tblGrid>
              <a:tr h="28149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dirty="0" smtClean="0">
                          <a:ln>
                            <a:noFill/>
                          </a:ln>
                          <a:solidFill>
                            <a:srgbClr val="002060"/>
                          </a:solidFill>
                          <a:effectLst/>
                          <a:latin typeface="Times New Roman" pitchFamily="18" charset="0"/>
                          <a:cs typeface="Times New Roman" pitchFamily="18" charset="0"/>
                        </a:rPr>
                        <a:t>المستويات</a:t>
                      </a:r>
                      <a:endParaRPr kumimoji="0" lang="fr-FR" sz="18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المرحلة الأولى</a:t>
                      </a:r>
                      <a:endParaRPr kumimoji="0" lang="fr-FR"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المرحلة الثانية</a:t>
                      </a:r>
                      <a:endParaRPr kumimoji="0" lang="fr-FR"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المرحلة الثالثة</a:t>
                      </a:r>
                      <a:endParaRPr kumimoji="0" lang="fr-FR"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fr-FR"/>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المرحلة الرابعة</a:t>
                      </a:r>
                      <a:endParaRPr kumimoji="0" lang="fr-FR" sz="1800" b="0"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6889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السنة الثالثة</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والقذف.</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السريع والبطيء والقفز والرمي والقذف والتوازن.</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dirty="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في الجري والرمي والتوازن والألعاب الجماعية.</a:t>
                      </a:r>
                      <a:endParaRPr kumimoji="0" lang="fr-FR"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مستعملا مهارات الجري والقفز والرمي والقذف والتوازن والألعاب الجماعية.</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986">
                <a:tc gridSpan="7">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السنة الثالثة، وفي وضعية دالة، يؤدي المتعلم (ة) حركات بدنية منظمة مستعملا مهارات الجري والقفز والرمي والقذف، والتوازن والألعاب الجماعية والتسلق والجمباز.</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68895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السنة الرابعة</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والقذف.</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والقذف والتوازن واستعمال أدوات اللعب.</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dirty="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في الجري والرمي والتوازن والتسلق والألعاب الجماعية.</a:t>
                      </a:r>
                      <a:endParaRPr kumimoji="0" lang="fr-FR" sz="18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مستعملا مهارات الجري والقفز والرمي والقذف والتوازن والألعاب الجماعية والتسلق والجمباز.</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562986">
                <a:tc gridSpan="7">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800" b="1" i="0" u="none" strike="noStrike" cap="none" normalizeH="0" baseline="0" smtClean="0">
                          <a:ln>
                            <a:noFill/>
                          </a:ln>
                          <a:solidFill>
                            <a:srgbClr val="002060"/>
                          </a:solidFill>
                          <a:effectLst/>
                          <a:latin typeface="Times New Roman" pitchFamily="18" charset="0"/>
                          <a:cs typeface="Times New Roman" pitchFamily="18" charset="0"/>
                        </a:rPr>
                        <a:t>في نهاية السنة الرابعة، وفي وضعية دالة، يؤدي المتعلم (ة) حركات بدنية منظمة مستعملا مهارات الجري والقفز والرمي، والقذف والتوازن والألعاب الجماعية والتسلق والجمباز.</a:t>
                      </a:r>
                      <a:endParaRPr kumimoji="0" lang="fr-FR" sz="1800" b="1" i="0" u="none" strike="noStrike" cap="none" normalizeH="0" baseline="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1308">
                <a:tc gridSpan="7">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00" b="1" i="0" u="none" strike="noStrike" cap="none" normalizeH="0" baseline="0" dirty="0" smtClean="0">
                          <a:ln>
                            <a:noFill/>
                          </a:ln>
                          <a:solidFill>
                            <a:srgbClr val="002060"/>
                          </a:solidFill>
                          <a:effectLst/>
                          <a:latin typeface="Times New Roman" pitchFamily="18" charset="0"/>
                          <a:cs typeface="Times New Roman" pitchFamily="18" charset="0"/>
                        </a:rPr>
                        <a:t>في نهاية السنة الرابعة، وفي وضعية دالة، يؤدي المتعلم (ة) حركات بدنية منظمة مستعملا مهارات الجري والقفز والرمي، والقذف والتوازن والألعاب الجماعية والتسلق والجمباز.</a:t>
                      </a:r>
                      <a:endParaRPr kumimoji="0" lang="fr-FR" sz="1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6464" marR="64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6" name="Titre 1"/>
          <p:cNvSpPr txBox="1">
            <a:spLocks/>
          </p:cNvSpPr>
          <p:nvPr/>
        </p:nvSpPr>
        <p:spPr bwMode="auto">
          <a:xfrm>
            <a:off x="0" y="0"/>
            <a:ext cx="478631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للكفايات والموارد والبرنامج</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144463" y="1214421"/>
          <a:ext cx="8891587" cy="4597629"/>
        </p:xfrm>
        <a:graphic>
          <a:graphicData uri="http://schemas.openxmlformats.org/drawingml/2006/table">
            <a:tbl>
              <a:tblPr rtl="1"/>
              <a:tblGrid>
                <a:gridCol w="1023937"/>
                <a:gridCol w="1749425"/>
                <a:gridCol w="2320925"/>
                <a:gridCol w="1944688"/>
                <a:gridCol w="1852612"/>
              </a:tblGrid>
              <a:tr h="4153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المستويات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الأولى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الثانية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الثالثة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المرحلة الرابعة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5959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السنة الخامسة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 ة) حركات بدنية متناسقة في الجري والقفز والرمي ومطافات الجمباز.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والتوازن وأنشطة الهواء الطلق.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في الجري والألعاب الجماعية والحركات التعبيرية.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وألعاب جماعية وحركات تعبيرية وأنشطة المبارزة وتوظيف أدوات الرياضة.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435">
                <a:tc grid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السنة الخامسة، وفي وضعية دالة، يؤدي المتعلم (ة) حركات بدنية منظمة وألعاب جماعية وحركات تعبيرية وأنشطة المبارزة وتوظيف أدوات الرياضة.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5959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السنة السادسة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ومطافات الجمباز.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متناسقة في الجري والقفز والرمي  والتوازن وأنشطة الهواء الطلق.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نهاية هذه المرحلة وفي وضعية دالة     يؤدي المتعلم (ة) حركات بدنية منظمة في الجري والألعاب الجماعية والحركات التعبيرية.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في هذه المرحلة وفي وضعية دالة يؤدي المتعلم (ة) حركات بدنية منظمة وألعاب جماعية وحركات تعبيرية وأنشطة المبارزة وتوظيف أدوات الرياضة.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435">
                <a:tc gridSpan="5">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في نهاية السنة السادسة وفي وضعية دالة يؤدي المتعلم (ة) حركات بدنية منظمة وألعاب جماعية وحركات تعبيرية وأنشطة المبارزة وتوظيف أدوات الرياضة.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2222" marR="2222" marT="75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2BFC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 name="Titre 1"/>
          <p:cNvSpPr txBox="1">
            <a:spLocks/>
          </p:cNvSpPr>
          <p:nvPr/>
        </p:nvSpPr>
        <p:spPr bwMode="auto">
          <a:xfrm>
            <a:off x="0" y="0"/>
            <a:ext cx="478631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للكفايات والموارد والبرنامج</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3" y="1052513"/>
          <a:ext cx="8858313" cy="4876800"/>
        </p:xfrm>
        <a:graphic>
          <a:graphicData uri="http://schemas.openxmlformats.org/drawingml/2006/table">
            <a:tbl>
              <a:tblPr/>
              <a:tblGrid>
                <a:gridCol w="1708584"/>
                <a:gridCol w="1953232"/>
                <a:gridCol w="1883472"/>
                <a:gridCol w="2511298"/>
                <a:gridCol w="801727"/>
              </a:tblGrid>
              <a:tr h="2224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المرحلة الرابعة</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الثالثة</a:t>
                      </a:r>
                      <a:endParaRPr kumimoji="0" lang="fr-FR" sz="1600" b="0"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الثانية</a:t>
                      </a:r>
                      <a:endParaRPr kumimoji="0" lang="fr-FR" sz="1600" b="0"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المرحلة الأولى</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334457">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سباق التناوب</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SA" sz="1600" b="1" i="0" u="none" strike="noStrike" cap="none" normalizeH="0" baseline="0" smtClean="0">
                          <a:ln>
                            <a:noFill/>
                          </a:ln>
                          <a:solidFill>
                            <a:srgbClr val="002060"/>
                          </a:solidFill>
                          <a:effectLst/>
                          <a:latin typeface="Arial" pitchFamily="34" charset="0"/>
                          <a:cs typeface="Times New Roman" pitchFamily="18" charset="0"/>
                        </a:rPr>
                        <a:t> الكرة القبعة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الساعة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الحرية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المتاهة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الدركي  والهارب</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ملء السلات</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أقول أسمع</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التائه</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التوازن الثنائي1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التوازن الثنائي 2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التوازن الثنائي 3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القائد والجنود الصغار</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رمي القوس</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السلسلة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الدبدبات</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الكنز المخفي</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الأرقام </a:t>
                      </a:r>
                      <a:r>
                        <a:rPr kumimoji="0" lang="ar-MA" sz="1600" b="1" i="0" u="sng" strike="noStrike" cap="none" normalizeH="0" baseline="0" smtClean="0">
                          <a:ln>
                            <a:noFill/>
                          </a:ln>
                          <a:solidFill>
                            <a:srgbClr val="002060"/>
                          </a:solidFill>
                          <a:effectLst/>
                          <a:latin typeface="Times New Roman" pitchFamily="18" charset="0"/>
                          <a:cs typeface="Times New Roman" pitchFamily="18" charset="0"/>
                        </a:rPr>
                        <a:t>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القط والفئران</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الصقر والأرانب</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ملء المنزل</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بر وبحر</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النمل والزرع</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اقتناص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الطرائد</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المستوى الأول</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334457">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التمريرات</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الثلاث</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السحرة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القطط والفئران</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المطاردة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السلسلة الكهربائية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الكنز</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الطريدة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الحروف </a:t>
                      </a:r>
                      <a:r>
                        <a:rPr kumimoji="0" lang="ar-MA" sz="1600" b="1" i="0" u="sng" strike="noStrike" cap="none" normalizeH="0" baseline="0" dirty="0" smtClean="0">
                          <a:ln>
                            <a:noFill/>
                          </a:ln>
                          <a:solidFill>
                            <a:srgbClr val="002060"/>
                          </a:solidFill>
                          <a:effectLst/>
                          <a:latin typeface="Times New Roman" pitchFamily="18" charset="0"/>
                          <a:cs typeface="Times New Roman" pitchFamily="18" charset="0"/>
                        </a:rPr>
                        <a:t>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التوازن الثلاثي</a:t>
                      </a: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1</a:t>
                      </a: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التوازن الثلاثي</a:t>
                      </a: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 2 </a:t>
                      </a: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الذئب والراعي والحمل</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الكرة الجالسة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العقدة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الحوامة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الجري بالتناوب</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البولينج</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الضفدع</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الاستقبال</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سباق الحواجز في ممر دائري</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تخطي  السواقي</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عبور النهر</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الكرة المبعدة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الفأر والجحر</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الفراشة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المستوى الثاني</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556866">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جر الحبل</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الناذل الضرير 1</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مطاف الناذل 1</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التمريرات الخمس (باليد)</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التصويب</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المنادي</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الرمي إلى الأعلى</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ساعي البريد</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العجوز</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الهوكي الجماعي</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الكرات الحارقة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الكرات المسافرة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الرحيل</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سباق الوثب بالحبل</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بيت العنكبوت</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قطف الفواكه العالية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القرفصاء</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صراع القطط</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خلية النمل</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الرمي باليدين معا</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fr-FR"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التمريرات</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السريعة المتسلسلة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الهارب</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التناوب الرقمي</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الصدى</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المستوى الثالث</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5"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البرنامج</a:t>
            </a:r>
          </a:p>
          <a:p>
            <a:pPr lvl="0" algn="ctr" rtl="1" eaLnBrk="0" hangingPunct="0"/>
            <a:r>
              <a:rPr lang="ar-MA" sz="2800" b="1" kern="0" dirty="0" smtClean="0">
                <a:solidFill>
                  <a:srgbClr val="C00000"/>
                </a:solidFill>
                <a:latin typeface="Times New Roman" pitchFamily="18" charset="0"/>
                <a:cs typeface="Times New Roman" pitchFamily="18" charset="0"/>
              </a:rPr>
              <a:t>الدراسي المعدل</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14282" y="1153493"/>
          <a:ext cx="8786874" cy="4632960"/>
        </p:xfrm>
        <a:graphic>
          <a:graphicData uri="http://schemas.openxmlformats.org/drawingml/2006/table">
            <a:tbl>
              <a:tblPr/>
              <a:tblGrid>
                <a:gridCol w="1940582"/>
                <a:gridCol w="1866823"/>
                <a:gridCol w="1830640"/>
                <a:gridCol w="2196768"/>
                <a:gridCol w="952061"/>
              </a:tblGrid>
              <a:tr h="239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المرحلة الرابعة</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الثالثة</a:t>
                      </a:r>
                      <a:endParaRPr kumimoji="0" lang="fr-FR" sz="1600" b="0"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المرحلة الثانية</a:t>
                      </a:r>
                      <a:endParaRPr kumimoji="0" lang="fr-FR" sz="1600" b="0"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المرحلة الأولى</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37959">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المنقلة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الرماة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الناذل الضرير</a:t>
                      </a:r>
                      <a:r>
                        <a:rPr kumimoji="0" lang="fr-FR" sz="1600" b="1" i="0" u="none" strike="noStrike" cap="none" normalizeH="0" baseline="0" smtClean="0">
                          <a:ln>
                            <a:noFill/>
                          </a:ln>
                          <a:solidFill>
                            <a:srgbClr val="002060"/>
                          </a:solidFill>
                          <a:effectLst/>
                          <a:latin typeface="Times New Roman" pitchFamily="18" charset="0"/>
                          <a:cs typeface="Times New Roman" pitchFamily="18" charset="0"/>
                        </a:rPr>
                        <a:t>3</a:t>
                      </a: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العمالقة المتجولون3</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لعبة التمريرات العشر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الهدف</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اللوحة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سباق القفز على الحبل</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الناذل الضرير2</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العمالقة المتجولون2</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الصياد والطريدة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الكرة الحارقة 2</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الساعة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لعبة العودة الصعبة </a:t>
                      </a:r>
                      <a:r>
                        <a:rPr kumimoji="0" lang="ar-MA" sz="1600" b="1" i="0" u="sng" strike="noStrike" cap="none" normalizeH="0" baseline="0" dirty="0" smtClean="0">
                          <a:ln>
                            <a:noFill/>
                          </a:ln>
                          <a:solidFill>
                            <a:srgbClr val="002060"/>
                          </a:solidFill>
                          <a:effectLst/>
                          <a:latin typeface="Times New Roman" pitchFamily="18" charset="0"/>
                          <a:cs typeface="Times New Roman" pitchFamily="18" charset="0"/>
                        </a:rPr>
                        <a:t>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البهلوان</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العمالقة المتجولون1</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التمريرات</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الخمس</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التواصل والتسديد</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الجري الخفيف</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جر الحبل</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الرصيف</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صيد السمك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القواعد الخمس</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لعبة الأرقام</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المستوى الرابع</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37959">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خلية النمل</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اللاعب المساعد</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التمريرات الخمس</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لعبة المرشد</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المرآة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التناوب التزايدي</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الاستقبال</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مقابلة بين فرق متعددة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مراوغة الحواجز</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فك الألغاز</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ComicSansMS-Bold"/>
                          <a:cs typeface="Times New Roman" pitchFamily="18" charset="0"/>
                        </a:rPr>
                        <a:t> أعبر في صمت</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العقدة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المقص</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تغيير الأماكن</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سباق الحواجز</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لنملئ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السلات</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أمحو أثري</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لعبة التوأم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سباق التناوب</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الرمي باليدين</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أبعد فأبعد</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اقتناص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الطرائد</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فسيفساء الحركات </a:t>
                      </a:r>
                      <a:r>
                        <a:rPr kumimoji="0" lang="ar-MA" sz="1600" b="1" i="0" u="none" strike="noStrike" cap="none" normalizeH="0" baseline="0" dirty="0" err="1" smtClean="0">
                          <a:ln>
                            <a:noFill/>
                          </a:ln>
                          <a:solidFill>
                            <a:srgbClr val="002060"/>
                          </a:solidFill>
                          <a:effectLst/>
                          <a:latin typeface="Times New Roman" pitchFamily="18" charset="0"/>
                          <a:cs typeface="Times New Roman" pitchFamily="18" charset="0"/>
                        </a:rPr>
                        <a:t>الجمبازية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ربط حلقات السلسلة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المستوى الخامس</a:t>
                      </a:r>
                      <a:endParaRPr kumimoji="0" lang="fr-FR" sz="1600" b="0"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456453">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أجري وأحصد</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أجري واحصد 2</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المنعرجات</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كرة القدم</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ComicSansMS-Bold"/>
                          <a:cs typeface="Times New Roman" pitchFamily="18" charset="0"/>
                        </a:rPr>
                        <a:t> أعبر في صمت مع القرين</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SA" sz="1600" b="1" i="0" u="none" strike="noStrike" cap="none" normalizeH="0" baseline="0" smtClean="0">
                          <a:ln>
                            <a:noFill/>
                          </a:ln>
                          <a:solidFill>
                            <a:srgbClr val="002060"/>
                          </a:solidFill>
                          <a:effectLst/>
                          <a:latin typeface="ComicSansMS-Bold"/>
                          <a:cs typeface="Times New Roman" pitchFamily="18" charset="0"/>
                        </a:rPr>
                        <a:t> </a:t>
                      </a:r>
                      <a:r>
                        <a:rPr kumimoji="0" lang="ar-MA" sz="1600" b="1" i="0" u="none" strike="noStrike" cap="none" normalizeH="0" baseline="0" smtClean="0">
                          <a:ln>
                            <a:noFill/>
                          </a:ln>
                          <a:solidFill>
                            <a:srgbClr val="002060"/>
                          </a:solidFill>
                          <a:effectLst/>
                          <a:latin typeface="ComicSansMS-Bold"/>
                          <a:cs typeface="Times New Roman" pitchFamily="18" charset="0"/>
                        </a:rPr>
                        <a:t>التعبير الحركي</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مطاف الحواجز</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العقرب</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التواصل والتسديد</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الحفاظ على الكرة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البحث عن منفذ</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المقلد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السباع والغزلان</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الحواجز الغيرالمنتظمة</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شد الحبل  </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لعبة ألواح التزلج</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 أقتفي وأمحو الأثر</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smtClean="0">
                          <a:ln>
                            <a:noFill/>
                          </a:ln>
                          <a:solidFill>
                            <a:srgbClr val="002060"/>
                          </a:solidFill>
                          <a:effectLst/>
                          <a:latin typeface="Times New Roman" pitchFamily="18" charset="0"/>
                          <a:cs typeface="Times New Roman" pitchFamily="18" charset="0"/>
                        </a:rPr>
                        <a:t>- </a:t>
                      </a:r>
                      <a:r>
                        <a:rPr kumimoji="0" lang="ar-MA" sz="1600" b="1" i="0" u="none" strike="noStrike" cap="none" normalizeH="0" baseline="0" smtClean="0">
                          <a:ln>
                            <a:noFill/>
                          </a:ln>
                          <a:solidFill>
                            <a:srgbClr val="002060"/>
                          </a:solidFill>
                          <a:effectLst/>
                          <a:latin typeface="Times New Roman" pitchFamily="18" charset="0"/>
                          <a:cs typeface="Times New Roman" pitchFamily="18" charset="0"/>
                        </a:rPr>
                        <a:t>التمريرات الثلاث</a:t>
                      </a:r>
                      <a:endParaRPr kumimoji="0" lang="fr-FR" sz="1600" b="1" i="0" u="none" strike="noStrike" cap="none" normalizeH="0" baseline="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الرمي التدريجي</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ملء الصندوق </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جمع حلقات السلسلة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العجلة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أجمع الحلقات لأربح النقاط</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tab pos="104775" algn="r"/>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a:t>
                      </a:r>
                      <a:r>
                        <a:rPr kumimoji="0" lang="ar-MA" sz="1600" b="1" i="0" u="none" strike="noStrike" cap="none" normalizeH="0" baseline="0" dirty="0" smtClean="0">
                          <a:ln>
                            <a:noFill/>
                          </a:ln>
                          <a:solidFill>
                            <a:srgbClr val="002060"/>
                          </a:solidFill>
                          <a:effectLst/>
                          <a:latin typeface="Times New Roman" pitchFamily="18" charset="0"/>
                          <a:cs typeface="Times New Roman" pitchFamily="18" charset="0"/>
                        </a:rPr>
                        <a:t> الكرة السجينة</a:t>
                      </a:r>
                      <a:endParaRPr kumimoji="0" lang="fr-FR" sz="1600" b="1"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2060"/>
                          </a:solidFill>
                          <a:effectLst/>
                          <a:latin typeface="Times New Roman" pitchFamily="18" charset="0"/>
                          <a:cs typeface="Times New Roman" pitchFamily="18" charset="0"/>
                        </a:rPr>
                        <a:t>المستوى السادس</a:t>
                      </a:r>
                      <a:endParaRPr kumimoji="0" lang="fr-FR" sz="1600" b="0" i="0" u="none" strike="noStrike" cap="none" normalizeH="0" baseline="0" dirty="0" smtClean="0">
                        <a:ln>
                          <a:noFill/>
                        </a:ln>
                        <a:solidFill>
                          <a:srgbClr val="002060"/>
                        </a:solidFill>
                        <a:effectLst/>
                        <a:latin typeface="Times New Roman" pitchFamily="18" charset="0"/>
                        <a:cs typeface="Times New Roman" pitchFamily="18" charset="0"/>
                      </a:endParaRPr>
                    </a:p>
                  </a:txBody>
                  <a:tcPr marL="42333" marR="4233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البرنامج</a:t>
            </a:r>
          </a:p>
          <a:p>
            <a:pPr lvl="0" algn="ctr" rtl="1" eaLnBrk="0" hangingPunct="0"/>
            <a:r>
              <a:rPr lang="ar-MA" sz="2800" b="1" kern="0" dirty="0" smtClean="0">
                <a:solidFill>
                  <a:srgbClr val="C00000"/>
                </a:solidFill>
                <a:latin typeface="Times New Roman" pitchFamily="18" charset="0"/>
                <a:cs typeface="Times New Roman" pitchFamily="18" charset="0"/>
              </a:rPr>
              <a:t>الدراسي المعدل</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ChangeArrowheads="1"/>
          </p:cNvSpPr>
          <p:nvPr/>
        </p:nvSpPr>
        <p:spPr bwMode="auto">
          <a:xfrm>
            <a:off x="142844" y="1231900"/>
            <a:ext cx="8532844" cy="4662687"/>
          </a:xfrm>
          <a:prstGeom prst="rect">
            <a:avLst/>
          </a:prstGeom>
          <a:noFill/>
          <a:ln w="9525">
            <a:noFill/>
            <a:miter lim="800000"/>
            <a:headEnd/>
            <a:tailEnd/>
          </a:ln>
        </p:spPr>
        <p:txBody>
          <a:bodyPr wrap="square">
            <a:spAutoFit/>
          </a:bodyPr>
          <a:lstStyle/>
          <a:p>
            <a:pPr marL="336550" indent="-336550" algn="r" rtl="1">
              <a:lnSpc>
                <a:spcPts val="2800"/>
              </a:lnSpc>
              <a:spcBef>
                <a:spcPts val="1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ar-MA" sz="2400" b="1" dirty="0">
                <a:solidFill>
                  <a:srgbClr val="FF0000"/>
                </a:solidFill>
                <a:latin typeface="Calibri" pitchFamily="34" charset="0"/>
              </a:rPr>
              <a:t>- يرتكز تدريس التربية البدنية والرياضية بالتعليم الابتدائي على مرحلتين كسائر المواد:</a:t>
            </a:r>
          </a:p>
          <a:p>
            <a:pPr marL="457200" indent="-457200" algn="r" rtl="1">
              <a:lnSpc>
                <a:spcPts val="2800"/>
              </a:lnSpc>
              <a:spcBef>
                <a:spcPts val="1000"/>
              </a:spcBef>
              <a:buFont typeface="+mj-lt"/>
              <a:buAutoNum type="arabicPeriod"/>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ar-MA" sz="2400" dirty="0">
                <a:solidFill>
                  <a:srgbClr val="000000"/>
                </a:solidFill>
                <a:latin typeface="Calibri" pitchFamily="34" charset="0"/>
              </a:rPr>
              <a:t> </a:t>
            </a:r>
            <a:r>
              <a:rPr lang="ar-MA" sz="2800" b="1" dirty="0">
                <a:solidFill>
                  <a:srgbClr val="00B0F0"/>
                </a:solidFill>
                <a:latin typeface="Calibri" pitchFamily="34" charset="0"/>
              </a:rPr>
              <a:t>مرحلة  خاصة بإرساء الموارد: </a:t>
            </a:r>
            <a:r>
              <a:rPr lang="ar-MA" sz="2400" b="1" dirty="0"/>
              <a:t>حيث يتم التركيز على اللعب كمدخل أساسي لإنماء الكفايات لدى المتعلمين على المستوى البدني  والنفسي والفكري والاجتماعي؛ (المرجع: </a:t>
            </a:r>
            <a:r>
              <a:rPr lang="ar-MA" sz="2400" b="1" dirty="0">
                <a:solidFill>
                  <a:srgbClr val="000000"/>
                </a:solidFill>
                <a:latin typeface="Calibri" pitchFamily="34" charset="0"/>
              </a:rPr>
              <a:t>دليل الألعاب التمهيدية ، منهاج التربية البدنية والرياضية بالتعليم الابتدائي(الكتاب </a:t>
            </a:r>
            <a:r>
              <a:rPr lang="ar-MA" sz="2400" b="1" dirty="0" err="1">
                <a:solidFill>
                  <a:srgbClr val="000000"/>
                </a:solidFill>
                <a:latin typeface="Calibri" pitchFamily="34" charset="0"/>
              </a:rPr>
              <a:t>الابيض</a:t>
            </a:r>
            <a:r>
              <a:rPr lang="ar-MA" sz="2400" b="1" dirty="0">
                <a:solidFill>
                  <a:srgbClr val="000000"/>
                </a:solidFill>
                <a:latin typeface="Calibri" pitchFamily="34" charset="0"/>
              </a:rPr>
              <a:t>)؛ الدليل البيداغوجي 2010)</a:t>
            </a:r>
          </a:p>
          <a:p>
            <a:pPr marL="457200" indent="-457200" algn="r" rtl="1">
              <a:lnSpc>
                <a:spcPts val="2800"/>
              </a:lnSpc>
              <a:spcBef>
                <a:spcPts val="1000"/>
              </a:spcBef>
              <a:buFont typeface="+mj-lt"/>
              <a:buAutoNum type="arabicPeriod"/>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ar-MA" sz="2800" b="1" dirty="0">
                <a:solidFill>
                  <a:srgbClr val="00B0F0"/>
                </a:solidFill>
                <a:latin typeface="Calibri" pitchFamily="34" charset="0"/>
              </a:rPr>
              <a:t>مرحلة دمج الموارد: </a:t>
            </a:r>
            <a:r>
              <a:rPr lang="ar-MA" sz="2400" b="1" dirty="0">
                <a:solidFill>
                  <a:srgbClr val="000000"/>
                </a:solidFill>
                <a:latin typeface="Calibri" pitchFamily="34" charset="0"/>
              </a:rPr>
              <a:t>تتم </a:t>
            </a:r>
            <a:r>
              <a:rPr lang="ar-MA" sz="2400" b="1" dirty="0"/>
              <a:t>خلال أسابيع الإدماج استنادا إلى </a:t>
            </a:r>
            <a:r>
              <a:rPr lang="ar-MA" sz="2400" b="1" dirty="0">
                <a:solidFill>
                  <a:srgbClr val="000000"/>
                </a:solidFill>
                <a:latin typeface="Calibri" pitchFamily="34" charset="0"/>
              </a:rPr>
              <a:t>دليل الإدماج المتضمن  </a:t>
            </a:r>
            <a:r>
              <a:rPr lang="ar-MA" sz="2400" b="1" dirty="0" err="1">
                <a:solidFill>
                  <a:srgbClr val="000000"/>
                </a:solidFill>
                <a:latin typeface="Calibri" pitchFamily="34" charset="0"/>
              </a:rPr>
              <a:t>للكفايات</a:t>
            </a:r>
            <a:r>
              <a:rPr lang="ar-MA" sz="2400" b="1" dirty="0">
                <a:solidFill>
                  <a:srgbClr val="000000"/>
                </a:solidFill>
                <a:latin typeface="Calibri" pitchFamily="34" charset="0"/>
              </a:rPr>
              <a:t> والوضعيات الإدماجية.</a:t>
            </a:r>
            <a:endParaRPr lang="en-US" sz="2400" b="1" dirty="0">
              <a:solidFill>
                <a:srgbClr val="000000"/>
              </a:solidFill>
              <a:latin typeface="Calibri" pitchFamily="34" charset="0"/>
            </a:endParaRPr>
          </a:p>
          <a:p>
            <a:pPr marL="336550" indent="-336550" algn="r" rtl="1">
              <a:lnSpc>
                <a:spcPts val="28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ar-MA" sz="2400" dirty="0">
                <a:latin typeface="Times New Roman" pitchFamily="18" charset="0"/>
                <a:cs typeface="Calibri" pitchFamily="34" charset="0"/>
              </a:rPr>
              <a:t>         </a:t>
            </a:r>
            <a:r>
              <a:rPr lang="ar-MA" sz="2800" dirty="0">
                <a:solidFill>
                  <a:srgbClr val="7030A0"/>
                </a:solidFill>
                <a:latin typeface="Times New Roman" pitchFamily="18" charset="0"/>
                <a:cs typeface="Calibri" pitchFamily="34" charset="0"/>
              </a:rPr>
              <a:t>في هذه المرحلة تم بناء الوضعيات انطلاقا من مرجعية دليل الإدماج للتعليم الابتدائي (2010)، حيث تم الاحتفاظ بكفايات التربية البدنية والرياضية وبالموارد المسطرة لها، وكذلك بالوضعيات الإدماجية وفق مبدأ  الاستمرارية والانسجام بين دلائل المواد الدراسية</a:t>
            </a:r>
            <a:r>
              <a:rPr lang="ar-MA" sz="2800" dirty="0" smtClean="0">
                <a:solidFill>
                  <a:srgbClr val="7030A0"/>
                </a:solidFill>
                <a:latin typeface="Times New Roman" pitchFamily="18" charset="0"/>
                <a:cs typeface="Calibri" pitchFamily="34" charset="0"/>
              </a:rPr>
              <a:t>؛</a:t>
            </a:r>
            <a:endParaRPr lang="ar-MA" sz="2400" dirty="0">
              <a:solidFill>
                <a:srgbClr val="7030A0"/>
              </a:solidFill>
              <a:latin typeface="Times New Roman" pitchFamily="18" charset="0"/>
              <a:cs typeface="Calibri" pitchFamily="34" charset="0"/>
            </a:endParaRPr>
          </a:p>
        </p:txBody>
      </p:sp>
      <p:sp>
        <p:nvSpPr>
          <p:cNvPr id="4"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8" presetClass="entr" presetSubtype="16" fill="hold" grpId="0" nodeType="with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diamond(in)">
                                      <p:cBhvr>
                                        <p:cTn id="1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4"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56792"/>
            <a:ext cx="9143999" cy="3929090"/>
          </a:xfrm>
        </p:spPr>
        <p:txBody>
          <a:bodyPr/>
          <a:lstStyle/>
          <a:p>
            <a:pPr rtl="1"/>
            <a:r>
              <a:rPr lang="ar-MA" sz="9600" dirty="0" smtClean="0">
                <a:solidFill>
                  <a:srgbClr val="002060"/>
                </a:solidFill>
                <a:cs typeface="arabswell_1" pitchFamily="2" charset="-78"/>
              </a:rPr>
              <a:t>شكراً</a:t>
            </a:r>
            <a:br>
              <a:rPr lang="ar-MA" sz="9600" dirty="0" smtClean="0">
                <a:solidFill>
                  <a:srgbClr val="002060"/>
                </a:solidFill>
                <a:cs typeface="arabswell_1" pitchFamily="2" charset="-78"/>
              </a:rPr>
            </a:br>
            <a:r>
              <a:rPr lang="ar-MA" sz="9600" dirty="0" smtClean="0">
                <a:solidFill>
                  <a:srgbClr val="002060"/>
                </a:solidFill>
                <a:cs typeface="arabswell_1" pitchFamily="2" charset="-78"/>
              </a:rPr>
              <a:t>على حسن تتبعكم</a:t>
            </a:r>
            <a:endParaRPr lang="de-DE" sz="9600" dirty="0">
              <a:solidFill>
                <a:srgbClr val="002060"/>
              </a:solidFill>
              <a:cs typeface="arabswell_1" pitchFamily="2" charset="-78"/>
            </a:endParaRPr>
          </a:p>
        </p:txBody>
      </p:sp>
      <p:sp>
        <p:nvSpPr>
          <p:cNvPr id="5" name="Fußzeilenplatzhalter 6"/>
          <p:cNvSpPr txBox="1">
            <a:spLocks/>
          </p:cNvSpPr>
          <p:nvPr/>
        </p:nvSpPr>
        <p:spPr>
          <a:xfrm>
            <a:off x="3124200" y="6428184"/>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51520" y="1268760"/>
            <a:ext cx="8640960" cy="4464496"/>
          </a:xfrm>
          <a:prstGeom prst="rect">
            <a:avLst/>
          </a:prstGeom>
          <a:noFill/>
          <a:ln>
            <a:solidFill>
              <a:srgbClr val="F77407"/>
            </a:solidFill>
          </a:ln>
          <a:effectLst>
            <a:outerShdw blurRad="40000"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lnSpc>
                <a:spcPct val="150000"/>
              </a:lnSpc>
              <a:spcBef>
                <a:spcPts val="0"/>
              </a:spcBef>
              <a:buNone/>
            </a:pPr>
            <a:r>
              <a:rPr lang="ar-MA" sz="3600" dirty="0">
                <a:solidFill>
                  <a:srgbClr val="C00000"/>
                </a:solidFill>
                <a:cs typeface="+mj-cs"/>
              </a:rPr>
              <a:t>على </a:t>
            </a:r>
            <a:r>
              <a:rPr lang="ar-MA" sz="3600" dirty="0" smtClean="0">
                <a:solidFill>
                  <a:srgbClr val="C00000"/>
                </a:solidFill>
                <a:cs typeface="+mj-cs"/>
              </a:rPr>
              <a:t>مستوى المضامين</a:t>
            </a:r>
            <a:r>
              <a:rPr lang="fr-FR" sz="3600" dirty="0" smtClean="0">
                <a:solidFill>
                  <a:srgbClr val="C00000"/>
                </a:solidFill>
                <a:cs typeface="+mj-cs"/>
              </a:rPr>
              <a:t> </a:t>
            </a:r>
            <a:r>
              <a:rPr lang="ar-MA" sz="3600" dirty="0">
                <a:solidFill>
                  <a:srgbClr val="C00000"/>
                </a:solidFill>
                <a:cs typeface="+mj-cs"/>
              </a:rPr>
              <a:t>: </a:t>
            </a:r>
          </a:p>
          <a:p>
            <a:pPr>
              <a:lnSpc>
                <a:spcPct val="150000"/>
              </a:lnSpc>
              <a:spcBef>
                <a:spcPts val="0"/>
              </a:spcBef>
            </a:pPr>
            <a:r>
              <a:rPr lang="ar-MA" sz="3200" dirty="0">
                <a:cs typeface="+mj-cs"/>
              </a:rPr>
              <a:t>كثافة المضامين وتكرار ورودها عبر مستويات متعددة أكثر من </a:t>
            </a:r>
            <a:r>
              <a:rPr lang="ar-MA" sz="3200" dirty="0" smtClean="0">
                <a:cs typeface="+mj-cs"/>
              </a:rPr>
              <a:t>اللازم؛</a:t>
            </a:r>
            <a:endParaRPr lang="ar-MA" sz="3200" dirty="0">
              <a:cs typeface="+mj-cs"/>
            </a:endParaRPr>
          </a:p>
          <a:p>
            <a:pPr>
              <a:lnSpc>
                <a:spcPct val="150000"/>
              </a:lnSpc>
              <a:spcBef>
                <a:spcPts val="0"/>
              </a:spcBef>
            </a:pPr>
            <a:r>
              <a:rPr lang="ar-MA" sz="3200" dirty="0">
                <a:cs typeface="+mj-cs"/>
              </a:rPr>
              <a:t>ضعف انسجام بعضها مع الكفايات </a:t>
            </a:r>
            <a:r>
              <a:rPr lang="ar-MA" sz="3200" dirty="0" smtClean="0">
                <a:cs typeface="+mj-cs"/>
              </a:rPr>
              <a:t>المستهدفة؛</a:t>
            </a:r>
            <a:endParaRPr lang="ar-MA" sz="3200" dirty="0">
              <a:cs typeface="+mj-cs"/>
            </a:endParaRPr>
          </a:p>
          <a:p>
            <a:pPr>
              <a:lnSpc>
                <a:spcPct val="150000"/>
              </a:lnSpc>
              <a:spcBef>
                <a:spcPts val="0"/>
              </a:spcBef>
            </a:pPr>
            <a:r>
              <a:rPr lang="ar-MA" sz="3200" dirty="0">
                <a:cs typeface="+mj-cs"/>
              </a:rPr>
              <a:t>بعضها غير وظيفي وغير مناسب في العموم لتلاميذ المدرسة </a:t>
            </a:r>
            <a:r>
              <a:rPr lang="ar-MA" sz="3200" dirty="0" smtClean="0">
                <a:cs typeface="+mj-cs"/>
              </a:rPr>
              <a:t>الابتدائية؛</a:t>
            </a:r>
            <a:endParaRPr lang="ar-MA" sz="3200" dirty="0">
              <a:cs typeface="+mj-cs"/>
            </a:endParaRPr>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11</a:t>
            </a:fld>
            <a:endParaRPr lang="fr-FR" dirty="0"/>
          </a:p>
        </p:txBody>
      </p:sp>
    </p:spTree>
    <p:extLst>
      <p:ext uri="{BB962C8B-B14F-4D97-AF65-F5344CB8AC3E}">
        <p14:creationId xmlns="" xmlns:p14="http://schemas.microsoft.com/office/powerpoint/2010/main" val="34994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51520" y="1268760"/>
            <a:ext cx="8640960" cy="4464496"/>
          </a:xfrm>
          <a:prstGeom prst="rect">
            <a:avLst/>
          </a:prstGeom>
          <a:noFill/>
          <a:ln>
            <a:solidFill>
              <a:srgbClr val="F77407"/>
            </a:solidFill>
          </a:ln>
          <a:effectLst>
            <a:outerShdw blurRad="40000"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spcBef>
                <a:spcPts val="0"/>
              </a:spcBef>
              <a:buNone/>
            </a:pPr>
            <a:r>
              <a:rPr lang="ar-MA" sz="3200" dirty="0" smtClean="0">
                <a:solidFill>
                  <a:srgbClr val="C00000"/>
                </a:solidFill>
                <a:cs typeface="+mj-cs"/>
              </a:rPr>
              <a:t>على مستوى المقاربات </a:t>
            </a:r>
            <a:r>
              <a:rPr lang="ar-MA" sz="3200" dirty="0">
                <a:solidFill>
                  <a:srgbClr val="C00000"/>
                </a:solidFill>
                <a:cs typeface="+mj-cs"/>
              </a:rPr>
              <a:t>الديدكتيكية:</a:t>
            </a:r>
          </a:p>
          <a:p>
            <a:pPr>
              <a:spcBef>
                <a:spcPts val="0"/>
              </a:spcBef>
            </a:pPr>
            <a:r>
              <a:rPr lang="ar-MA" dirty="0">
                <a:cs typeface="+mj-cs"/>
              </a:rPr>
              <a:t>لا تُفَعَّل بالشكل المطلوب المقاربة بالكفايات ولا تولى أهمية ملحوظة لتوليف وإدماج </a:t>
            </a:r>
            <a:r>
              <a:rPr lang="ar-MA" dirty="0" smtClean="0">
                <a:cs typeface="+mj-cs"/>
              </a:rPr>
              <a:t>التعلمات؛</a:t>
            </a:r>
            <a:endParaRPr lang="ar-MA" dirty="0">
              <a:cs typeface="+mj-cs"/>
            </a:endParaRPr>
          </a:p>
          <a:p>
            <a:pPr>
              <a:spcBef>
                <a:spcPts val="0"/>
              </a:spcBef>
            </a:pPr>
            <a:r>
              <a:rPr lang="ar-MA" dirty="0">
                <a:cs typeface="+mj-cs"/>
              </a:rPr>
              <a:t>ضعف الاهتمام بإنماء الكفاية الشفوية وقصور واضح في اعتماد تدريس مكون التواصل </a:t>
            </a:r>
            <a:r>
              <a:rPr lang="ar-MA" dirty="0" smtClean="0">
                <a:cs typeface="+mj-cs"/>
              </a:rPr>
              <a:t>الشفوي؛</a:t>
            </a:r>
            <a:endParaRPr lang="ar-MA" dirty="0">
              <a:cs typeface="+mj-cs"/>
            </a:endParaRPr>
          </a:p>
          <a:p>
            <a:pPr>
              <a:spcBef>
                <a:spcPts val="0"/>
              </a:spcBef>
            </a:pPr>
            <a:r>
              <a:rPr lang="ar-MA" dirty="0">
                <a:cs typeface="+mj-cs"/>
              </a:rPr>
              <a:t>محدودية الحرص البيداغوجي على الإرساء المتين للموارد ثم ربطها وتوليفها في أفق إدماجها في </a:t>
            </a:r>
            <a:r>
              <a:rPr lang="ar-MA" dirty="0" smtClean="0">
                <a:cs typeface="+mj-cs"/>
              </a:rPr>
              <a:t>الأخير؛</a:t>
            </a:r>
            <a:endParaRPr lang="ar-MA" dirty="0">
              <a:cs typeface="+mj-cs"/>
            </a:endParaRPr>
          </a:p>
          <a:p>
            <a:pPr>
              <a:spcBef>
                <a:spcPts val="0"/>
              </a:spcBef>
            </a:pPr>
            <a:r>
              <a:rPr lang="ar-MA" dirty="0">
                <a:cs typeface="+mj-cs"/>
              </a:rPr>
              <a:t>نقص ملحوظ في توجيه الأساتذة بما يكفي لتنويع أشكال العمل الديدكتيكي (عمل فردي، عمل مجموعات </a:t>
            </a:r>
            <a:r>
              <a:rPr lang="ar-MA" dirty="0" smtClean="0">
                <a:cs typeface="+mj-cs"/>
              </a:rPr>
              <a:t>...)؛</a:t>
            </a:r>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12</a:t>
            </a:fld>
            <a:endParaRPr lang="fr-FR" dirty="0"/>
          </a:p>
        </p:txBody>
      </p:sp>
    </p:spTree>
    <p:extLst>
      <p:ext uri="{BB962C8B-B14F-4D97-AF65-F5344CB8AC3E}">
        <p14:creationId xmlns="" xmlns:p14="http://schemas.microsoft.com/office/powerpoint/2010/main" val="34994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51520" y="1268760"/>
            <a:ext cx="8640960" cy="4464496"/>
          </a:xfrm>
          <a:prstGeom prst="rect">
            <a:avLst/>
          </a:prstGeom>
          <a:noFill/>
          <a:ln>
            <a:solidFill>
              <a:srgbClr val="F77407"/>
            </a:solidFill>
          </a:ln>
          <a:effectLst>
            <a:outerShdw blurRad="40000"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lnSpc>
                <a:spcPct val="150000"/>
              </a:lnSpc>
              <a:spcBef>
                <a:spcPts val="0"/>
              </a:spcBef>
              <a:buNone/>
            </a:pPr>
            <a:r>
              <a:rPr lang="ar-MA" sz="3600" dirty="0" smtClean="0">
                <a:solidFill>
                  <a:srgbClr val="C00000"/>
                </a:solidFill>
                <a:cs typeface="+mj-cs"/>
              </a:rPr>
              <a:t>على مستوى التوافق </a:t>
            </a:r>
            <a:r>
              <a:rPr lang="ar-MA" sz="3600" dirty="0">
                <a:solidFill>
                  <a:srgbClr val="C00000"/>
                </a:solidFill>
                <a:cs typeface="+mj-cs"/>
              </a:rPr>
              <a:t>بين الكفايات والموارد:</a:t>
            </a:r>
          </a:p>
          <a:p>
            <a:pPr>
              <a:lnSpc>
                <a:spcPct val="150000"/>
              </a:lnSpc>
              <a:spcBef>
                <a:spcPts val="0"/>
              </a:spcBef>
            </a:pPr>
            <a:r>
              <a:rPr lang="ar-MA" sz="3200" dirty="0">
                <a:cs typeface="+mj-cs"/>
              </a:rPr>
              <a:t>غموض وتنافر في صياغة الكفايات المسطرة في الكتاب الأبيض وضعف انسجامها مع الموارد المرصودة لبنائها </a:t>
            </a:r>
            <a:r>
              <a:rPr lang="ar-MA" sz="3200" dirty="0" smtClean="0">
                <a:cs typeface="+mj-cs"/>
              </a:rPr>
              <a:t>وتنميتها؛</a:t>
            </a:r>
            <a:endParaRPr lang="ar-MA" sz="3200" dirty="0">
              <a:cs typeface="+mj-cs"/>
            </a:endParaRPr>
          </a:p>
          <a:p>
            <a:pPr>
              <a:lnSpc>
                <a:spcPct val="150000"/>
              </a:lnSpc>
              <a:spcBef>
                <a:spcPts val="0"/>
              </a:spcBef>
            </a:pPr>
            <a:r>
              <a:rPr lang="ar-MA" sz="3200" dirty="0">
                <a:cs typeface="+mj-cs"/>
              </a:rPr>
              <a:t>عدم تدرج الكفايات المذكورة حسب مراحل السنة الدراسية وحسب الارتقاء من مستوى دراسي </a:t>
            </a:r>
            <a:r>
              <a:rPr lang="ar-MA" sz="3200" dirty="0" smtClean="0">
                <a:cs typeface="+mj-cs"/>
              </a:rPr>
              <a:t>لآخر.</a:t>
            </a:r>
            <a:endParaRPr lang="ar-MA" sz="3200" dirty="0">
              <a:cs typeface="+mj-cs"/>
            </a:endParaRPr>
          </a:p>
          <a:p>
            <a:pPr>
              <a:lnSpc>
                <a:spcPct val="150000"/>
              </a:lnSpc>
            </a:pPr>
            <a:endParaRPr lang="fr-FR" sz="3200" dirty="0">
              <a:cs typeface="+mj-cs"/>
            </a:endParaRPr>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13</a:t>
            </a:fld>
            <a:endParaRPr lang="fr-FR" dirty="0"/>
          </a:p>
        </p:txBody>
      </p:sp>
    </p:spTree>
    <p:extLst>
      <p:ext uri="{BB962C8B-B14F-4D97-AF65-F5344CB8AC3E}">
        <p14:creationId xmlns="" xmlns:p14="http://schemas.microsoft.com/office/powerpoint/2010/main" val="34994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4" presetClass="entr" presetSubtype="1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14</a:t>
            </a:fld>
            <a:endParaRPr lang="fr-FR" dirty="0"/>
          </a:p>
        </p:txBody>
      </p:sp>
      <p:sp>
        <p:nvSpPr>
          <p:cNvPr id="12" name="Rectangle 7"/>
          <p:cNvSpPr>
            <a:spLocks noChangeArrowheads="1"/>
          </p:cNvSpPr>
          <p:nvPr/>
        </p:nvSpPr>
        <p:spPr bwMode="auto">
          <a:xfrm>
            <a:off x="142844" y="1303928"/>
            <a:ext cx="8785100" cy="4339650"/>
          </a:xfrm>
          <a:prstGeom prst="rect">
            <a:avLst/>
          </a:prstGeom>
          <a:noFill/>
          <a:ln w="9525">
            <a:noFill/>
            <a:miter lim="800000"/>
            <a:headEnd/>
            <a:tailEnd/>
          </a:ln>
          <a:effectLst>
            <a:outerShdw blurRad="40000" dist="20000" sx="1000" sy="1000" rotWithShape="0">
              <a:srgbClr val="000000"/>
            </a:outerShdw>
          </a:effectLst>
        </p:spPr>
        <p:txBody>
          <a:bodyPr wrap="square">
            <a:spAutoFit/>
          </a:bodyPr>
          <a:lstStyle/>
          <a:p>
            <a:pPr algn="just" rtl="1">
              <a:lnSpc>
                <a:spcPct val="150000"/>
              </a:lnSpc>
            </a:pPr>
            <a:r>
              <a:rPr lang="ar-MA" sz="2800" b="1" kern="0" dirty="0" smtClean="0">
                <a:solidFill>
                  <a:srgbClr val="002060"/>
                </a:solidFill>
                <a:latin typeface="+mn-lt"/>
                <a:cs typeface="+mj-cs"/>
              </a:rPr>
              <a:t>تم اعتماد مجموعة تعديلات محدودة لأن الأمر يتعلق أساسا بملاءمة البرامج والتوجيهات البيداغوجية مع المستجدات التربوية الحالية؛ لذا شملت التعديلات:</a:t>
            </a:r>
          </a:p>
          <a:p>
            <a:pPr marL="414238" indent="-414238" algn="just" defTabSz="1103047" rtl="1">
              <a:lnSpc>
                <a:spcPct val="150000"/>
              </a:lnSpc>
              <a:spcBef>
                <a:spcPts val="0"/>
              </a:spcBef>
              <a:buClr>
                <a:srgbClr val="008080"/>
              </a:buClr>
              <a:buSzPct val="80000"/>
              <a:buFont typeface="Wingdings" pitchFamily="2" charset="2"/>
              <a:buChar char="n"/>
            </a:pPr>
            <a:r>
              <a:rPr lang="ar-MA" sz="3200" b="1" kern="0" dirty="0" smtClean="0">
                <a:solidFill>
                  <a:srgbClr val="C00000"/>
                </a:solidFill>
                <a:latin typeface="+mn-lt"/>
                <a:cs typeface="+mj-cs"/>
              </a:rPr>
              <a:t>بعض الحذوفات الممكنة؛</a:t>
            </a:r>
          </a:p>
          <a:p>
            <a:pPr marL="414238" indent="-414238" algn="just" defTabSz="1103047" rtl="1">
              <a:lnSpc>
                <a:spcPct val="150000"/>
              </a:lnSpc>
              <a:spcBef>
                <a:spcPts val="0"/>
              </a:spcBef>
              <a:buClr>
                <a:srgbClr val="008080"/>
              </a:buClr>
              <a:buSzPct val="80000"/>
              <a:buFont typeface="Wingdings" pitchFamily="2" charset="2"/>
              <a:buChar char="n"/>
            </a:pPr>
            <a:r>
              <a:rPr lang="ar-MA" sz="3200" b="1" kern="0" dirty="0" smtClean="0">
                <a:solidFill>
                  <a:srgbClr val="C00000"/>
                </a:solidFill>
                <a:latin typeface="+mn-lt"/>
                <a:cs typeface="+mj-cs"/>
              </a:rPr>
              <a:t>بعض الإزاحات الضرورية؛</a:t>
            </a:r>
          </a:p>
          <a:p>
            <a:pPr marL="414238" indent="-414238" algn="just" defTabSz="1103047" rtl="1">
              <a:lnSpc>
                <a:spcPct val="150000"/>
              </a:lnSpc>
              <a:spcBef>
                <a:spcPts val="0"/>
              </a:spcBef>
              <a:buClr>
                <a:srgbClr val="008080"/>
              </a:buClr>
              <a:buSzPct val="80000"/>
              <a:buFont typeface="Wingdings" pitchFamily="2" charset="2"/>
              <a:buChar char="n"/>
            </a:pPr>
            <a:r>
              <a:rPr lang="ar-MA" sz="3200" b="1" kern="0" dirty="0" smtClean="0">
                <a:solidFill>
                  <a:srgbClr val="C00000"/>
                </a:solidFill>
                <a:latin typeface="+mn-lt"/>
                <a:cs typeface="+mj-cs"/>
              </a:rPr>
              <a:t>بعض الإضافات المناسبة</a:t>
            </a:r>
            <a:r>
              <a:rPr lang="ar-MA" sz="3600" kern="0" dirty="0" smtClean="0">
                <a:solidFill>
                  <a:srgbClr val="C00000"/>
                </a:solidFill>
                <a:latin typeface="+mn-lt"/>
                <a:cs typeface="+mj-cs"/>
              </a:rPr>
              <a:t>؛</a:t>
            </a:r>
          </a:p>
        </p:txBody>
      </p:sp>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righ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righ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righ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wipe(right)">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15</a:t>
            </a:fld>
            <a:endParaRPr lang="fr-FR" dirty="0"/>
          </a:p>
        </p:txBody>
      </p:sp>
      <p:sp>
        <p:nvSpPr>
          <p:cNvPr id="12" name="Rectangle 7"/>
          <p:cNvSpPr>
            <a:spLocks noChangeArrowheads="1"/>
          </p:cNvSpPr>
          <p:nvPr/>
        </p:nvSpPr>
        <p:spPr bwMode="auto">
          <a:xfrm>
            <a:off x="142844" y="1071546"/>
            <a:ext cx="8785100" cy="5447645"/>
          </a:xfrm>
          <a:prstGeom prst="rect">
            <a:avLst/>
          </a:prstGeom>
          <a:noFill/>
          <a:ln w="9525">
            <a:noFill/>
            <a:miter lim="800000"/>
            <a:headEnd/>
            <a:tailEnd/>
          </a:ln>
          <a:effectLst>
            <a:outerShdw blurRad="40000" dist="20000" sx="1000" sy="1000" rotWithShape="0">
              <a:srgbClr val="000000"/>
            </a:outerShdw>
          </a:effectLst>
        </p:spPr>
        <p:txBody>
          <a:bodyPr wrap="square">
            <a:spAutoFit/>
          </a:bodyPr>
          <a:lstStyle/>
          <a:p>
            <a:pPr algn="just" rtl="1">
              <a:lnSpc>
                <a:spcPct val="150000"/>
              </a:lnSpc>
            </a:pPr>
            <a:r>
              <a:rPr lang="ar-MA" sz="2200" b="1" kern="0" dirty="0" smtClean="0">
                <a:solidFill>
                  <a:srgbClr val="002060"/>
                </a:solidFill>
                <a:latin typeface="+mn-lt"/>
                <a:cs typeface="+mj-cs"/>
              </a:rPr>
              <a:t>وقد مس ذلك كل المستويات الدراسية ولو بشكل متفاوت على مستوى الحجم والنوع، وكان الهدف من هذه التعديلات غالبا:</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التخفيف؛</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التدرج؛</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الملاءمة؛</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الاهتمام بالكيف؛</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تنويع المعارف وأساليب التدريس؛</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مراعاة ظروف التمدرس حسب الخصوصيات المحلية والمدرسية؛</a:t>
            </a:r>
          </a:p>
          <a:p>
            <a:pPr marL="414238" indent="-414238" algn="just" defTabSz="1103047" rtl="1">
              <a:lnSpc>
                <a:spcPct val="150000"/>
              </a:lnSpc>
              <a:spcBef>
                <a:spcPts val="0"/>
              </a:spcBef>
              <a:buClr>
                <a:srgbClr val="008080"/>
              </a:buClr>
              <a:buSzPct val="80000"/>
              <a:buFont typeface="Wingdings" pitchFamily="2" charset="2"/>
              <a:buChar char="n"/>
            </a:pPr>
            <a:r>
              <a:rPr lang="ar-MA" sz="2400" b="1" kern="0" dirty="0" smtClean="0">
                <a:solidFill>
                  <a:srgbClr val="C00000"/>
                </a:solidFill>
                <a:latin typeface="+mn-lt"/>
                <a:cs typeface="+mj-cs"/>
              </a:rPr>
              <a:t>التركيز على التعلمات الأساس ...</a:t>
            </a:r>
            <a:endParaRPr lang="fr-FR" sz="2400" b="1" kern="0" dirty="0" smtClean="0">
              <a:solidFill>
                <a:srgbClr val="C00000"/>
              </a:solidFill>
              <a:latin typeface="+mn-lt"/>
              <a:cs typeface="+mj-cs"/>
            </a:endParaRPr>
          </a:p>
          <a:p>
            <a:pPr algn="just" rtl="1">
              <a:lnSpc>
                <a:spcPct val="150000"/>
              </a:lnSpc>
            </a:pPr>
            <a:endParaRPr lang="fr-FR" sz="2000" b="1" dirty="0">
              <a:solidFill>
                <a:srgbClr val="000000"/>
              </a:solidFill>
              <a:latin typeface="Arabic Transparent" pitchFamily="2" charset="0"/>
              <a:cs typeface="+mj-cs"/>
            </a:endParaRPr>
          </a:p>
        </p:txBody>
      </p:sp>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righ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righ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righ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wipe(right)">
                                      <p:cBhvr>
                                        <p:cTn id="26" dur="500"/>
                                        <p:tgtEl>
                                          <p:spTgt spid="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wipe(right)">
                                      <p:cBhvr>
                                        <p:cTn id="31" dur="500"/>
                                        <p:tgtEl>
                                          <p:spTgt spid="1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Effect transition="in" filter="wipe(right)">
                                      <p:cBhvr>
                                        <p:cTn id="36" dur="500"/>
                                        <p:tgtEl>
                                          <p:spTgt spid="1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2">
                                            <p:txEl>
                                              <p:pRg st="6" end="6"/>
                                            </p:txEl>
                                          </p:spTgt>
                                        </p:tgtEl>
                                        <p:attrNameLst>
                                          <p:attrName>style.visibility</p:attrName>
                                        </p:attrNameLst>
                                      </p:cBhvr>
                                      <p:to>
                                        <p:strVal val="visible"/>
                                      </p:to>
                                    </p:set>
                                    <p:animEffect transition="in" filter="wipe(right)">
                                      <p:cBhvr>
                                        <p:cTn id="41" dur="500"/>
                                        <p:tgtEl>
                                          <p:spTgt spid="1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Effect transition="in" filter="wipe(right)">
                                      <p:cBhvr>
                                        <p:cTn id="46"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p>
          <a:p>
            <a:pPr lvl="0" algn="ctr" rtl="1" eaLnBrk="0" hangingPunct="0">
              <a:defRPr/>
            </a:pPr>
            <a:r>
              <a:rPr lang="ar-MA" sz="2800" b="1" dirty="0" smtClean="0">
                <a:solidFill>
                  <a:srgbClr val="F47618"/>
                </a:solidFill>
              </a:rPr>
              <a:t>أهم الحذوفات</a:t>
            </a:r>
            <a:endParaRPr kumimoji="0" lang="fr-FR" sz="2800" b="0" i="0" u="none" strike="noStrike" kern="0" cap="none" spc="0" normalizeH="0" baseline="0" noProof="0" dirty="0" smtClean="0">
              <a:ln>
                <a:noFill/>
              </a:ln>
              <a:solidFill>
                <a:srgbClr val="F47618"/>
              </a:solidFill>
              <a:effectLst/>
              <a:uLnTx/>
              <a:uFillTx/>
              <a:latin typeface="Times New Roman" pitchFamily="18" charset="0"/>
              <a:ea typeface="MS PGothic" pitchFamily="34" charset="-128"/>
              <a:cs typeface="Times New Roman" pitchFamily="18" charset="0"/>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16</a:t>
            </a:fld>
            <a:endParaRPr lang="fr-FR" dirty="0"/>
          </a:p>
        </p:txBody>
      </p:sp>
      <p:sp>
        <p:nvSpPr>
          <p:cNvPr id="12" name="Rectangle 7"/>
          <p:cNvSpPr>
            <a:spLocks noChangeArrowheads="1"/>
          </p:cNvSpPr>
          <p:nvPr/>
        </p:nvSpPr>
        <p:spPr bwMode="auto">
          <a:xfrm>
            <a:off x="142844" y="1214422"/>
            <a:ext cx="8785100" cy="4268348"/>
          </a:xfrm>
          <a:prstGeom prst="rect">
            <a:avLst/>
          </a:prstGeom>
          <a:noFill/>
          <a:ln w="9525">
            <a:noFill/>
            <a:miter lim="800000"/>
            <a:headEnd/>
            <a:tailEnd/>
          </a:ln>
        </p:spPr>
        <p:txBody>
          <a:bodyPr wrap="square">
            <a:spAutoFit/>
          </a:bodyPr>
          <a:lstStyle/>
          <a:p>
            <a:pPr marL="414238" lvl="0" indent="-414238" algn="just" defTabSz="1103047" rtl="1">
              <a:lnSpc>
                <a:spcPts val="4700"/>
              </a:lnSpc>
              <a:spcBef>
                <a:spcPts val="0"/>
              </a:spcBef>
              <a:buClr>
                <a:srgbClr val="008080"/>
              </a:buClr>
              <a:buSzPct val="80000"/>
              <a:buFont typeface="Wingdings" pitchFamily="2" charset="2"/>
              <a:buChar char="n"/>
            </a:pPr>
            <a:r>
              <a:rPr lang="ar-MA" sz="3600" b="1" kern="0" dirty="0" smtClean="0">
                <a:solidFill>
                  <a:srgbClr val="002060"/>
                </a:solidFill>
              </a:rPr>
              <a:t>حذف 50</a:t>
            </a:r>
            <a:r>
              <a:rPr lang="fr-FR" sz="3600" b="1" kern="0" dirty="0" smtClean="0">
                <a:solidFill>
                  <a:srgbClr val="002060"/>
                </a:solidFill>
              </a:rPr>
              <a:t>%</a:t>
            </a:r>
            <a:r>
              <a:rPr lang="ar-MA" sz="3600" b="1" kern="0" dirty="0" smtClean="0">
                <a:solidFill>
                  <a:srgbClr val="002060"/>
                </a:solidFill>
              </a:rPr>
              <a:t> من نصوص التعبير في السنتين 1 و 2؛</a:t>
            </a:r>
          </a:p>
          <a:p>
            <a:pPr marL="414238" lvl="0" indent="-414238" algn="just" defTabSz="1103047" rtl="1">
              <a:lnSpc>
                <a:spcPts val="4700"/>
              </a:lnSpc>
              <a:spcBef>
                <a:spcPts val="0"/>
              </a:spcBef>
              <a:buClr>
                <a:srgbClr val="008080"/>
              </a:buClr>
              <a:buSzPct val="80000"/>
              <a:buFont typeface="Wingdings" pitchFamily="2" charset="2"/>
              <a:buChar char="n"/>
            </a:pPr>
            <a:r>
              <a:rPr lang="ar-MA" sz="3600" b="1" kern="0" dirty="0" smtClean="0">
                <a:solidFill>
                  <a:srgbClr val="002060"/>
                </a:solidFill>
              </a:rPr>
              <a:t>حذف 50</a:t>
            </a:r>
            <a:r>
              <a:rPr lang="fr-FR" sz="3600" b="1" kern="0" dirty="0" smtClean="0">
                <a:solidFill>
                  <a:srgbClr val="002060"/>
                </a:solidFill>
              </a:rPr>
              <a:t>%</a:t>
            </a:r>
            <a:r>
              <a:rPr lang="ar-MA" sz="3600" b="1" kern="0" dirty="0" smtClean="0">
                <a:solidFill>
                  <a:srgbClr val="002060"/>
                </a:solidFill>
              </a:rPr>
              <a:t> من مواضيع الإنشاء في السنتين 5 و 6؛</a:t>
            </a:r>
          </a:p>
          <a:p>
            <a:pPr marL="414238" lvl="0" indent="-414238" algn="just" defTabSz="1103047" rtl="1">
              <a:lnSpc>
                <a:spcPts val="4700"/>
              </a:lnSpc>
              <a:spcBef>
                <a:spcPts val="0"/>
              </a:spcBef>
              <a:buClr>
                <a:srgbClr val="008080"/>
              </a:buClr>
              <a:buSzPct val="80000"/>
              <a:buFont typeface="Wingdings" pitchFamily="2" charset="2"/>
              <a:buChar char="n"/>
            </a:pPr>
            <a:r>
              <a:rPr lang="ar-MA" sz="3600" b="1" kern="0" dirty="0" smtClean="0">
                <a:solidFill>
                  <a:srgbClr val="002060"/>
                </a:solidFill>
              </a:rPr>
              <a:t>حذف بعض النصوص القرائية مع الحفاظ على أنواعها؛</a:t>
            </a:r>
          </a:p>
          <a:p>
            <a:pPr marL="414238" lvl="0" indent="-414238" algn="just" defTabSz="1103047" rtl="1">
              <a:lnSpc>
                <a:spcPts val="4700"/>
              </a:lnSpc>
              <a:spcBef>
                <a:spcPts val="0"/>
              </a:spcBef>
              <a:buClr>
                <a:srgbClr val="008080"/>
              </a:buClr>
              <a:buSzPct val="80000"/>
              <a:buFont typeface="Wingdings" pitchFamily="2" charset="2"/>
              <a:buChar char="n"/>
            </a:pPr>
            <a:r>
              <a:rPr lang="ar-MA" sz="3600" b="1" kern="0" dirty="0" smtClean="0">
                <a:solidFill>
                  <a:srgbClr val="002060"/>
                </a:solidFill>
              </a:rPr>
              <a:t>حذف بعض الحصص اللغوية لتقليص الغلاف الزمني الأسبوعي؛</a:t>
            </a:r>
          </a:p>
          <a:p>
            <a:pPr marL="414238" lvl="0" indent="-414238" algn="just" defTabSz="1103047" rtl="1">
              <a:lnSpc>
                <a:spcPts val="4700"/>
              </a:lnSpc>
              <a:spcBef>
                <a:spcPts val="0"/>
              </a:spcBef>
              <a:buClr>
                <a:srgbClr val="008080"/>
              </a:buClr>
              <a:buSzPct val="80000"/>
              <a:buFont typeface="Wingdings" pitchFamily="2" charset="2"/>
              <a:buChar char="n"/>
            </a:pPr>
            <a:r>
              <a:rPr lang="ar-MA" sz="3600" b="1" kern="0" dirty="0" smtClean="0">
                <a:solidFill>
                  <a:srgbClr val="002060"/>
                </a:solidFill>
              </a:rPr>
              <a:t>حذف بعض الظواهر والقواعد اللغوية لعدم وظيفيتها في الابتدائي: مثلا: (درس البدل ـ درس النعت السببي)؛</a:t>
            </a:r>
            <a:endParaRPr lang="ar-MA" sz="3600" b="1" kern="0" dirty="0" smtClean="0">
              <a:solidFill>
                <a:srgbClr val="002060"/>
              </a:solidFill>
              <a:latin typeface="+mn-lt"/>
              <a:cs typeface="+mn-cs"/>
            </a:endParaRPr>
          </a:p>
        </p:txBody>
      </p:sp>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right)">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right)">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right)">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right)">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wipe(right)">
                                      <p:cBhvr>
                                        <p:cTn id="3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p>
          <a:p>
            <a:pPr algn="ctr" rtl="1" eaLnBrk="0" hangingPunct="0">
              <a:defRPr/>
            </a:pPr>
            <a:r>
              <a:rPr lang="ar-MA" sz="2800" b="1" dirty="0" smtClean="0">
                <a:solidFill>
                  <a:srgbClr val="F47618"/>
                </a:solidFill>
              </a:rPr>
              <a:t>الإزاحات</a:t>
            </a:r>
            <a:endParaRPr lang="de-DE" sz="2800" b="1" dirty="0" smtClean="0">
              <a:solidFill>
                <a:srgbClr val="F47618"/>
              </a:solidFill>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17</a:t>
            </a:fld>
            <a:endParaRPr lang="fr-FR" dirty="0"/>
          </a:p>
        </p:txBody>
      </p:sp>
      <p:sp>
        <p:nvSpPr>
          <p:cNvPr id="12" name="Rectangle 7"/>
          <p:cNvSpPr>
            <a:spLocks noChangeArrowheads="1"/>
          </p:cNvSpPr>
          <p:nvPr/>
        </p:nvSpPr>
        <p:spPr bwMode="auto">
          <a:xfrm>
            <a:off x="142844" y="1357298"/>
            <a:ext cx="8785100" cy="4525534"/>
          </a:xfrm>
          <a:prstGeom prst="rect">
            <a:avLst/>
          </a:prstGeom>
          <a:noFill/>
          <a:ln w="9525">
            <a:noFill/>
            <a:miter lim="800000"/>
            <a:headEnd/>
            <a:tailEnd/>
          </a:ln>
        </p:spPr>
        <p:txBody>
          <a:bodyPr wrap="square">
            <a:spAutoFit/>
          </a:bodyPr>
          <a:lstStyle/>
          <a:p>
            <a:pPr marL="414238" lvl="0" indent="-414238" algn="just" defTabSz="1103047" rtl="1">
              <a:lnSpc>
                <a:spcPts val="5000"/>
              </a:lnSpc>
              <a:spcBef>
                <a:spcPts val="0"/>
              </a:spcBef>
              <a:buClr>
                <a:srgbClr val="008080"/>
              </a:buClr>
              <a:buSzPct val="80000"/>
              <a:buFont typeface="Wingdings" pitchFamily="2" charset="2"/>
              <a:buChar char="n"/>
            </a:pPr>
            <a:r>
              <a:rPr lang="ar-MA" sz="3600" b="1" kern="0" dirty="0" smtClean="0">
                <a:solidFill>
                  <a:srgbClr val="002060"/>
                </a:solidFill>
              </a:rPr>
              <a:t>إزاحة بعض الدروس والقواعد اللغوية من مستوى أدنى إلى مستوى أعلى للتخفيف والتيسير على المتعلم؛</a:t>
            </a:r>
          </a:p>
          <a:p>
            <a:pPr marL="414238" lvl="0" indent="-414238" algn="just" defTabSz="1103047" rtl="1">
              <a:lnSpc>
                <a:spcPts val="5000"/>
              </a:lnSpc>
              <a:spcBef>
                <a:spcPts val="0"/>
              </a:spcBef>
              <a:buClr>
                <a:srgbClr val="008080"/>
              </a:buClr>
              <a:buSzPct val="80000"/>
              <a:buFont typeface="Wingdings" pitchFamily="2" charset="2"/>
              <a:buChar char="n"/>
            </a:pPr>
            <a:r>
              <a:rPr lang="ar-MA" sz="3600" b="1" kern="0" dirty="0" smtClean="0">
                <a:solidFill>
                  <a:srgbClr val="002060"/>
                </a:solidFill>
              </a:rPr>
              <a:t>إزاحة بعض الحروف من المرحلة الأولى إلى المراحل الأخرى في المستوى الأول ابتدائي؛</a:t>
            </a:r>
          </a:p>
          <a:p>
            <a:pPr marL="414238" lvl="0" indent="-414238" algn="just" defTabSz="1103047" rtl="1">
              <a:lnSpc>
                <a:spcPts val="5000"/>
              </a:lnSpc>
              <a:spcBef>
                <a:spcPts val="0"/>
              </a:spcBef>
              <a:buClr>
                <a:srgbClr val="008080"/>
              </a:buClr>
              <a:buSzPct val="80000"/>
              <a:buFont typeface="Wingdings" pitchFamily="2" charset="2"/>
              <a:buChar char="n"/>
            </a:pPr>
            <a:r>
              <a:rPr lang="ar-MA" sz="3600" b="1" kern="0" dirty="0" smtClean="0">
                <a:solidFill>
                  <a:srgbClr val="002060"/>
                </a:solidFill>
              </a:rPr>
              <a:t>إزاحة بعض الموارد من مرحلة إلى أخرى لتتلاءم مع الكفاية عبر مراحل إنمائها؛</a:t>
            </a:r>
          </a:p>
          <a:p>
            <a:pPr marL="414238" lvl="0" indent="-414238" algn="just" defTabSz="1103047" rtl="1">
              <a:lnSpc>
                <a:spcPts val="5000"/>
              </a:lnSpc>
              <a:spcBef>
                <a:spcPts val="0"/>
              </a:spcBef>
              <a:buClr>
                <a:srgbClr val="008080"/>
              </a:buClr>
              <a:buSzPct val="80000"/>
              <a:buFont typeface="Wingdings" pitchFamily="2" charset="2"/>
              <a:buChar char="n"/>
            </a:pPr>
            <a:r>
              <a:rPr lang="ar-MA" sz="3600" b="1" kern="0" dirty="0" smtClean="0">
                <a:solidFill>
                  <a:srgbClr val="002060"/>
                </a:solidFill>
              </a:rPr>
              <a:t>...</a:t>
            </a:r>
          </a:p>
        </p:txBody>
      </p:sp>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right)">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right)">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right)">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right)">
                                      <p:cBhvr>
                                        <p:cTn id="2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p>
          <a:p>
            <a:pPr lvl="0" algn="ctr" rtl="1" eaLnBrk="0" hangingPunct="0">
              <a:defRPr/>
            </a:pPr>
            <a:r>
              <a:rPr lang="ar-MA" sz="2800" b="1" dirty="0" smtClean="0">
                <a:solidFill>
                  <a:srgbClr val="F47618"/>
                </a:solidFill>
              </a:rPr>
              <a:t>الإضافات</a:t>
            </a:r>
            <a:endParaRPr kumimoji="0" lang="fr-FR" sz="2800" b="0" i="0" u="none" strike="noStrike" kern="0" cap="none" spc="0" normalizeH="0" baseline="0" noProof="0" dirty="0" smtClean="0">
              <a:ln>
                <a:noFill/>
              </a:ln>
              <a:solidFill>
                <a:srgbClr val="F47618"/>
              </a:solidFill>
              <a:effectLst/>
              <a:uLnTx/>
              <a:uFillTx/>
              <a:latin typeface="Times New Roman" pitchFamily="18" charset="0"/>
              <a:ea typeface="MS PGothic" pitchFamily="34" charset="-128"/>
              <a:cs typeface="Times New Roman" pitchFamily="18" charset="0"/>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18</a:t>
            </a:fld>
            <a:endParaRPr lang="fr-FR" dirty="0"/>
          </a:p>
        </p:txBody>
      </p:sp>
      <p:sp>
        <p:nvSpPr>
          <p:cNvPr id="12" name="Rectangle 7"/>
          <p:cNvSpPr>
            <a:spLocks noChangeArrowheads="1"/>
          </p:cNvSpPr>
          <p:nvPr/>
        </p:nvSpPr>
        <p:spPr bwMode="auto">
          <a:xfrm>
            <a:off x="142844" y="1285860"/>
            <a:ext cx="8785100" cy="4401205"/>
          </a:xfrm>
          <a:prstGeom prst="rect">
            <a:avLst/>
          </a:prstGeom>
          <a:noFill/>
          <a:ln w="9525">
            <a:noFill/>
            <a:miter lim="800000"/>
            <a:headEnd/>
            <a:tailEnd/>
          </a:ln>
        </p:spPr>
        <p:txBody>
          <a:bodyPr wrap="square">
            <a:spAutoFit/>
          </a:bodyPr>
          <a:lstStyle/>
          <a:p>
            <a:pPr marL="414238" lvl="0" indent="-414238" algn="just" defTabSz="1103047" rtl="1">
              <a:spcBef>
                <a:spcPts val="0"/>
              </a:spcBef>
              <a:buClr>
                <a:srgbClr val="008080"/>
              </a:buClr>
              <a:buSzPct val="80000"/>
              <a:buFont typeface="Wingdings" pitchFamily="2" charset="2"/>
              <a:buChar char="n"/>
            </a:pPr>
            <a:r>
              <a:rPr lang="ar-MA" sz="2800" b="1" kern="0" dirty="0" smtClean="0">
                <a:solidFill>
                  <a:srgbClr val="002060"/>
                </a:solidFill>
              </a:rPr>
              <a:t>إضافة بعض الظواهر اللغوية المطلوبة كموارد لبعض الكفايات: (درس الميزان الصرفي ـ درس صيغ المبالغة)؛</a:t>
            </a:r>
          </a:p>
          <a:p>
            <a:pPr marL="414238" lvl="0" indent="-414238" algn="just" defTabSz="1103047" rtl="1">
              <a:spcBef>
                <a:spcPts val="0"/>
              </a:spcBef>
              <a:buClr>
                <a:srgbClr val="008080"/>
              </a:buClr>
              <a:buSzPct val="80000"/>
              <a:buFont typeface="Wingdings" pitchFamily="2" charset="2"/>
              <a:buChar char="n"/>
            </a:pPr>
            <a:r>
              <a:rPr lang="ar-MA" sz="2800" b="1" kern="0" dirty="0" smtClean="0">
                <a:solidFill>
                  <a:srgbClr val="002060"/>
                </a:solidFill>
              </a:rPr>
              <a:t>إضافة مجموعة مهمة من الأساليب اللغوية لحصص التعبير والتواصل الشفوي: (أساليب: الاستدراك، الأمر والنهي، التوكيد، الاستحسان، الاستنكار، النصح والتحذير،...)؛</a:t>
            </a:r>
          </a:p>
          <a:p>
            <a:pPr marL="414238" lvl="0" indent="-414238" algn="just" defTabSz="1103047" rtl="1">
              <a:spcBef>
                <a:spcPts val="0"/>
              </a:spcBef>
              <a:buClr>
                <a:srgbClr val="008080"/>
              </a:buClr>
              <a:buSzPct val="80000"/>
              <a:buFont typeface="Wingdings" pitchFamily="2" charset="2"/>
              <a:buChar char="n"/>
            </a:pPr>
            <a:r>
              <a:rPr lang="ar-MA" sz="2800" b="1" kern="0" dirty="0" smtClean="0">
                <a:solidFill>
                  <a:srgbClr val="002060"/>
                </a:solidFill>
              </a:rPr>
              <a:t>إضافة مكون التواصل الشفوي (مندمجا مع التعبير في المستويات 1و2و3، ومستقلا بذاته في المستويات 4 و  5و 6)؛</a:t>
            </a:r>
          </a:p>
          <a:p>
            <a:pPr marL="414238" lvl="0" indent="-414238" algn="just" defTabSz="1103047" rtl="1">
              <a:spcBef>
                <a:spcPts val="0"/>
              </a:spcBef>
              <a:buClr>
                <a:srgbClr val="008080"/>
              </a:buClr>
              <a:buSzPct val="80000"/>
              <a:buFont typeface="Wingdings" pitchFamily="2" charset="2"/>
              <a:buChar char="n"/>
            </a:pPr>
            <a:r>
              <a:rPr lang="ar-MA" sz="2800" b="1" kern="0" dirty="0" smtClean="0">
                <a:solidFill>
                  <a:srgbClr val="002060"/>
                </a:solidFill>
              </a:rPr>
              <a:t>إضافة محاور مجالات جديدة أو تعديل أخرى: (مجال </a:t>
            </a:r>
            <a:r>
              <a:rPr lang="ar-MA" sz="2800" b="1" kern="0" dirty="0" smtClean="0">
                <a:solidFill>
                  <a:srgbClr val="C00000"/>
                </a:solidFill>
              </a:rPr>
              <a:t>حقوق الإنسان والمواطنة والسلوك المدني</a:t>
            </a:r>
            <a:r>
              <a:rPr lang="ar-MA" sz="2800" b="1" kern="0" dirty="0" smtClean="0">
                <a:solidFill>
                  <a:srgbClr val="002060"/>
                </a:solidFill>
              </a:rPr>
              <a:t> ـ مجال الإنتاج الفلاحي والصناعي </a:t>
            </a:r>
            <a:r>
              <a:rPr lang="ar-MA" sz="2800" b="1" kern="0" dirty="0" smtClean="0">
                <a:solidFill>
                  <a:srgbClr val="C00000"/>
                </a:solidFill>
              </a:rPr>
              <a:t>وحماية البيئة </a:t>
            </a:r>
            <a:r>
              <a:rPr lang="ar-MA" sz="2800" b="1" kern="0" dirty="0" smtClean="0">
                <a:solidFill>
                  <a:srgbClr val="002060"/>
                </a:solidFill>
              </a:rPr>
              <a:t>ـ مجال الخدمات الاجتماعية </a:t>
            </a:r>
            <a:r>
              <a:rPr lang="ar-MA" sz="2800" b="1" kern="0" dirty="0" smtClean="0">
                <a:solidFill>
                  <a:srgbClr val="C00000"/>
                </a:solidFill>
              </a:rPr>
              <a:t>والمهن</a:t>
            </a:r>
            <a:r>
              <a:rPr lang="ar-MA" sz="2800" b="1" kern="0" dirty="0" smtClean="0">
                <a:solidFill>
                  <a:srgbClr val="002060"/>
                </a:solidFill>
              </a:rPr>
              <a:t> ـ مجال </a:t>
            </a:r>
            <a:r>
              <a:rPr lang="ar-MA" sz="2800" b="1" kern="0" dirty="0" smtClean="0">
                <a:solidFill>
                  <a:srgbClr val="C00000"/>
                </a:solidFill>
              </a:rPr>
              <a:t>الحضارة المغربية</a:t>
            </a:r>
            <a:r>
              <a:rPr lang="ar-MA" sz="2800" b="1" kern="0" dirty="0" smtClean="0">
                <a:solidFill>
                  <a:srgbClr val="002060"/>
                </a:solidFill>
              </a:rPr>
              <a:t>)؛</a:t>
            </a:r>
          </a:p>
        </p:txBody>
      </p:sp>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right)">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right)">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right)">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right)">
                                      <p:cBhvr>
                                        <p:cTn id="28"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p>
          <a:p>
            <a:pPr lvl="0" algn="ctr" rtl="1" eaLnBrk="0" hangingPunct="0">
              <a:defRPr/>
            </a:pPr>
            <a:r>
              <a:rPr lang="ar-MA" sz="2800" b="1" dirty="0" smtClean="0">
                <a:solidFill>
                  <a:srgbClr val="F47618"/>
                </a:solidFill>
              </a:rPr>
              <a:t>الإضافات</a:t>
            </a:r>
            <a:endParaRPr kumimoji="0" lang="fr-FR" sz="2800" b="0" i="0" u="none" strike="noStrike" kern="0" cap="none" spc="0" normalizeH="0" baseline="0" noProof="0" dirty="0" smtClean="0">
              <a:ln>
                <a:noFill/>
              </a:ln>
              <a:solidFill>
                <a:srgbClr val="F47618"/>
              </a:solidFill>
              <a:effectLst/>
              <a:uLnTx/>
              <a:uFillTx/>
              <a:latin typeface="Times New Roman" pitchFamily="18" charset="0"/>
              <a:ea typeface="MS PGothic" pitchFamily="34" charset="-128"/>
              <a:cs typeface="Times New Roman" pitchFamily="18" charset="0"/>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19</a:t>
            </a:fld>
            <a:endParaRPr lang="fr-FR" dirty="0"/>
          </a:p>
        </p:txBody>
      </p:sp>
      <p:sp>
        <p:nvSpPr>
          <p:cNvPr id="12" name="Rectangle 7"/>
          <p:cNvSpPr>
            <a:spLocks noChangeArrowheads="1"/>
          </p:cNvSpPr>
          <p:nvPr/>
        </p:nvSpPr>
        <p:spPr bwMode="auto">
          <a:xfrm>
            <a:off x="142844" y="1071546"/>
            <a:ext cx="8785100" cy="523220"/>
          </a:xfrm>
          <a:prstGeom prst="rect">
            <a:avLst/>
          </a:prstGeom>
          <a:noFill/>
          <a:ln w="9525">
            <a:noFill/>
            <a:miter lim="800000"/>
            <a:headEnd/>
            <a:tailEnd/>
          </a:ln>
        </p:spPr>
        <p:txBody>
          <a:bodyPr wrap="square">
            <a:spAutoFit/>
          </a:bodyPr>
          <a:lstStyle/>
          <a:p>
            <a:pPr marL="414238" indent="-414238" algn="just" defTabSz="1103047" rtl="1">
              <a:spcBef>
                <a:spcPts val="0"/>
              </a:spcBef>
              <a:buClr>
                <a:srgbClr val="008080"/>
              </a:buClr>
              <a:buSzPct val="80000"/>
              <a:buFont typeface="Wingdings" pitchFamily="2" charset="2"/>
              <a:buChar char="n"/>
            </a:pPr>
            <a:r>
              <a:rPr lang="ar-MA" sz="2800" b="1" kern="0" dirty="0" smtClean="0">
                <a:solidFill>
                  <a:srgbClr val="002060"/>
                </a:solidFill>
              </a:rPr>
              <a:t>إضافة محاور فرعية للمجالات المضمونية؛</a:t>
            </a:r>
          </a:p>
        </p:txBody>
      </p:sp>
      <p:graphicFrame>
        <p:nvGraphicFramePr>
          <p:cNvPr id="9" name="Tableau 3"/>
          <p:cNvGraphicFramePr>
            <a:graphicFrameLocks noGrp="1"/>
          </p:cNvGraphicFramePr>
          <p:nvPr/>
        </p:nvGraphicFramePr>
        <p:xfrm>
          <a:off x="214282" y="1571612"/>
          <a:ext cx="8715435" cy="4314952"/>
        </p:xfrm>
        <a:graphic>
          <a:graphicData uri="http://schemas.openxmlformats.org/drawingml/2006/table">
            <a:tbl>
              <a:tblPr firstRow="1" bandRow="1">
                <a:tableStyleId>{5C22544A-7EE6-4342-B048-85BDC9FD1C3A}</a:tableStyleId>
              </a:tblPr>
              <a:tblGrid>
                <a:gridCol w="6858048"/>
                <a:gridCol w="1071570"/>
                <a:gridCol w="785817"/>
              </a:tblGrid>
              <a:tr h="571504">
                <a:tc>
                  <a:txBody>
                    <a:bodyPr/>
                    <a:lstStyle/>
                    <a:p>
                      <a:pPr algn="ctr" rtl="1"/>
                      <a:r>
                        <a:rPr lang="ar-MA" sz="2000" dirty="0" smtClean="0">
                          <a:solidFill>
                            <a:srgbClr val="C00000"/>
                          </a:solidFill>
                          <a:cs typeface="+mj-cs"/>
                        </a:rPr>
                        <a:t>محاوره الفرعية</a:t>
                      </a:r>
                      <a:endParaRPr lang="fr-FR" sz="2000" dirty="0">
                        <a:solidFill>
                          <a:srgbClr val="C00000"/>
                        </a:solidFill>
                        <a:cs typeface="+mj-cs"/>
                      </a:endParaRPr>
                    </a:p>
                  </a:txBody>
                  <a:tcPr anchor="ctr"/>
                </a:tc>
                <a:tc>
                  <a:txBody>
                    <a:bodyPr/>
                    <a:lstStyle/>
                    <a:p>
                      <a:pPr algn="ctr" rtl="1"/>
                      <a:r>
                        <a:rPr lang="ar-MA" sz="2000" dirty="0" smtClean="0">
                          <a:solidFill>
                            <a:srgbClr val="C00000"/>
                          </a:solidFill>
                          <a:cs typeface="+mj-cs"/>
                        </a:rPr>
                        <a:t>المجال </a:t>
                      </a:r>
                      <a:r>
                        <a:rPr lang="ar-MA" sz="2000" dirty="0" err="1" smtClean="0">
                          <a:solidFill>
                            <a:srgbClr val="C00000"/>
                          </a:solidFill>
                          <a:cs typeface="+mj-cs"/>
                        </a:rPr>
                        <a:t>المضموني</a:t>
                      </a:r>
                      <a:endParaRPr lang="fr-FR" sz="2000" dirty="0">
                        <a:solidFill>
                          <a:srgbClr val="C00000"/>
                        </a:solidFill>
                        <a:cs typeface="+mj-cs"/>
                      </a:endParaRPr>
                    </a:p>
                  </a:txBody>
                  <a:tcPr/>
                </a:tc>
                <a:tc>
                  <a:txBody>
                    <a:bodyPr/>
                    <a:lstStyle/>
                    <a:p>
                      <a:pPr algn="ctr" rtl="1"/>
                      <a:r>
                        <a:rPr lang="ar-MA" sz="2000" dirty="0" smtClean="0">
                          <a:solidFill>
                            <a:srgbClr val="C00000"/>
                          </a:solidFill>
                          <a:cs typeface="+mj-cs"/>
                        </a:rPr>
                        <a:t>أمثلة مختارة</a:t>
                      </a:r>
                      <a:endParaRPr lang="fr-FR" sz="2000" dirty="0">
                        <a:solidFill>
                          <a:srgbClr val="C00000"/>
                        </a:solidFill>
                        <a:cs typeface="+mj-cs"/>
                      </a:endParaRPr>
                    </a:p>
                  </a:txBody>
                  <a:tcPr/>
                </a:tc>
              </a:tr>
              <a:tr h="1627709">
                <a:tc>
                  <a:txBody>
                    <a:bodyPr/>
                    <a:lstStyle/>
                    <a:p>
                      <a:pPr algn="just" rtl="1">
                        <a:lnSpc>
                          <a:spcPts val="1800"/>
                        </a:lnSpc>
                      </a:pPr>
                      <a:r>
                        <a:rPr lang="ar-SA" sz="2000" b="1" kern="1200" dirty="0" smtClean="0">
                          <a:solidFill>
                            <a:srgbClr val="002060"/>
                          </a:solidFill>
                          <a:latin typeface="+mn-lt"/>
                          <a:ea typeface="+mn-ea"/>
                          <a:cs typeface="+mj-cs"/>
                        </a:rPr>
                        <a:t>تقديم تعريف مبسط لمفهوم الديمقراطية ومفهوم حقوق الإنسان ـ التجربة المغربية في إرساء الديمقراطية واحترام حقوق الإنسان ـ برلمان الطفل ـ المشاركة النسائية في الحياة الديمقراطية وفي مجال حقوق الإنسان ـ دور المدرسة في التربية على قيم ومبادئ الديمقراطية وحقوق الإنسان ـ علاقة الطفل بالديمقراطية وحقوق الإنسان في البيت والمدرسة والمجتمع ـ أمثلة من حقوق الإنسان وحقوق الطفل ـ نماذج من مظاهر الحياة الديمقراطية في المجتمع المدرسي ـ المساواة بين الجنسين أو مقاربة النوع ـ مدونة الأسرة ـ  النوادي المدرسية المخصصة لمجال حقوق الإنسان والمواطنة والسلوك المدني ـ ..</a:t>
                      </a:r>
                      <a:r>
                        <a:rPr lang="ar-MA" sz="2000" b="1" kern="1200" dirty="0" smtClean="0">
                          <a:solidFill>
                            <a:srgbClr val="002060"/>
                          </a:solidFill>
                          <a:latin typeface="+mn-lt"/>
                          <a:ea typeface="+mn-ea"/>
                          <a:cs typeface="+mj-cs"/>
                        </a:rPr>
                        <a:t>.</a:t>
                      </a:r>
                      <a:endParaRPr lang="fr-FR" sz="2000" b="1" dirty="0">
                        <a:solidFill>
                          <a:srgbClr val="002060"/>
                        </a:solidFill>
                        <a:cs typeface="+mj-cs"/>
                      </a:endParaRPr>
                    </a:p>
                  </a:txBody>
                  <a:tcPr/>
                </a:tc>
                <a:tc>
                  <a:txBody>
                    <a:bodyPr/>
                    <a:lstStyle/>
                    <a:p>
                      <a:pPr algn="ctr" rtl="1"/>
                      <a:r>
                        <a:rPr lang="ar-MA" sz="2000" b="1" kern="1200" dirty="0" smtClean="0">
                          <a:solidFill>
                            <a:srgbClr val="002060"/>
                          </a:solidFill>
                          <a:latin typeface="+mn-lt"/>
                          <a:ea typeface="+mn-ea"/>
                          <a:cs typeface="+mj-cs"/>
                        </a:rPr>
                        <a:t>الديمقراطية</a:t>
                      </a:r>
                    </a:p>
                    <a:p>
                      <a:pPr algn="ctr" rtl="1"/>
                      <a:r>
                        <a:rPr lang="ar-MA" sz="2000" b="1" kern="1200" dirty="0" smtClean="0">
                          <a:solidFill>
                            <a:srgbClr val="002060"/>
                          </a:solidFill>
                          <a:latin typeface="+mn-lt"/>
                          <a:ea typeface="+mn-ea"/>
                          <a:cs typeface="+mj-cs"/>
                        </a:rPr>
                        <a:t>وحقوق الإنسان</a:t>
                      </a:r>
                      <a:endParaRPr lang="fr-FR" sz="2000" b="1" dirty="0">
                        <a:solidFill>
                          <a:srgbClr val="002060"/>
                        </a:solidFill>
                        <a:cs typeface="+mj-cs"/>
                      </a:endParaRPr>
                    </a:p>
                  </a:txBody>
                  <a:tcPr vert="vert" anchor="ctr"/>
                </a:tc>
                <a:tc>
                  <a:txBody>
                    <a:bodyPr/>
                    <a:lstStyle/>
                    <a:p>
                      <a:pPr algn="ctr" rtl="1"/>
                      <a:r>
                        <a:rPr lang="ar-MA" sz="2000" b="1" dirty="0" smtClean="0">
                          <a:solidFill>
                            <a:srgbClr val="002060"/>
                          </a:solidFill>
                          <a:cs typeface="+mj-cs"/>
                        </a:rPr>
                        <a:t>المستوى 3 و4</a:t>
                      </a:r>
                      <a:endParaRPr lang="fr-FR" sz="2000" b="1" dirty="0">
                        <a:solidFill>
                          <a:srgbClr val="002060"/>
                        </a:solidFill>
                        <a:cs typeface="+mj-cs"/>
                      </a:endParaRPr>
                    </a:p>
                  </a:txBody>
                  <a:tcPr vert="vert" anchor="ctr"/>
                </a:tc>
              </a:tr>
              <a:tr h="1432384">
                <a:tc>
                  <a:txBody>
                    <a:bodyPr/>
                    <a:lstStyle/>
                    <a:p>
                      <a:pPr algn="just" rtl="1">
                        <a:lnSpc>
                          <a:spcPts val="1800"/>
                        </a:lnSpc>
                      </a:pPr>
                      <a:r>
                        <a:rPr lang="ar-SA" sz="2000" b="1" kern="1200" dirty="0" smtClean="0">
                          <a:solidFill>
                            <a:srgbClr val="002060"/>
                          </a:solidFill>
                          <a:latin typeface="+mn-lt"/>
                          <a:ea typeface="+mn-ea"/>
                          <a:cs typeface="+mj-cs"/>
                        </a:rPr>
                        <a:t>التعرف على المقصود بمفهوم الحضارة المغربية ـ الأسس التاريخية للحضارة المغربية ـ تنوع مظاهر الحضارة المغربية ـ أصول وروافد الحضارة المغربية ـ علاقة الحضارة المغربية بالحضارات المتفاعلة معها تاريخيا ـ إسهامات الحضارة المغربية في الحضارة الإنسانية الكونية ـ مميزات الهوية المغربية وخصوصياتها ـ قيمة وأهمية الطفولة في الموروث الحضاري المغربي ـ دور الرجل والمرأة المغربيين في بناء الصرح الحضاري الوطني ـ القيم ال</a:t>
                      </a:r>
                      <a:r>
                        <a:rPr lang="ar-MA" sz="2000" b="1" kern="1200" dirty="0" smtClean="0">
                          <a:solidFill>
                            <a:srgbClr val="002060"/>
                          </a:solidFill>
                          <a:latin typeface="+mn-lt"/>
                          <a:ea typeface="+mn-ea"/>
                          <a:cs typeface="+mj-cs"/>
                        </a:rPr>
                        <a:t>إسلامية</a:t>
                      </a:r>
                      <a:r>
                        <a:rPr lang="ar-SA" sz="2000" b="1" kern="1200" dirty="0" smtClean="0">
                          <a:solidFill>
                            <a:srgbClr val="002060"/>
                          </a:solidFill>
                          <a:latin typeface="+mn-lt"/>
                          <a:ea typeface="+mn-ea"/>
                          <a:cs typeface="+mj-cs"/>
                        </a:rPr>
                        <a:t> والوطنية والإنسانية المؤطرة للحضارة المغربية ـ ...</a:t>
                      </a:r>
                      <a:endParaRPr lang="fr-FR" sz="2000" b="1" dirty="0">
                        <a:solidFill>
                          <a:srgbClr val="002060"/>
                        </a:solidFill>
                        <a:cs typeface="+mj-cs"/>
                      </a:endParaRPr>
                    </a:p>
                  </a:txBody>
                  <a:tcPr/>
                </a:tc>
                <a:tc>
                  <a:txBody>
                    <a:bodyPr/>
                    <a:lstStyle/>
                    <a:p>
                      <a:pPr algn="ctr" rtl="1"/>
                      <a:r>
                        <a:rPr lang="ar-MA" sz="2000" b="1" kern="1200" dirty="0" smtClean="0">
                          <a:solidFill>
                            <a:srgbClr val="002060"/>
                          </a:solidFill>
                          <a:latin typeface="+mn-lt"/>
                          <a:ea typeface="+mn-ea"/>
                          <a:cs typeface="+mj-cs"/>
                        </a:rPr>
                        <a:t>الحضارة المغربية</a:t>
                      </a:r>
                      <a:endParaRPr lang="fr-FR" sz="2000" b="1" dirty="0">
                        <a:solidFill>
                          <a:srgbClr val="002060"/>
                        </a:solidFill>
                        <a:cs typeface="+mj-cs"/>
                      </a:endParaRPr>
                    </a:p>
                  </a:txBody>
                  <a:tcPr vert="vert" anchor="ctr"/>
                </a:tc>
                <a:tc>
                  <a:txBody>
                    <a:bodyPr/>
                    <a:lstStyle/>
                    <a:p>
                      <a:pPr algn="ctr" rtl="1"/>
                      <a:r>
                        <a:rPr lang="ar-MA" sz="2000" b="1" dirty="0" smtClean="0">
                          <a:solidFill>
                            <a:srgbClr val="002060"/>
                          </a:solidFill>
                          <a:cs typeface="+mj-cs"/>
                        </a:rPr>
                        <a:t>المستوى 5 و6</a:t>
                      </a:r>
                      <a:endParaRPr lang="fr-FR" sz="2000" b="1" dirty="0">
                        <a:solidFill>
                          <a:srgbClr val="002060"/>
                        </a:solidFill>
                        <a:cs typeface="+mj-cs"/>
                      </a:endParaRPr>
                    </a:p>
                  </a:txBody>
                  <a:tcPr vert="vert" anchor="ctr"/>
                </a:tc>
              </a:tr>
            </a:tbl>
          </a:graphicData>
        </a:graphic>
      </p:graphicFrame>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right)">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22515" y="-34379"/>
            <a:ext cx="8098971" cy="727075"/>
          </a:xfrm>
        </p:spPr>
        <p:txBody>
          <a:bodyPr/>
          <a:lstStyle/>
          <a:p>
            <a:pPr eaLnBrk="1" hangingPunct="1"/>
            <a:r>
              <a:rPr lang="ar-MA" sz="7200" dirty="0" smtClean="0">
                <a:cs typeface="AL-Mohanad Bold" pitchFamily="2" charset="-78"/>
              </a:rPr>
              <a:t>عناصر العرض</a:t>
            </a:r>
            <a:endParaRPr lang="fr-FR" sz="7200" dirty="0" smtClean="0">
              <a:cs typeface="AL-Mohanad Bold" pitchFamily="2" charset="-78"/>
            </a:endParaRPr>
          </a:p>
        </p:txBody>
      </p:sp>
      <p:sp>
        <p:nvSpPr>
          <p:cNvPr id="3075" name="Espace réservé du contenu 2"/>
          <p:cNvSpPr>
            <a:spLocks noGrp="1"/>
          </p:cNvSpPr>
          <p:nvPr>
            <p:ph idx="1"/>
          </p:nvPr>
        </p:nvSpPr>
        <p:spPr>
          <a:xfrm>
            <a:off x="428596" y="1268760"/>
            <a:ext cx="8358246" cy="4624343"/>
          </a:xfrm>
        </p:spPr>
        <p:txBody>
          <a:bodyPr/>
          <a:lstStyle/>
          <a:p>
            <a:pPr indent="-540000" algn="just" rtl="1" eaLnBrk="1" hangingPunct="1">
              <a:lnSpc>
                <a:spcPts val="4500"/>
              </a:lnSpc>
              <a:buClr>
                <a:srgbClr val="C00000"/>
              </a:buClr>
              <a:buSzPct val="50000"/>
              <a:buFont typeface="Wingdings" pitchFamily="2" charset="2"/>
              <a:buChar char="ç"/>
            </a:pPr>
            <a:r>
              <a:rPr lang="ar-MA" u="none" dirty="0" smtClean="0">
                <a:solidFill>
                  <a:srgbClr val="002060"/>
                </a:solidFill>
                <a:cs typeface="+mj-cs"/>
              </a:rPr>
              <a:t>سياق ودواعي</a:t>
            </a:r>
            <a:r>
              <a:rPr lang="de-DE" u="none" dirty="0" smtClean="0">
                <a:solidFill>
                  <a:srgbClr val="002060"/>
                </a:solidFill>
                <a:cs typeface="+mj-cs"/>
              </a:rPr>
              <a:t> </a:t>
            </a:r>
            <a:r>
              <a:rPr lang="ar-MA" u="none" dirty="0" smtClean="0">
                <a:solidFill>
                  <a:srgbClr val="002060"/>
                </a:solidFill>
                <a:cs typeface="+mj-cs"/>
              </a:rPr>
              <a:t>تنقيح البرامج والتوجيهات التربوية الخاصة بسلك التعليم الابتدائي</a:t>
            </a:r>
            <a:r>
              <a:rPr lang="ar-MA" u="none" dirty="0">
                <a:solidFill>
                  <a:srgbClr val="002060"/>
                </a:solidFill>
                <a:cs typeface="+mj-cs"/>
              </a:rPr>
              <a:t>؛</a:t>
            </a:r>
            <a:endParaRPr lang="ar-MA" u="none" dirty="0" smtClean="0">
              <a:solidFill>
                <a:srgbClr val="002060"/>
              </a:solidFill>
              <a:cs typeface="+mj-cs"/>
            </a:endParaRPr>
          </a:p>
          <a:p>
            <a:pPr indent="-540000" algn="just">
              <a:lnSpc>
                <a:spcPts val="4500"/>
              </a:lnSpc>
              <a:buClr>
                <a:srgbClr val="C00000"/>
              </a:buClr>
              <a:buSzPct val="50000"/>
              <a:buFont typeface="Wingdings" pitchFamily="2" charset="2"/>
              <a:buChar char="ç"/>
            </a:pPr>
            <a:r>
              <a:rPr lang="ar-MA" u="none" dirty="0" smtClean="0">
                <a:solidFill>
                  <a:srgbClr val="002060"/>
                </a:solidFill>
                <a:cs typeface="+mj-cs"/>
              </a:rPr>
              <a:t>أ</a:t>
            </a:r>
            <a:r>
              <a:rPr lang="ar-MA" u="none" dirty="0">
                <a:solidFill>
                  <a:srgbClr val="002060"/>
                </a:solidFill>
                <a:cs typeface="+mj-cs"/>
              </a:rPr>
              <a:t>هداف إعداد </a:t>
            </a:r>
            <a:r>
              <a:rPr lang="ar-MA" u="none" dirty="0" smtClean="0">
                <a:solidFill>
                  <a:srgbClr val="002060"/>
                </a:solidFill>
                <a:cs typeface="+mj-cs"/>
              </a:rPr>
              <a:t>الوثيقة؛</a:t>
            </a:r>
          </a:p>
          <a:p>
            <a:pPr indent="-540000" algn="just" rtl="1" eaLnBrk="1" hangingPunct="1">
              <a:lnSpc>
                <a:spcPts val="4500"/>
              </a:lnSpc>
              <a:buClr>
                <a:srgbClr val="C00000"/>
              </a:buClr>
              <a:buSzPct val="50000"/>
              <a:buFont typeface="Wingdings" pitchFamily="2" charset="2"/>
              <a:buChar char="ç"/>
            </a:pPr>
            <a:r>
              <a:rPr lang="ar-MA" u="none" dirty="0" smtClean="0">
                <a:solidFill>
                  <a:srgbClr val="002060"/>
                </a:solidFill>
                <a:cs typeface="+mj-cs"/>
              </a:rPr>
              <a:t>المنهجية المعتمدة/الخطوات المتبعة في عملية التحيين؛</a:t>
            </a:r>
          </a:p>
          <a:p>
            <a:pPr indent="-540000" algn="just" rtl="1" eaLnBrk="1" hangingPunct="1">
              <a:lnSpc>
                <a:spcPts val="4500"/>
              </a:lnSpc>
              <a:buClr>
                <a:srgbClr val="C00000"/>
              </a:buClr>
              <a:buSzPct val="50000"/>
              <a:buFont typeface="Wingdings" pitchFamily="2" charset="2"/>
              <a:buChar char="ç"/>
            </a:pPr>
            <a:r>
              <a:rPr lang="ar-MA" u="none" dirty="0" smtClean="0">
                <a:solidFill>
                  <a:srgbClr val="002060"/>
                </a:solidFill>
                <a:cs typeface="+mj-cs"/>
              </a:rPr>
              <a:t>المنتوج؛</a:t>
            </a:r>
          </a:p>
          <a:p>
            <a:pPr indent="-540000" algn="just" rtl="1" eaLnBrk="1" hangingPunct="1">
              <a:lnSpc>
                <a:spcPts val="4500"/>
              </a:lnSpc>
              <a:buClr>
                <a:srgbClr val="C00000"/>
              </a:buClr>
              <a:buSzPct val="50000"/>
              <a:buFont typeface="Wingdings" pitchFamily="2" charset="2"/>
              <a:buChar char="ç"/>
            </a:pPr>
            <a:r>
              <a:rPr lang="ar-MA" u="none" dirty="0" smtClean="0">
                <a:solidFill>
                  <a:srgbClr val="002060"/>
                </a:solidFill>
                <a:cs typeface="+mj-cs"/>
              </a:rPr>
              <a:t>البرامج الدراسية </a:t>
            </a:r>
            <a:r>
              <a:rPr lang="ar-MA" u="none" dirty="0" err="1" smtClean="0">
                <a:solidFill>
                  <a:srgbClr val="002060"/>
                </a:solidFill>
                <a:cs typeface="+mj-cs"/>
              </a:rPr>
              <a:t>المحينة</a:t>
            </a:r>
            <a:r>
              <a:rPr lang="ar-MA" u="none" dirty="0" smtClean="0">
                <a:solidFill>
                  <a:srgbClr val="002060"/>
                </a:solidFill>
                <a:cs typeface="+mj-cs"/>
              </a:rPr>
              <a:t>.</a:t>
            </a:r>
          </a:p>
        </p:txBody>
      </p:sp>
      <p:sp>
        <p:nvSpPr>
          <p:cNvPr id="6" name="Foliennummernplatzhalter 5"/>
          <p:cNvSpPr>
            <a:spLocks noGrp="1"/>
          </p:cNvSpPr>
          <p:nvPr>
            <p:ph type="sldNum" sz="quarter" idx="4294967295"/>
          </p:nvPr>
        </p:nvSpPr>
        <p:spPr>
          <a:xfrm>
            <a:off x="6858000" y="6400800"/>
            <a:ext cx="2286000" cy="457200"/>
          </a:xfrm>
          <a:prstGeom prst="rect">
            <a:avLst/>
          </a:prstGeom>
        </p:spPr>
        <p:txBody>
          <a:bodyPr/>
          <a:lstStyle/>
          <a:p>
            <a:pPr algn="r">
              <a:defRPr/>
            </a:pPr>
            <a:fld id="{654102D4-9C20-4CA0-B5F3-C3AE5FCB5EC4}" type="slidenum">
              <a:rPr lang="fr-FR" smtClean="0"/>
              <a:pPr algn="r">
                <a:defRPr/>
              </a:pPr>
              <a:t>2</a:t>
            </a:fld>
            <a:endParaRPr lang="fr-FR" dirty="0"/>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p>
          <a:p>
            <a:pPr lvl="0" algn="ctr" rtl="1" eaLnBrk="0" hangingPunct="0">
              <a:defRPr/>
            </a:pPr>
            <a:r>
              <a:rPr lang="ar-MA" sz="2800" b="1" dirty="0" smtClean="0">
                <a:solidFill>
                  <a:srgbClr val="F47618"/>
                </a:solidFill>
              </a:rPr>
              <a:t>التدبير الديدكتيكي</a:t>
            </a:r>
            <a:endParaRPr kumimoji="0" lang="fr-FR" sz="2800" b="0" i="0" u="none" strike="noStrike" kern="0" cap="none" spc="0" normalizeH="0" baseline="0" noProof="0" dirty="0" smtClean="0">
              <a:ln>
                <a:noFill/>
              </a:ln>
              <a:solidFill>
                <a:srgbClr val="F47618"/>
              </a:solidFill>
              <a:effectLst/>
              <a:uLnTx/>
              <a:uFillTx/>
              <a:latin typeface="Times New Roman" pitchFamily="18" charset="0"/>
              <a:ea typeface="MS PGothic" pitchFamily="34" charset="-128"/>
              <a:cs typeface="Times New Roman" pitchFamily="18" charset="0"/>
            </a:endParaRPr>
          </a:p>
        </p:txBody>
      </p:sp>
      <p:sp>
        <p:nvSpPr>
          <p:cNvPr id="10"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20</a:t>
            </a:fld>
            <a:endParaRPr lang="fr-FR" dirty="0"/>
          </a:p>
        </p:txBody>
      </p:sp>
      <p:sp>
        <p:nvSpPr>
          <p:cNvPr id="12" name="Rectangle 7"/>
          <p:cNvSpPr>
            <a:spLocks noChangeArrowheads="1"/>
          </p:cNvSpPr>
          <p:nvPr/>
        </p:nvSpPr>
        <p:spPr bwMode="auto">
          <a:xfrm>
            <a:off x="142844" y="1071546"/>
            <a:ext cx="8785100" cy="4893647"/>
          </a:xfrm>
          <a:prstGeom prst="rect">
            <a:avLst/>
          </a:prstGeom>
          <a:noFill/>
          <a:ln w="9525">
            <a:noFill/>
            <a:miter lim="800000"/>
            <a:headEnd/>
            <a:tailEnd/>
          </a:ln>
        </p:spPr>
        <p:txBody>
          <a:bodyPr wrap="square">
            <a:spAutoFit/>
          </a:bodyPr>
          <a:lstStyle/>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تفعيل المقاربة بالكفايات؛</a:t>
            </a:r>
          </a:p>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اعتبار التوازن بين منهجية إرساء الموارد ومنهجية ربطها وتوليفها وتقويمها ودعمها ثم منهجية إدماجها لتحقيق الكفاية؛</a:t>
            </a:r>
          </a:p>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الحرص على التوازن بين:</a:t>
            </a:r>
          </a:p>
          <a:p>
            <a:pPr marL="864000" indent="-414238" algn="just" defTabSz="1103047" rtl="1">
              <a:spcBef>
                <a:spcPts val="0"/>
              </a:spcBef>
              <a:buClr>
                <a:srgbClr val="C00000"/>
              </a:buClr>
              <a:buSzPct val="80000"/>
              <a:buFont typeface="Wingdings" pitchFamily="2" charset="2"/>
              <a:buChar char="v"/>
            </a:pPr>
            <a:r>
              <a:rPr lang="ar-MA" sz="2600" b="1" kern="0" dirty="0" smtClean="0">
                <a:solidFill>
                  <a:srgbClr val="002060"/>
                </a:solidFill>
              </a:rPr>
              <a:t>المعارف </a:t>
            </a:r>
            <a:r>
              <a:rPr lang="de-DE" sz="2600" b="1" kern="0" dirty="0" smtClean="0">
                <a:solidFill>
                  <a:srgbClr val="002060"/>
                </a:solidFill>
              </a:rPr>
              <a:t>(</a:t>
            </a:r>
            <a:r>
              <a:rPr lang="de-DE" sz="2600" b="1" kern="0" dirty="0" err="1" smtClean="0">
                <a:solidFill>
                  <a:srgbClr val="002060"/>
                </a:solidFill>
              </a:rPr>
              <a:t>Savoir</a:t>
            </a:r>
            <a:r>
              <a:rPr lang="de-DE" sz="2600" b="1" kern="0" dirty="0" smtClean="0">
                <a:solidFill>
                  <a:srgbClr val="002060"/>
                </a:solidFill>
              </a:rPr>
              <a:t>)</a:t>
            </a:r>
            <a:r>
              <a:rPr lang="ar-MA" sz="2600" b="1" kern="0" dirty="0" smtClean="0">
                <a:solidFill>
                  <a:srgbClr val="002060"/>
                </a:solidFill>
              </a:rPr>
              <a:t>؛</a:t>
            </a:r>
            <a:r>
              <a:rPr lang="de-DE" sz="2600" b="1" kern="0" dirty="0" smtClean="0">
                <a:solidFill>
                  <a:srgbClr val="002060"/>
                </a:solidFill>
              </a:rPr>
              <a:t> </a:t>
            </a:r>
            <a:endParaRPr lang="ar-MA" sz="2600" b="1" kern="0" dirty="0" smtClean="0">
              <a:solidFill>
                <a:srgbClr val="002060"/>
              </a:solidFill>
            </a:endParaRPr>
          </a:p>
          <a:p>
            <a:pPr marL="864000" indent="-414238" algn="just" defTabSz="1103047" rtl="1">
              <a:spcBef>
                <a:spcPts val="0"/>
              </a:spcBef>
              <a:buClr>
                <a:srgbClr val="C00000"/>
              </a:buClr>
              <a:buSzPct val="80000"/>
              <a:buFont typeface="Wingdings" pitchFamily="2" charset="2"/>
              <a:buChar char="v"/>
            </a:pPr>
            <a:r>
              <a:rPr lang="ar-MA" sz="2600" b="1" kern="0" dirty="0" smtClean="0">
                <a:solidFill>
                  <a:srgbClr val="002060"/>
                </a:solidFill>
              </a:rPr>
              <a:t>المهارات </a:t>
            </a:r>
            <a:r>
              <a:rPr lang="de-DE" sz="2600" b="1" kern="0" dirty="0" smtClean="0">
                <a:solidFill>
                  <a:srgbClr val="002060"/>
                </a:solidFill>
              </a:rPr>
              <a:t>(</a:t>
            </a:r>
            <a:r>
              <a:rPr lang="de-DE" sz="2600" b="1" kern="0" dirty="0" err="1" smtClean="0">
                <a:solidFill>
                  <a:srgbClr val="002060"/>
                </a:solidFill>
              </a:rPr>
              <a:t>Savoir</a:t>
            </a:r>
            <a:r>
              <a:rPr lang="de-DE" sz="2600" b="1" kern="0" dirty="0" smtClean="0">
                <a:solidFill>
                  <a:srgbClr val="002060"/>
                </a:solidFill>
              </a:rPr>
              <a:t> faire)</a:t>
            </a:r>
            <a:r>
              <a:rPr lang="ar-MA" sz="2600" b="1" kern="0" dirty="0" smtClean="0">
                <a:solidFill>
                  <a:srgbClr val="002060"/>
                </a:solidFill>
              </a:rPr>
              <a:t>؛</a:t>
            </a:r>
            <a:r>
              <a:rPr lang="de-DE" sz="2600" b="1" kern="0" dirty="0" smtClean="0">
                <a:solidFill>
                  <a:srgbClr val="002060"/>
                </a:solidFill>
              </a:rPr>
              <a:t> </a:t>
            </a:r>
            <a:endParaRPr lang="ar-MA" sz="2600" b="1" kern="0" dirty="0" smtClean="0">
              <a:solidFill>
                <a:srgbClr val="002060"/>
              </a:solidFill>
            </a:endParaRPr>
          </a:p>
          <a:p>
            <a:pPr marL="864000" indent="-414238" algn="just" defTabSz="1103047" rtl="1">
              <a:spcBef>
                <a:spcPts val="0"/>
              </a:spcBef>
              <a:buClr>
                <a:srgbClr val="C00000"/>
              </a:buClr>
              <a:buSzPct val="80000"/>
              <a:buFont typeface="Wingdings" pitchFamily="2" charset="2"/>
              <a:buChar char="v"/>
            </a:pPr>
            <a:r>
              <a:rPr lang="ar-MA" sz="2600" b="1" kern="0" dirty="0" smtClean="0">
                <a:solidFill>
                  <a:srgbClr val="002060"/>
                </a:solidFill>
              </a:rPr>
              <a:t>والمواقف </a:t>
            </a:r>
            <a:r>
              <a:rPr lang="de-DE" sz="2600" b="1" kern="0" dirty="0" smtClean="0">
                <a:solidFill>
                  <a:srgbClr val="002060"/>
                </a:solidFill>
              </a:rPr>
              <a:t>(</a:t>
            </a:r>
            <a:r>
              <a:rPr lang="de-DE" sz="2600" b="1" kern="0" dirty="0" err="1" smtClean="0">
                <a:solidFill>
                  <a:srgbClr val="002060"/>
                </a:solidFill>
              </a:rPr>
              <a:t>Savoir</a:t>
            </a:r>
            <a:r>
              <a:rPr lang="de-DE" sz="2600" b="1" kern="0" dirty="0" smtClean="0">
                <a:solidFill>
                  <a:srgbClr val="002060"/>
                </a:solidFill>
              </a:rPr>
              <a:t> </a:t>
            </a:r>
            <a:r>
              <a:rPr lang="de-DE" sz="2600" b="1" kern="0" dirty="0" err="1" smtClean="0">
                <a:solidFill>
                  <a:srgbClr val="002060"/>
                </a:solidFill>
              </a:rPr>
              <a:t>être</a:t>
            </a:r>
            <a:r>
              <a:rPr lang="de-DE" sz="2600" b="1" kern="0" dirty="0" smtClean="0">
                <a:solidFill>
                  <a:srgbClr val="002060"/>
                </a:solidFill>
              </a:rPr>
              <a:t>)</a:t>
            </a:r>
            <a:r>
              <a:rPr lang="ar-MA" sz="2600" b="1" kern="0" dirty="0" smtClean="0">
                <a:solidFill>
                  <a:srgbClr val="002060"/>
                </a:solidFill>
              </a:rPr>
              <a:t>؛</a:t>
            </a:r>
            <a:endParaRPr lang="de-DE" sz="2600" b="1" kern="0" dirty="0" smtClean="0">
              <a:solidFill>
                <a:srgbClr val="002060"/>
              </a:solidFill>
            </a:endParaRPr>
          </a:p>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إدراج مكون التواصل الشفوي ضمن مكونات اللغة العربية؛</a:t>
            </a:r>
          </a:p>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اعتماد الوضعيات التعلمية المختلفة أساسا ديدكتيكيا لازما؛</a:t>
            </a:r>
          </a:p>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التأكيد والحرص على إعطاء معنى للتعلمات وملاءمتها مع البعد المحلي والجهوي ومع حاجات وخصوصيات المتعلم(ة)؛</a:t>
            </a:r>
          </a:p>
          <a:p>
            <a:pPr marL="414238" indent="-414238" algn="just" defTabSz="1103047" rtl="1">
              <a:spcBef>
                <a:spcPts val="0"/>
              </a:spcBef>
              <a:buClr>
                <a:srgbClr val="008080"/>
              </a:buClr>
              <a:buSzPct val="80000"/>
              <a:buFont typeface="Wingdings" pitchFamily="2" charset="2"/>
              <a:buChar char="n"/>
            </a:pPr>
            <a:r>
              <a:rPr lang="ar-MA" sz="2600" b="1" kern="0" dirty="0" smtClean="0">
                <a:solidFill>
                  <a:srgbClr val="002060"/>
                </a:solidFill>
              </a:rPr>
              <a:t>اعتماد التدرج من السهل إلى الصعب ومن البسيط إلى المركب ...</a:t>
            </a:r>
          </a:p>
        </p:txBody>
      </p:sp>
    </p:spTree>
    <p:extLst>
      <p:ext uri="{BB962C8B-B14F-4D97-AF65-F5344CB8AC3E}">
        <p14:creationId xmlns="" xmlns:p14="http://schemas.microsoft.com/office/powerpoint/2010/main" val="270757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right)">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wipe(right)">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right)">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right)">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wipe(right)">
                                      <p:cBhvr>
                                        <p:cTn id="33" dur="500"/>
                                        <p:tgtEl>
                                          <p:spTgt spid="1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wipe(right)">
                                      <p:cBhvr>
                                        <p:cTn id="38" dur="500"/>
                                        <p:tgtEl>
                                          <p:spTgt spid="1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Effect transition="in" filter="wipe(right)">
                                      <p:cBhvr>
                                        <p:cTn id="43" dur="500"/>
                                        <p:tgtEl>
                                          <p:spTgt spid="1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2">
                                            <p:txEl>
                                              <p:pRg st="7" end="7"/>
                                            </p:txEl>
                                          </p:spTgt>
                                        </p:tgtEl>
                                        <p:attrNameLst>
                                          <p:attrName>style.visibility</p:attrName>
                                        </p:attrNameLst>
                                      </p:cBhvr>
                                      <p:to>
                                        <p:strVal val="visible"/>
                                      </p:to>
                                    </p:set>
                                    <p:animEffect transition="in" filter="wipe(right)">
                                      <p:cBhvr>
                                        <p:cTn id="48" dur="500"/>
                                        <p:tgtEl>
                                          <p:spTgt spid="1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2">
                                            <p:txEl>
                                              <p:pRg st="8" end="8"/>
                                            </p:txEl>
                                          </p:spTgt>
                                        </p:tgtEl>
                                        <p:attrNameLst>
                                          <p:attrName>style.visibility</p:attrName>
                                        </p:attrNameLst>
                                      </p:cBhvr>
                                      <p:to>
                                        <p:strVal val="visible"/>
                                      </p:to>
                                    </p:set>
                                    <p:animEffect transition="in" filter="wipe(right)">
                                      <p:cBhvr>
                                        <p:cTn id="53" dur="500"/>
                                        <p:tgtEl>
                                          <p:spTgt spid="12">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2">
                                            <p:txEl>
                                              <p:pRg st="9" end="9"/>
                                            </p:txEl>
                                          </p:spTgt>
                                        </p:tgtEl>
                                        <p:attrNameLst>
                                          <p:attrName>style.visibility</p:attrName>
                                        </p:attrNameLst>
                                      </p:cBhvr>
                                      <p:to>
                                        <p:strVal val="visible"/>
                                      </p:to>
                                    </p:set>
                                    <p:animEffect transition="in" filter="wipe(right)">
                                      <p:cBhvr>
                                        <p:cTn id="58"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graphicFrame>
        <p:nvGraphicFramePr>
          <p:cNvPr id="9" name="Tableau 8"/>
          <p:cNvGraphicFramePr>
            <a:graphicFrameLocks noGrp="1"/>
          </p:cNvGraphicFramePr>
          <p:nvPr>
            <p:extLst>
              <p:ext uri="{D42A27DB-BD31-4B8C-83A1-F6EECF244321}">
                <p14:modId xmlns="" xmlns:p14="http://schemas.microsoft.com/office/powerpoint/2010/main" val="2486648379"/>
              </p:ext>
            </p:extLst>
          </p:nvPr>
        </p:nvGraphicFramePr>
        <p:xfrm>
          <a:off x="179512" y="1640212"/>
          <a:ext cx="8856984" cy="3962400"/>
        </p:xfrm>
        <a:graphic>
          <a:graphicData uri="http://schemas.openxmlformats.org/drawingml/2006/table">
            <a:tbl>
              <a:tblPr firstRow="1" bandRow="1">
                <a:tableStyleId>{5C22544A-7EE6-4342-B048-85BDC9FD1C3A}</a:tableStyleId>
              </a:tblPr>
              <a:tblGrid>
                <a:gridCol w="2214246"/>
                <a:gridCol w="2214246"/>
                <a:gridCol w="2214246"/>
                <a:gridCol w="2214246"/>
              </a:tblGrid>
              <a:tr h="338025">
                <a:tc>
                  <a:txBody>
                    <a:bodyPr/>
                    <a:lstStyle/>
                    <a:p>
                      <a:pPr algn="ctr" rtl="1"/>
                      <a:r>
                        <a:rPr lang="ar-MA" sz="2400" b="1" kern="1200" dirty="0" smtClean="0">
                          <a:solidFill>
                            <a:srgbClr val="002060"/>
                          </a:solidFill>
                          <a:effectLst/>
                          <a:latin typeface="+mn-lt"/>
                          <a:ea typeface="+mn-ea"/>
                          <a:cs typeface="+mj-cs"/>
                        </a:rPr>
                        <a:t>السنتان الخامسة</a:t>
                      </a:r>
                      <a:r>
                        <a:rPr lang="ar-MA" sz="2400" b="1" kern="1200" baseline="0" dirty="0" smtClean="0">
                          <a:solidFill>
                            <a:srgbClr val="002060"/>
                          </a:solidFill>
                          <a:effectLst/>
                          <a:latin typeface="+mn-lt"/>
                          <a:ea typeface="+mn-ea"/>
                          <a:cs typeface="+mj-cs"/>
                        </a:rPr>
                        <a:t> والسادسة</a:t>
                      </a:r>
                      <a:endParaRPr lang="fr-FR" sz="2400" b="1" kern="1200" dirty="0">
                        <a:solidFill>
                          <a:srgbClr val="002060"/>
                        </a:solidFill>
                        <a:effectLst/>
                        <a:latin typeface="+mn-lt"/>
                        <a:ea typeface="+mn-ea"/>
                        <a:cs typeface="+mj-cs"/>
                      </a:endParaRPr>
                    </a:p>
                  </a:txBody>
                  <a:tcPr anchor="ctr"/>
                </a:tc>
                <a:tc>
                  <a:txBody>
                    <a:bodyPr/>
                    <a:lstStyle/>
                    <a:p>
                      <a:pPr algn="ctr" rtl="1"/>
                      <a:r>
                        <a:rPr lang="ar-MA" sz="2400" b="1" kern="1200" dirty="0" smtClean="0">
                          <a:solidFill>
                            <a:srgbClr val="002060"/>
                          </a:solidFill>
                          <a:effectLst/>
                          <a:latin typeface="+mn-lt"/>
                          <a:ea typeface="+mn-ea"/>
                          <a:cs typeface="+mj-cs"/>
                        </a:rPr>
                        <a:t>السنة الرابعة</a:t>
                      </a:r>
                      <a:endParaRPr lang="fr-FR" sz="2400" b="1" kern="1200" dirty="0">
                        <a:solidFill>
                          <a:srgbClr val="002060"/>
                        </a:solidFill>
                        <a:effectLst/>
                        <a:latin typeface="+mn-lt"/>
                        <a:ea typeface="+mn-ea"/>
                        <a:cs typeface="+mj-cs"/>
                      </a:endParaRPr>
                    </a:p>
                  </a:txBody>
                  <a:tcPr anchor="ctr"/>
                </a:tc>
                <a:tc>
                  <a:txBody>
                    <a:bodyPr/>
                    <a:lstStyle/>
                    <a:p>
                      <a:pPr algn="ctr" rtl="1"/>
                      <a:r>
                        <a:rPr lang="ar-MA" sz="2400" b="1" kern="1200" dirty="0" smtClean="0">
                          <a:solidFill>
                            <a:srgbClr val="002060"/>
                          </a:solidFill>
                          <a:effectLst/>
                          <a:latin typeface="+mn-lt"/>
                          <a:ea typeface="+mn-ea"/>
                          <a:cs typeface="+mj-cs"/>
                        </a:rPr>
                        <a:t>السنة الثالثة</a:t>
                      </a:r>
                      <a:endParaRPr lang="fr-FR" sz="2400" b="1" kern="1200" dirty="0">
                        <a:solidFill>
                          <a:srgbClr val="002060"/>
                        </a:solidFill>
                        <a:effectLst/>
                        <a:latin typeface="+mn-lt"/>
                        <a:ea typeface="+mn-ea"/>
                        <a:cs typeface="+mj-cs"/>
                      </a:endParaRPr>
                    </a:p>
                  </a:txBody>
                  <a:tcPr anchor="ctr"/>
                </a:tc>
                <a:tc>
                  <a:txBody>
                    <a:bodyPr/>
                    <a:lstStyle/>
                    <a:p>
                      <a:pPr algn="ctr" rtl="1"/>
                      <a:r>
                        <a:rPr lang="ar-MA" sz="2400" b="1" kern="1200" dirty="0" smtClean="0">
                          <a:solidFill>
                            <a:srgbClr val="002060"/>
                          </a:solidFill>
                          <a:effectLst/>
                          <a:latin typeface="+mn-lt"/>
                          <a:ea typeface="+mn-ea"/>
                          <a:cs typeface="+mj-cs"/>
                        </a:rPr>
                        <a:t>السنتان</a:t>
                      </a:r>
                      <a:r>
                        <a:rPr lang="ar-MA" sz="2400" b="1" kern="1200" baseline="0" dirty="0" smtClean="0">
                          <a:solidFill>
                            <a:srgbClr val="002060"/>
                          </a:solidFill>
                          <a:effectLst/>
                          <a:latin typeface="+mn-lt"/>
                          <a:ea typeface="+mn-ea"/>
                          <a:cs typeface="+mj-cs"/>
                        </a:rPr>
                        <a:t> </a:t>
                      </a:r>
                      <a:r>
                        <a:rPr lang="ar-MA" sz="2400" b="1" kern="1200" dirty="0" smtClean="0">
                          <a:solidFill>
                            <a:srgbClr val="002060"/>
                          </a:solidFill>
                          <a:effectLst/>
                          <a:latin typeface="+mn-lt"/>
                          <a:ea typeface="+mn-ea"/>
                          <a:cs typeface="+mj-cs"/>
                        </a:rPr>
                        <a:t>الأولى والثانية</a:t>
                      </a:r>
                      <a:endParaRPr lang="fr-FR" sz="2400" b="1" kern="1200" dirty="0">
                        <a:solidFill>
                          <a:srgbClr val="002060"/>
                        </a:solidFill>
                        <a:effectLst/>
                        <a:latin typeface="+mn-lt"/>
                        <a:ea typeface="+mn-ea"/>
                        <a:cs typeface="+mj-cs"/>
                      </a:endParaRPr>
                    </a:p>
                  </a:txBody>
                  <a:tcPr anchor="ctr"/>
                </a:tc>
              </a:tr>
              <a:tr h="2232642">
                <a:tc>
                  <a:txBody>
                    <a:bodyPr/>
                    <a:lstStyle/>
                    <a:p>
                      <a:pPr algn="r" rtl="1"/>
                      <a:r>
                        <a:rPr lang="ar-MA" sz="2000" b="0" kern="1200" dirty="0" smtClean="0">
                          <a:solidFill>
                            <a:srgbClr val="002060"/>
                          </a:solidFill>
                          <a:effectLst/>
                          <a:latin typeface="+mn-lt"/>
                          <a:ea typeface="+mn-ea"/>
                          <a:cs typeface="+mj-cs"/>
                        </a:rPr>
                        <a:t>- القراءة</a:t>
                      </a:r>
                    </a:p>
                    <a:p>
                      <a:pPr algn="r" rtl="1"/>
                      <a:r>
                        <a:rPr lang="ar-MA" sz="2000" b="0" kern="1200" dirty="0" smtClean="0">
                          <a:solidFill>
                            <a:srgbClr val="002060"/>
                          </a:solidFill>
                          <a:effectLst/>
                          <a:latin typeface="+mn-lt"/>
                          <a:ea typeface="+mn-ea"/>
                          <a:cs typeface="+mj-cs"/>
                        </a:rPr>
                        <a:t>- التواصل الشفوي</a:t>
                      </a:r>
                    </a:p>
                    <a:p>
                      <a:pPr algn="r" rtl="1"/>
                      <a:r>
                        <a:rPr lang="ar-MA" sz="2000" b="0" kern="1200" dirty="0" smtClean="0">
                          <a:solidFill>
                            <a:srgbClr val="002060"/>
                          </a:solidFill>
                          <a:effectLst/>
                          <a:latin typeface="+mn-lt"/>
                          <a:ea typeface="+mn-ea"/>
                          <a:cs typeface="+mj-cs"/>
                        </a:rPr>
                        <a:t>- التراكيب</a:t>
                      </a:r>
                    </a:p>
                    <a:p>
                      <a:pPr algn="r" rtl="1"/>
                      <a:r>
                        <a:rPr lang="ar-MA" sz="2000" b="0" kern="1200" dirty="0" smtClean="0">
                          <a:solidFill>
                            <a:srgbClr val="002060"/>
                          </a:solidFill>
                          <a:effectLst/>
                          <a:latin typeface="+mn-lt"/>
                          <a:ea typeface="+mn-ea"/>
                          <a:cs typeface="+mj-cs"/>
                        </a:rPr>
                        <a:t>- الصرف والتحويل</a:t>
                      </a:r>
                    </a:p>
                    <a:p>
                      <a:pPr algn="r" rtl="1"/>
                      <a:r>
                        <a:rPr lang="ar-MA" sz="2000" b="0" kern="1200" dirty="0" smtClean="0">
                          <a:solidFill>
                            <a:srgbClr val="002060"/>
                          </a:solidFill>
                          <a:effectLst/>
                          <a:latin typeface="+mn-lt"/>
                          <a:ea typeface="+mn-ea"/>
                          <a:cs typeface="+mj-cs"/>
                        </a:rPr>
                        <a:t>- الشكل والتطبيقات</a:t>
                      </a:r>
                    </a:p>
                    <a:p>
                      <a:pPr algn="r" rtl="1"/>
                      <a:r>
                        <a:rPr lang="ar-MA" sz="2000" b="0" kern="1200" dirty="0" smtClean="0">
                          <a:solidFill>
                            <a:srgbClr val="002060"/>
                          </a:solidFill>
                          <a:effectLst/>
                          <a:latin typeface="+mn-lt"/>
                          <a:ea typeface="+mn-ea"/>
                          <a:cs typeface="+mj-cs"/>
                        </a:rPr>
                        <a:t>- الإنشاء</a:t>
                      </a:r>
                      <a:endParaRPr lang="fr-FR" sz="2000" b="0" kern="1200" dirty="0">
                        <a:solidFill>
                          <a:srgbClr val="002060"/>
                        </a:solidFill>
                        <a:effectLst/>
                        <a:latin typeface="+mn-lt"/>
                        <a:ea typeface="+mn-ea"/>
                        <a:cs typeface="+mj-cs"/>
                      </a:endParaRPr>
                    </a:p>
                  </a:txBody>
                  <a:tcPr anchor="ctr"/>
                </a:tc>
                <a:tc>
                  <a:txBody>
                    <a:bodyPr/>
                    <a:lstStyle/>
                    <a:p>
                      <a:pPr algn="r" rtl="1"/>
                      <a:r>
                        <a:rPr lang="ar-MA" sz="2000" b="0" kern="1200" dirty="0" smtClean="0">
                          <a:solidFill>
                            <a:srgbClr val="002060"/>
                          </a:solidFill>
                          <a:effectLst/>
                          <a:latin typeface="+mn-lt"/>
                          <a:ea typeface="+mn-ea"/>
                          <a:cs typeface="+mj-cs"/>
                        </a:rPr>
                        <a:t>- القراءة</a:t>
                      </a:r>
                    </a:p>
                    <a:p>
                      <a:pPr algn="r" rtl="1"/>
                      <a:r>
                        <a:rPr lang="ar-MA" sz="2000" b="0" kern="1200" dirty="0" smtClean="0">
                          <a:solidFill>
                            <a:srgbClr val="002060"/>
                          </a:solidFill>
                          <a:effectLst/>
                          <a:latin typeface="+mn-lt"/>
                          <a:ea typeface="+mn-ea"/>
                          <a:cs typeface="+mj-cs"/>
                        </a:rPr>
                        <a:t>- التواصل الشفوي</a:t>
                      </a:r>
                    </a:p>
                    <a:p>
                      <a:pPr algn="r" rtl="1"/>
                      <a:r>
                        <a:rPr lang="ar-MA" sz="2000" b="0" kern="1200" dirty="0" smtClean="0">
                          <a:solidFill>
                            <a:srgbClr val="002060"/>
                          </a:solidFill>
                          <a:effectLst/>
                          <a:latin typeface="+mn-lt"/>
                          <a:ea typeface="+mn-ea"/>
                          <a:cs typeface="+mj-cs"/>
                        </a:rPr>
                        <a:t>- التراكيب </a:t>
                      </a:r>
                    </a:p>
                    <a:p>
                      <a:pPr algn="r" rtl="1"/>
                      <a:r>
                        <a:rPr lang="ar-MA" sz="2000" b="0" kern="1200" dirty="0" smtClean="0">
                          <a:solidFill>
                            <a:srgbClr val="002060"/>
                          </a:solidFill>
                          <a:effectLst/>
                          <a:latin typeface="+mn-lt"/>
                          <a:ea typeface="+mn-ea"/>
                          <a:cs typeface="+mj-cs"/>
                        </a:rPr>
                        <a:t>- الصرف والتحويل</a:t>
                      </a:r>
                    </a:p>
                    <a:p>
                      <a:pPr algn="r" rtl="1"/>
                      <a:r>
                        <a:rPr lang="ar-MA" sz="2000" b="0" kern="1200" dirty="0" smtClean="0">
                          <a:solidFill>
                            <a:srgbClr val="002060"/>
                          </a:solidFill>
                          <a:effectLst/>
                          <a:latin typeface="+mn-lt"/>
                          <a:ea typeface="+mn-ea"/>
                          <a:cs typeface="+mj-cs"/>
                        </a:rPr>
                        <a:t>- الشكل والتطبيقات الكتابية</a:t>
                      </a:r>
                    </a:p>
                    <a:p>
                      <a:pPr algn="r" rtl="1"/>
                      <a:r>
                        <a:rPr lang="ar-MA" sz="2000" b="0" kern="1200" dirty="0" smtClean="0">
                          <a:solidFill>
                            <a:srgbClr val="002060"/>
                          </a:solidFill>
                          <a:effectLst/>
                          <a:latin typeface="+mn-lt"/>
                          <a:ea typeface="+mn-ea"/>
                          <a:cs typeface="+mj-cs"/>
                        </a:rPr>
                        <a:t>- الإملاء</a:t>
                      </a:r>
                    </a:p>
                    <a:p>
                      <a:pPr algn="r" rtl="1"/>
                      <a:r>
                        <a:rPr lang="ar-MA" sz="2000" b="0" kern="1200" dirty="0" smtClean="0">
                          <a:solidFill>
                            <a:srgbClr val="002060"/>
                          </a:solidFill>
                          <a:effectLst/>
                          <a:latin typeface="+mn-lt"/>
                          <a:ea typeface="+mn-ea"/>
                          <a:cs typeface="+mj-cs"/>
                        </a:rPr>
                        <a:t>- الإنشاء</a:t>
                      </a:r>
                      <a:endParaRPr lang="fr-FR" sz="2000" b="0" kern="1200" dirty="0">
                        <a:solidFill>
                          <a:srgbClr val="002060"/>
                        </a:solidFill>
                        <a:effectLst/>
                        <a:latin typeface="+mn-lt"/>
                        <a:ea typeface="+mn-ea"/>
                        <a:cs typeface="+mj-cs"/>
                      </a:endParaRPr>
                    </a:p>
                  </a:txBody>
                  <a:tcPr anchor="ctr"/>
                </a:tc>
                <a:tc>
                  <a:txBody>
                    <a:bodyPr/>
                    <a:lstStyle/>
                    <a:p>
                      <a:pPr algn="r" rtl="1"/>
                      <a:r>
                        <a:rPr lang="ar-MA" sz="2000" b="0" kern="1200" dirty="0" smtClean="0">
                          <a:solidFill>
                            <a:srgbClr val="002060"/>
                          </a:solidFill>
                          <a:effectLst/>
                          <a:latin typeface="+mn-lt"/>
                          <a:ea typeface="+mn-ea"/>
                          <a:cs typeface="+mj-cs"/>
                        </a:rPr>
                        <a:t>- القراءة </a:t>
                      </a:r>
                    </a:p>
                    <a:p>
                      <a:pPr algn="r" rtl="1"/>
                      <a:r>
                        <a:rPr lang="ar-MA" sz="2000" b="0" kern="1200" dirty="0" smtClean="0">
                          <a:solidFill>
                            <a:srgbClr val="002060"/>
                          </a:solidFill>
                          <a:effectLst/>
                          <a:latin typeface="+mn-lt"/>
                          <a:ea typeface="+mn-ea"/>
                          <a:cs typeface="+mj-cs"/>
                        </a:rPr>
                        <a:t>- التعبير والتواصل الشفوي</a:t>
                      </a:r>
                    </a:p>
                    <a:p>
                      <a:pPr algn="r" rtl="1">
                        <a:buFontTx/>
                        <a:buChar char="-"/>
                      </a:pPr>
                      <a:r>
                        <a:rPr lang="ar-MA" sz="2000" b="0" kern="1200" dirty="0" smtClean="0">
                          <a:solidFill>
                            <a:srgbClr val="002060"/>
                          </a:solidFill>
                          <a:effectLst/>
                          <a:latin typeface="+mn-lt"/>
                          <a:ea typeface="+mn-ea"/>
                          <a:cs typeface="+mj-cs"/>
                        </a:rPr>
                        <a:t>التراكيب (تروج القواعد ضمنيا)</a:t>
                      </a:r>
                    </a:p>
                    <a:p>
                      <a:pPr algn="r" rtl="1">
                        <a:buFontTx/>
                        <a:buChar char="-"/>
                      </a:pPr>
                      <a:r>
                        <a:rPr lang="ar-MA" sz="2000" b="0" kern="1200" dirty="0" smtClean="0">
                          <a:solidFill>
                            <a:srgbClr val="002060"/>
                          </a:solidFill>
                          <a:effectLst/>
                          <a:latin typeface="+mn-lt"/>
                          <a:ea typeface="+mn-ea"/>
                          <a:cs typeface="+mj-cs"/>
                        </a:rPr>
                        <a:t>الصرف والتحويل (تروج القواعد ضمنيا)</a:t>
                      </a:r>
                    </a:p>
                    <a:p>
                      <a:pPr algn="r" rtl="1"/>
                      <a:r>
                        <a:rPr lang="ar-MA" sz="2000" b="0" kern="1200" dirty="0" smtClean="0">
                          <a:solidFill>
                            <a:srgbClr val="002060"/>
                          </a:solidFill>
                          <a:effectLst/>
                          <a:latin typeface="+mn-lt"/>
                          <a:ea typeface="+mn-ea"/>
                          <a:cs typeface="+mj-cs"/>
                        </a:rPr>
                        <a:t>- التطبيقات الكتابية</a:t>
                      </a:r>
                    </a:p>
                    <a:p>
                      <a:pPr algn="r" rtl="1"/>
                      <a:r>
                        <a:rPr lang="ar-MA" sz="2000" b="0" kern="1200" dirty="0" smtClean="0">
                          <a:solidFill>
                            <a:srgbClr val="002060"/>
                          </a:solidFill>
                          <a:effectLst/>
                          <a:latin typeface="+mn-lt"/>
                          <a:ea typeface="+mn-ea"/>
                          <a:cs typeface="+mj-cs"/>
                        </a:rPr>
                        <a:t>- الإملاء</a:t>
                      </a:r>
                    </a:p>
                    <a:p>
                      <a:pPr algn="r" rtl="1"/>
                      <a:r>
                        <a:rPr lang="ar-MA" sz="2000" b="0" kern="1200" dirty="0" smtClean="0">
                          <a:solidFill>
                            <a:srgbClr val="002060"/>
                          </a:solidFill>
                          <a:effectLst/>
                          <a:latin typeface="+mn-lt"/>
                          <a:ea typeface="+mn-ea"/>
                          <a:cs typeface="+mj-cs"/>
                        </a:rPr>
                        <a:t>- التعبير الكتابي</a:t>
                      </a:r>
                    </a:p>
                  </a:txBody>
                  <a:tcPr anchor="ctr"/>
                </a:tc>
                <a:tc>
                  <a:txBody>
                    <a:bodyPr/>
                    <a:lstStyle/>
                    <a:p>
                      <a:pPr algn="r" rtl="1"/>
                      <a:r>
                        <a:rPr lang="ar-MA" sz="2000" b="0" kern="1200" dirty="0" smtClean="0">
                          <a:solidFill>
                            <a:srgbClr val="002060"/>
                          </a:solidFill>
                          <a:effectLst/>
                          <a:latin typeface="+mn-lt"/>
                          <a:ea typeface="+mn-ea"/>
                          <a:cs typeface="+mj-cs"/>
                        </a:rPr>
                        <a:t>- التعبير والتواصل الشفوي</a:t>
                      </a:r>
                    </a:p>
                    <a:p>
                      <a:pPr algn="r" rtl="1"/>
                      <a:r>
                        <a:rPr lang="ar-MA" sz="2000" b="0" kern="1200" dirty="0" smtClean="0">
                          <a:solidFill>
                            <a:srgbClr val="002060"/>
                          </a:solidFill>
                          <a:effectLst/>
                          <a:latin typeface="+mn-lt"/>
                          <a:ea typeface="+mn-ea"/>
                          <a:cs typeface="+mj-cs"/>
                        </a:rPr>
                        <a:t>- القراءة</a:t>
                      </a:r>
                    </a:p>
                    <a:p>
                      <a:pPr algn="r" rtl="1"/>
                      <a:r>
                        <a:rPr lang="ar-MA" sz="2000" b="0" kern="1200" dirty="0" smtClean="0">
                          <a:solidFill>
                            <a:srgbClr val="002060"/>
                          </a:solidFill>
                          <a:effectLst/>
                          <a:latin typeface="+mn-lt"/>
                          <a:ea typeface="+mn-ea"/>
                          <a:cs typeface="+mj-cs"/>
                        </a:rPr>
                        <a:t>- الكتابة</a:t>
                      </a:r>
                    </a:p>
                    <a:p>
                      <a:pPr algn="r" rtl="1"/>
                      <a:r>
                        <a:rPr lang="ar-MA" sz="2000" b="0" kern="1200" dirty="0" smtClean="0">
                          <a:solidFill>
                            <a:srgbClr val="002060"/>
                          </a:solidFill>
                          <a:effectLst/>
                          <a:latin typeface="+mn-lt"/>
                          <a:ea typeface="+mn-ea"/>
                          <a:cs typeface="+mj-cs"/>
                        </a:rPr>
                        <a:t>- القواعد (تروج  </a:t>
                      </a:r>
                    </a:p>
                    <a:p>
                      <a:pPr algn="r" rtl="1"/>
                      <a:r>
                        <a:rPr lang="ar-MA" sz="2000" b="0" kern="1200" dirty="0" smtClean="0">
                          <a:solidFill>
                            <a:srgbClr val="002060"/>
                          </a:solidFill>
                          <a:effectLst/>
                          <a:latin typeface="+mn-lt"/>
                          <a:ea typeface="+mn-ea"/>
                          <a:cs typeface="+mj-cs"/>
                        </a:rPr>
                        <a:t>  ضمنيا)</a:t>
                      </a:r>
                      <a:endParaRPr lang="fr-FR" sz="2000" b="0" kern="1200" dirty="0">
                        <a:solidFill>
                          <a:srgbClr val="002060"/>
                        </a:solidFill>
                        <a:effectLst/>
                        <a:latin typeface="+mn-lt"/>
                        <a:ea typeface="+mn-ea"/>
                        <a:cs typeface="+mj-cs"/>
                      </a:endParaRPr>
                    </a:p>
                  </a:txBody>
                  <a:tcPr anchor="ctr"/>
                </a:tc>
              </a:tr>
            </a:tbl>
          </a:graphicData>
        </a:graphic>
      </p:graphicFrame>
      <p:sp>
        <p:nvSpPr>
          <p:cNvPr id="10" name="Rectangle 7"/>
          <p:cNvSpPr>
            <a:spLocks noChangeArrowheads="1"/>
          </p:cNvSpPr>
          <p:nvPr/>
        </p:nvSpPr>
        <p:spPr bwMode="auto">
          <a:xfrm>
            <a:off x="142844" y="980728"/>
            <a:ext cx="8858312" cy="646331"/>
          </a:xfrm>
          <a:prstGeom prst="rect">
            <a:avLst/>
          </a:prstGeom>
          <a:noFill/>
          <a:ln w="9525">
            <a:noFill/>
            <a:miter lim="800000"/>
            <a:headEnd/>
            <a:tailEnd/>
          </a:ln>
        </p:spPr>
        <p:txBody>
          <a:bodyPr wrap="square">
            <a:spAutoFit/>
          </a:bodyPr>
          <a:lstStyle/>
          <a:p>
            <a:pPr marL="414238" lvl="0" indent="-414238" algn="just" defTabSz="1103047" rtl="1">
              <a:spcBef>
                <a:spcPts val="0"/>
              </a:spcBef>
              <a:buClr>
                <a:srgbClr val="008080"/>
              </a:buClr>
              <a:buSzPct val="80000"/>
              <a:buFont typeface="Wingdings" pitchFamily="2" charset="2"/>
              <a:buChar char="n"/>
            </a:pPr>
            <a:r>
              <a:rPr lang="ar-MA" sz="3200" b="1" kern="0" dirty="0" smtClean="0">
                <a:solidFill>
                  <a:srgbClr val="C00000"/>
                </a:solidFill>
                <a:latin typeface="+mn-lt"/>
                <a:cs typeface="+mj-cs"/>
              </a:rPr>
              <a:t>من حيث المكونات</a:t>
            </a:r>
            <a:r>
              <a:rPr lang="ar-MA" sz="3600" b="1" kern="0" dirty="0" smtClean="0">
                <a:solidFill>
                  <a:srgbClr val="C00000"/>
                </a:solidFill>
                <a:latin typeface="+mn-lt"/>
                <a:cs typeface="+mj-cs"/>
              </a:rPr>
              <a:t>:</a:t>
            </a:r>
            <a:endParaRPr lang="fr-FR" sz="3600" kern="0" dirty="0">
              <a:solidFill>
                <a:srgbClr val="002060"/>
              </a:solidFill>
              <a:latin typeface="+mn-lt"/>
              <a:cs typeface="+mj-cs"/>
            </a:endParaRPr>
          </a:p>
        </p:txBody>
      </p:sp>
      <p:sp>
        <p:nvSpPr>
          <p:cNvPr id="12"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3"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21</a:t>
            </a:fld>
            <a:endParaRPr lang="fr-FR" dirty="0"/>
          </a:p>
        </p:txBody>
      </p:sp>
    </p:spTree>
    <p:extLst>
      <p:ext uri="{BB962C8B-B14F-4D97-AF65-F5344CB8AC3E}">
        <p14:creationId xmlns="" xmlns:p14="http://schemas.microsoft.com/office/powerpoint/2010/main" val="13815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1" name="Rectangle 7"/>
          <p:cNvSpPr>
            <a:spLocks noChangeArrowheads="1"/>
          </p:cNvSpPr>
          <p:nvPr/>
        </p:nvSpPr>
        <p:spPr bwMode="auto">
          <a:xfrm>
            <a:off x="214281" y="1643050"/>
            <a:ext cx="8786875" cy="4023666"/>
          </a:xfrm>
          <a:prstGeom prst="rect">
            <a:avLst/>
          </a:prstGeom>
          <a:noFill/>
          <a:ln w="9525">
            <a:noFill/>
            <a:miter lim="800000"/>
            <a:headEnd/>
            <a:tailEnd/>
          </a:ln>
        </p:spPr>
        <p:txBody>
          <a:bodyPr wrap="square">
            <a:spAutoFit/>
          </a:bodyPr>
          <a:lstStyle/>
          <a:p>
            <a:pPr marL="360000" indent="540000" algn="just" rtl="1">
              <a:lnSpc>
                <a:spcPts val="4000"/>
              </a:lnSpc>
              <a:spcAft>
                <a:spcPts val="600"/>
              </a:spcAft>
              <a:buClr>
                <a:srgbClr val="C00000"/>
              </a:buClr>
              <a:buFont typeface="Wingdings" pitchFamily="2" charset="2"/>
              <a:buChar char="v"/>
            </a:pPr>
            <a:r>
              <a:rPr lang="ar-MA" sz="2800" kern="0" spc="-100" dirty="0" smtClean="0">
                <a:solidFill>
                  <a:srgbClr val="002060"/>
                </a:solidFill>
                <a:latin typeface="+mn-lt"/>
                <a:cs typeface="+mn-cs"/>
              </a:rPr>
              <a:t>التخفيف من بعض المحتويات؛</a:t>
            </a:r>
          </a:p>
          <a:p>
            <a:pPr marL="360000" indent="540000" algn="just" rtl="1">
              <a:lnSpc>
                <a:spcPts val="4000"/>
              </a:lnSpc>
              <a:spcAft>
                <a:spcPts val="600"/>
              </a:spcAft>
              <a:buClr>
                <a:srgbClr val="C00000"/>
              </a:buClr>
              <a:buFont typeface="Wingdings" pitchFamily="2" charset="2"/>
              <a:buChar char="v"/>
            </a:pPr>
            <a:r>
              <a:rPr lang="ar-MA" sz="2800" kern="0" spc="-100" dirty="0" smtClean="0">
                <a:solidFill>
                  <a:srgbClr val="002060"/>
                </a:solidFill>
                <a:latin typeface="+mn-lt"/>
                <a:cs typeface="+mn-cs"/>
              </a:rPr>
              <a:t>التدرج في إرساء الموارد حسب المراحل والمستويات الدراسية؛</a:t>
            </a:r>
          </a:p>
          <a:p>
            <a:pPr marL="360000" indent="540000" algn="just" rtl="1">
              <a:lnSpc>
                <a:spcPts val="4000"/>
              </a:lnSpc>
              <a:spcAft>
                <a:spcPts val="600"/>
              </a:spcAft>
              <a:buClr>
                <a:srgbClr val="C00000"/>
              </a:buClr>
              <a:buFont typeface="Wingdings" pitchFamily="2" charset="2"/>
              <a:buChar char="v"/>
            </a:pPr>
            <a:r>
              <a:rPr lang="ar-MA" sz="2800" kern="0" spc="-100" dirty="0" smtClean="0">
                <a:solidFill>
                  <a:srgbClr val="002060"/>
                </a:solidFill>
                <a:latin typeface="+mn-lt"/>
                <a:cs typeface="+mn-cs"/>
              </a:rPr>
              <a:t>ملاءمة الموارد مع الكفيات المستهدفة؛</a:t>
            </a:r>
          </a:p>
          <a:p>
            <a:pPr marL="360000" indent="540000" algn="just" rtl="1">
              <a:lnSpc>
                <a:spcPts val="4000"/>
              </a:lnSpc>
              <a:spcAft>
                <a:spcPts val="600"/>
              </a:spcAft>
              <a:buClr>
                <a:srgbClr val="C00000"/>
              </a:buClr>
              <a:buFont typeface="Wingdings" pitchFamily="2" charset="2"/>
              <a:buChar char="v"/>
            </a:pPr>
            <a:r>
              <a:rPr lang="ar-MA" sz="2800" kern="0" spc="-100" dirty="0" smtClean="0">
                <a:solidFill>
                  <a:srgbClr val="002060"/>
                </a:solidFill>
                <a:latin typeface="+mn-lt"/>
                <a:cs typeface="+mn-cs"/>
              </a:rPr>
              <a:t>إدراج الأنشطة المندمجة في البرنامج والحث على اعتمادها لدعم التعلمات؛</a:t>
            </a:r>
          </a:p>
          <a:p>
            <a:pPr marL="900000" indent="-540000" algn="just" rtl="1">
              <a:lnSpc>
                <a:spcPts val="4000"/>
              </a:lnSpc>
              <a:spcAft>
                <a:spcPts val="600"/>
              </a:spcAft>
              <a:buClr>
                <a:srgbClr val="C00000"/>
              </a:buClr>
              <a:buFont typeface="Wingdings" pitchFamily="2" charset="2"/>
              <a:buChar char="v"/>
            </a:pPr>
            <a:r>
              <a:rPr lang="ar-MA" sz="2800" kern="0" spc="-100" dirty="0" smtClean="0">
                <a:solidFill>
                  <a:srgbClr val="002060"/>
                </a:solidFill>
                <a:latin typeface="+mn-lt"/>
                <a:cs typeface="+mn-cs"/>
              </a:rPr>
              <a:t>التمركز حول المتعلم والمتعلمة ومراعاة البعد الجهوي والمحلي في اختيار الوضعيات والأنشطة؛</a:t>
            </a:r>
          </a:p>
          <a:p>
            <a:pPr marL="360000" indent="540000" algn="just" rtl="1">
              <a:lnSpc>
                <a:spcPts val="4000"/>
              </a:lnSpc>
              <a:spcAft>
                <a:spcPts val="600"/>
              </a:spcAft>
              <a:buClr>
                <a:srgbClr val="C00000"/>
              </a:buClr>
              <a:buFont typeface="Wingdings" pitchFamily="2" charset="2"/>
              <a:buChar char="v"/>
            </a:pPr>
            <a:r>
              <a:rPr lang="ar-MA" sz="2800" kern="0" spc="-100" dirty="0" smtClean="0">
                <a:solidFill>
                  <a:srgbClr val="002060"/>
                </a:solidFill>
                <a:latin typeface="+mn-lt"/>
                <a:cs typeface="+mn-cs"/>
              </a:rPr>
              <a:t>التحديد الدقيق لفترات إرساء الموارد وتوليفها ودمجها وتقويمها ودعمها.</a:t>
            </a:r>
          </a:p>
        </p:txBody>
      </p:sp>
      <p:sp>
        <p:nvSpPr>
          <p:cNvPr id="12"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3"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22</a:t>
            </a:fld>
            <a:endParaRPr lang="fr-FR" dirty="0"/>
          </a:p>
        </p:txBody>
      </p:sp>
      <p:sp>
        <p:nvSpPr>
          <p:cNvPr id="15" name="Rectangle 7"/>
          <p:cNvSpPr>
            <a:spLocks noChangeArrowheads="1"/>
          </p:cNvSpPr>
          <p:nvPr/>
        </p:nvSpPr>
        <p:spPr bwMode="auto">
          <a:xfrm>
            <a:off x="142844" y="980728"/>
            <a:ext cx="8858312" cy="646331"/>
          </a:xfrm>
          <a:prstGeom prst="rect">
            <a:avLst/>
          </a:prstGeom>
          <a:noFill/>
          <a:ln w="9525">
            <a:noFill/>
            <a:miter lim="800000"/>
            <a:headEnd/>
            <a:tailEnd/>
          </a:ln>
        </p:spPr>
        <p:txBody>
          <a:bodyPr wrap="square">
            <a:spAutoFit/>
          </a:bodyPr>
          <a:lstStyle/>
          <a:p>
            <a:pPr marL="414238" lvl="0" indent="-414238" algn="just" defTabSz="1103047" rtl="1">
              <a:spcBef>
                <a:spcPts val="0"/>
              </a:spcBef>
              <a:buClr>
                <a:srgbClr val="008080"/>
              </a:buClr>
              <a:buSzPct val="80000"/>
              <a:buFont typeface="Wingdings" pitchFamily="2" charset="2"/>
              <a:buChar char="n"/>
            </a:pPr>
            <a:r>
              <a:rPr lang="ar-MA" sz="3200" b="1" kern="0" dirty="0" smtClean="0">
                <a:solidFill>
                  <a:srgbClr val="C00000"/>
                </a:solidFill>
                <a:latin typeface="+mn-lt"/>
                <a:cs typeface="+mn-cs"/>
              </a:rPr>
              <a:t>أهم المميزات المقترحة مقارنة مع البرنامج السابق</a:t>
            </a:r>
            <a:r>
              <a:rPr lang="ar-MA" sz="3600" b="1" kern="0" dirty="0" smtClean="0">
                <a:solidFill>
                  <a:srgbClr val="C00000"/>
                </a:solidFill>
                <a:latin typeface="+mn-lt"/>
                <a:cs typeface="+mn-cs"/>
              </a:rPr>
              <a:t>:</a:t>
            </a:r>
            <a:endParaRPr lang="fr-FR" sz="3600" kern="0" dirty="0">
              <a:solidFill>
                <a:srgbClr val="002060"/>
              </a:solidFill>
              <a:latin typeface="+mn-lt"/>
              <a:cs typeface="+mn-cs"/>
            </a:endParaRPr>
          </a:p>
        </p:txBody>
      </p:sp>
    </p:spTree>
    <p:extLst>
      <p:ext uri="{BB962C8B-B14F-4D97-AF65-F5344CB8AC3E}">
        <p14:creationId xmlns="" xmlns:p14="http://schemas.microsoft.com/office/powerpoint/2010/main" val="13815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right)">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righ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righ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righ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righ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right)">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right)">
                                      <p:cBhvr>
                                        <p:cTn id="4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 y="2722949"/>
            <a:ext cx="9143999" cy="3146054"/>
          </a:xfrm>
        </p:spPr>
        <p:txBody>
          <a:bodyPr/>
          <a:lstStyle/>
          <a:p>
            <a:pPr marL="720000" lvl="0" indent="-342900" algn="just">
              <a:lnSpc>
                <a:spcPts val="3000"/>
              </a:lnSpc>
              <a:spcBef>
                <a:spcPts val="0"/>
              </a:spcBef>
              <a:buClr>
                <a:srgbClr val="C00000"/>
              </a:buClr>
              <a:buFont typeface="Wingdings" pitchFamily="2" charset="2"/>
              <a:buChar char="v"/>
            </a:pPr>
            <a:r>
              <a:rPr lang="ar-MA" sz="2400" u="none" dirty="0" smtClean="0">
                <a:solidFill>
                  <a:srgbClr val="002060"/>
                </a:solidFill>
              </a:rPr>
              <a:t>تم اعتماد مبدأ المرونة في توزيع الحصص وفي تخصيص الغلاف الزمني لها؛</a:t>
            </a:r>
          </a:p>
          <a:p>
            <a:pPr marL="720000" lvl="0" indent="-342900" algn="just">
              <a:lnSpc>
                <a:spcPts val="3000"/>
              </a:lnSpc>
              <a:spcBef>
                <a:spcPts val="0"/>
              </a:spcBef>
              <a:buClr>
                <a:srgbClr val="C00000"/>
              </a:buClr>
              <a:buFont typeface="Wingdings" pitchFamily="2" charset="2"/>
              <a:buChar char="v"/>
            </a:pPr>
            <a:r>
              <a:rPr lang="ar-MA" sz="2400" u="none" dirty="0" smtClean="0">
                <a:solidFill>
                  <a:srgbClr val="002060"/>
                </a:solidFill>
              </a:rPr>
              <a:t>تم توزيع زمن تدريس نصوص التعبير ومواضيع الإنشاء المحذوفة على الحصص المتبقية لإتاحة المجال لاكتساب التعلمات الأساس بشكل أفضل؛</a:t>
            </a:r>
          </a:p>
          <a:p>
            <a:pPr marL="720000" lvl="0" indent="-342900" algn="just">
              <a:lnSpc>
                <a:spcPts val="3000"/>
              </a:lnSpc>
              <a:spcBef>
                <a:spcPts val="0"/>
              </a:spcBef>
              <a:buClr>
                <a:srgbClr val="C00000"/>
              </a:buClr>
              <a:buFont typeface="Wingdings" pitchFamily="2" charset="2"/>
              <a:buChar char="v"/>
            </a:pPr>
            <a:r>
              <a:rPr lang="ar-MA" sz="2400" u="none" dirty="0" smtClean="0">
                <a:solidFill>
                  <a:srgbClr val="002060"/>
                </a:solidFill>
              </a:rPr>
              <a:t>تم تغيير منطق توزيع الحصص حسب الغرض منها: بناء التعلمات ـ ربطها وتوليفها ـ إدماجها ومعالجة صعوباتها؛</a:t>
            </a:r>
          </a:p>
          <a:p>
            <a:pPr marL="720000" lvl="0" indent="-342900" algn="just">
              <a:lnSpc>
                <a:spcPts val="3000"/>
              </a:lnSpc>
              <a:spcBef>
                <a:spcPts val="0"/>
              </a:spcBef>
              <a:buClr>
                <a:srgbClr val="C00000"/>
              </a:buClr>
              <a:buFont typeface="Wingdings" pitchFamily="2" charset="2"/>
              <a:buChar char="v"/>
            </a:pPr>
            <a:r>
              <a:rPr lang="ar-MA" sz="2400" u="none" dirty="0" smtClean="0">
                <a:solidFill>
                  <a:srgbClr val="002060"/>
                </a:solidFill>
              </a:rPr>
              <a:t>تم تخصيص حصص للتقويم التكويني وللدعم التربوي؛</a:t>
            </a:r>
          </a:p>
          <a:p>
            <a:pPr marL="720000" lvl="0" indent="-342900" algn="just">
              <a:lnSpc>
                <a:spcPts val="3000"/>
              </a:lnSpc>
              <a:spcBef>
                <a:spcPts val="0"/>
              </a:spcBef>
              <a:buClr>
                <a:srgbClr val="C00000"/>
              </a:buClr>
              <a:buFont typeface="Wingdings" pitchFamily="2" charset="2"/>
              <a:buChar char="v"/>
            </a:pPr>
            <a:r>
              <a:rPr lang="ar-MA" sz="2400" u="none" dirty="0" smtClean="0">
                <a:solidFill>
                  <a:srgbClr val="002060"/>
                </a:solidFill>
              </a:rPr>
              <a:t>تم الحث على تخصيص حصص وفترات لإنجاز الأنشطة المندمجة والمشروع التربوي والأندية التربوية ومختلف الأنشطة والتظاهرات المدرسية؛</a:t>
            </a:r>
          </a:p>
        </p:txBody>
      </p:sp>
      <p:graphicFrame>
        <p:nvGraphicFramePr>
          <p:cNvPr id="5" name="Tableau 4"/>
          <p:cNvGraphicFramePr>
            <a:graphicFrameLocks noGrp="1"/>
          </p:cNvGraphicFramePr>
          <p:nvPr>
            <p:extLst>
              <p:ext uri="{D42A27DB-BD31-4B8C-83A1-F6EECF244321}">
                <p14:modId xmlns="" xmlns:p14="http://schemas.microsoft.com/office/powerpoint/2010/main" val="446536223"/>
              </p:ext>
            </p:extLst>
          </p:nvPr>
        </p:nvGraphicFramePr>
        <p:xfrm>
          <a:off x="179512" y="1484784"/>
          <a:ext cx="8784970" cy="1112520"/>
        </p:xfrm>
        <a:graphic>
          <a:graphicData uri="http://schemas.openxmlformats.org/drawingml/2006/table">
            <a:tbl>
              <a:tblPr firstRow="1" bandRow="1">
                <a:tableStyleId>{5C22544A-7EE6-4342-B048-85BDC9FD1C3A}</a:tableStyleId>
              </a:tblPr>
              <a:tblGrid>
                <a:gridCol w="1236137"/>
                <a:gridCol w="1236137"/>
                <a:gridCol w="1236137"/>
                <a:gridCol w="1236137"/>
                <a:gridCol w="1236137"/>
                <a:gridCol w="1236137"/>
                <a:gridCol w="1368148"/>
              </a:tblGrid>
              <a:tr h="370840">
                <a:tc>
                  <a:txBody>
                    <a:bodyPr/>
                    <a:lstStyle/>
                    <a:p>
                      <a:pPr algn="ctr" rtl="1">
                        <a:lnSpc>
                          <a:spcPts val="2160"/>
                        </a:lnSpc>
                        <a:spcAft>
                          <a:spcPts val="0"/>
                        </a:spcAft>
                      </a:pPr>
                      <a:r>
                        <a:rPr lang="ar-MA" sz="1800" b="1" kern="1200" dirty="0" smtClean="0">
                          <a:solidFill>
                            <a:srgbClr val="002060"/>
                          </a:solidFill>
                          <a:effectLst/>
                          <a:latin typeface="+mn-lt"/>
                          <a:ea typeface="+mn-ea"/>
                          <a:cs typeface="+mn-cs"/>
                        </a:rPr>
                        <a:t>السنة 6</a:t>
                      </a:r>
                      <a:endParaRPr lang="fr-FR" sz="1800" b="1"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800" b="1" kern="1200" dirty="0" smtClean="0">
                          <a:solidFill>
                            <a:srgbClr val="002060"/>
                          </a:solidFill>
                          <a:effectLst/>
                          <a:latin typeface="+mn-lt"/>
                          <a:ea typeface="+mn-ea"/>
                          <a:cs typeface="+mn-cs"/>
                        </a:rPr>
                        <a:t>السنة 5</a:t>
                      </a:r>
                      <a:endParaRPr lang="fr-FR" sz="1800" b="1"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800" b="1" kern="1200" dirty="0" smtClean="0">
                          <a:solidFill>
                            <a:srgbClr val="002060"/>
                          </a:solidFill>
                          <a:effectLst/>
                          <a:latin typeface="+mn-lt"/>
                          <a:ea typeface="+mn-ea"/>
                          <a:cs typeface="+mn-cs"/>
                        </a:rPr>
                        <a:t>السنة 4</a:t>
                      </a:r>
                      <a:endParaRPr lang="fr-FR" sz="1800" b="1"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800" b="1" kern="1200" dirty="0" smtClean="0">
                          <a:solidFill>
                            <a:srgbClr val="002060"/>
                          </a:solidFill>
                          <a:effectLst/>
                          <a:latin typeface="+mn-lt"/>
                          <a:ea typeface="+mn-ea"/>
                          <a:cs typeface="+mn-cs"/>
                        </a:rPr>
                        <a:t>السنة 3</a:t>
                      </a:r>
                      <a:endParaRPr lang="fr-FR" sz="1800" b="1"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800" b="1" kern="1200" dirty="0" smtClean="0">
                          <a:solidFill>
                            <a:srgbClr val="002060"/>
                          </a:solidFill>
                          <a:effectLst/>
                          <a:latin typeface="+mn-lt"/>
                          <a:ea typeface="+mn-ea"/>
                          <a:cs typeface="+mn-cs"/>
                        </a:rPr>
                        <a:t>السنة 2</a:t>
                      </a:r>
                      <a:endParaRPr lang="fr-FR" sz="1800" b="1"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800" b="1" kern="1200" dirty="0" smtClean="0">
                          <a:solidFill>
                            <a:srgbClr val="002060"/>
                          </a:solidFill>
                          <a:effectLst/>
                          <a:latin typeface="+mn-lt"/>
                          <a:ea typeface="+mn-ea"/>
                          <a:cs typeface="+mn-cs"/>
                        </a:rPr>
                        <a:t>السنة 1</a:t>
                      </a:r>
                      <a:endParaRPr lang="fr-FR" sz="1800" b="1"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endParaRPr lang="fr-FR" dirty="0"/>
                    </a:p>
                  </a:txBody>
                  <a:tcPr anchor="ctr">
                    <a:noFill/>
                  </a:tcPr>
                </a:tc>
              </a:tr>
              <a:tr h="370840">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6 ساعات</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6 ساعات</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6 </a:t>
                      </a:r>
                      <a:r>
                        <a:rPr lang="ar-MA" sz="1700" b="0" kern="1200" dirty="0" err="1" smtClean="0">
                          <a:solidFill>
                            <a:srgbClr val="002060"/>
                          </a:solidFill>
                          <a:effectLst/>
                          <a:latin typeface="+mn-lt"/>
                          <a:ea typeface="+mn-ea"/>
                          <a:cs typeface="+mn-cs"/>
                        </a:rPr>
                        <a:t>س</a:t>
                      </a:r>
                      <a:r>
                        <a:rPr lang="ar-MA" sz="1700" b="0" kern="1200" dirty="0" smtClean="0">
                          <a:solidFill>
                            <a:srgbClr val="002060"/>
                          </a:solidFill>
                          <a:effectLst/>
                          <a:latin typeface="+mn-lt"/>
                          <a:ea typeface="+mn-ea"/>
                          <a:cs typeface="+mn-cs"/>
                        </a:rPr>
                        <a:t> و30 </a:t>
                      </a:r>
                      <a:r>
                        <a:rPr lang="ar-MA" sz="1700" b="0" kern="1200" dirty="0" err="1" smtClean="0">
                          <a:solidFill>
                            <a:srgbClr val="002060"/>
                          </a:solidFill>
                          <a:effectLst/>
                          <a:latin typeface="+mn-lt"/>
                          <a:ea typeface="+mn-ea"/>
                          <a:cs typeface="+mn-cs"/>
                        </a:rPr>
                        <a:t>د</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7 ساعات</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11 ساعة</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11 ساعة</a:t>
                      </a:r>
                      <a:endParaRPr lang="fr-FR" sz="1700" b="0" kern="1200" dirty="0">
                        <a:solidFill>
                          <a:srgbClr val="002060"/>
                        </a:solidFill>
                        <a:effectLst/>
                        <a:latin typeface="+mn-lt"/>
                        <a:ea typeface="+mn-ea"/>
                        <a:cs typeface="+mn-cs"/>
                      </a:endParaRPr>
                    </a:p>
                  </a:txBody>
                  <a:tcPr anchor="ctr"/>
                </a:tc>
                <a:tc>
                  <a:txBody>
                    <a:bodyPr/>
                    <a:lstStyle/>
                    <a:p>
                      <a:pPr algn="r" rtl="1">
                        <a:lnSpc>
                          <a:spcPts val="2160"/>
                        </a:lnSpc>
                        <a:spcAft>
                          <a:spcPts val="0"/>
                        </a:spcAft>
                      </a:pPr>
                      <a:r>
                        <a:rPr lang="ar-MA" sz="1800" b="1" kern="1200" dirty="0" smtClean="0">
                          <a:solidFill>
                            <a:srgbClr val="002060"/>
                          </a:solidFill>
                          <a:effectLst/>
                          <a:latin typeface="+mn-lt"/>
                          <a:ea typeface="+mn-ea"/>
                          <a:cs typeface="+mn-cs"/>
                        </a:rPr>
                        <a:t>البرنامج السابق</a:t>
                      </a:r>
                      <a:endParaRPr lang="fr-FR" sz="1800" b="1" kern="1200" dirty="0">
                        <a:solidFill>
                          <a:srgbClr val="002060"/>
                        </a:solidFill>
                        <a:effectLst/>
                        <a:latin typeface="+mn-lt"/>
                        <a:ea typeface="+mn-ea"/>
                        <a:cs typeface="+mn-cs"/>
                      </a:endParaRPr>
                    </a:p>
                  </a:txBody>
                  <a:tcPr/>
                </a:tc>
              </a:tr>
              <a:tr h="370840">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5 س و30 د</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5 س و30 د</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5 س و30 د</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6 س و30 د</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10 ساعات</a:t>
                      </a:r>
                      <a:endParaRPr lang="fr-FR" sz="1700" b="0" kern="1200" dirty="0">
                        <a:solidFill>
                          <a:srgbClr val="002060"/>
                        </a:solidFill>
                        <a:effectLst/>
                        <a:latin typeface="+mn-lt"/>
                        <a:ea typeface="+mn-ea"/>
                        <a:cs typeface="+mn-cs"/>
                      </a:endParaRPr>
                    </a:p>
                  </a:txBody>
                  <a:tcPr anchor="ctr"/>
                </a:tc>
                <a:tc>
                  <a:txBody>
                    <a:bodyPr/>
                    <a:lstStyle/>
                    <a:p>
                      <a:pPr algn="ctr" rtl="1">
                        <a:lnSpc>
                          <a:spcPts val="2160"/>
                        </a:lnSpc>
                        <a:spcAft>
                          <a:spcPts val="0"/>
                        </a:spcAft>
                      </a:pPr>
                      <a:r>
                        <a:rPr lang="ar-MA" sz="1700" b="0" kern="1200" dirty="0" smtClean="0">
                          <a:solidFill>
                            <a:srgbClr val="002060"/>
                          </a:solidFill>
                          <a:effectLst/>
                          <a:latin typeface="+mn-lt"/>
                          <a:ea typeface="+mn-ea"/>
                          <a:cs typeface="+mn-cs"/>
                        </a:rPr>
                        <a:t>10 ساعات</a:t>
                      </a:r>
                      <a:endParaRPr lang="fr-FR" sz="1700" b="0" kern="1200" dirty="0">
                        <a:solidFill>
                          <a:srgbClr val="002060"/>
                        </a:solidFill>
                        <a:effectLst/>
                        <a:latin typeface="+mn-lt"/>
                        <a:ea typeface="+mn-ea"/>
                        <a:cs typeface="+mn-cs"/>
                      </a:endParaRPr>
                    </a:p>
                  </a:txBody>
                  <a:tcPr anchor="ctr"/>
                </a:tc>
                <a:tc>
                  <a:txBody>
                    <a:bodyPr/>
                    <a:lstStyle/>
                    <a:p>
                      <a:pPr algn="r" rtl="1">
                        <a:lnSpc>
                          <a:spcPts val="2160"/>
                        </a:lnSpc>
                        <a:spcAft>
                          <a:spcPts val="0"/>
                        </a:spcAft>
                      </a:pPr>
                      <a:r>
                        <a:rPr lang="ar-MA" sz="1800" b="1" kern="1200" dirty="0" smtClean="0">
                          <a:solidFill>
                            <a:srgbClr val="002060"/>
                          </a:solidFill>
                          <a:effectLst/>
                          <a:latin typeface="+mn-lt"/>
                          <a:ea typeface="+mn-ea"/>
                          <a:cs typeface="+mn-cs"/>
                        </a:rPr>
                        <a:t>البرنامج المعدل</a:t>
                      </a:r>
                      <a:endParaRPr lang="fr-FR" sz="1800" b="1" kern="1200" dirty="0">
                        <a:solidFill>
                          <a:srgbClr val="002060"/>
                        </a:solidFill>
                        <a:effectLst/>
                        <a:latin typeface="+mn-lt"/>
                        <a:ea typeface="+mn-ea"/>
                        <a:cs typeface="+mn-cs"/>
                      </a:endParaRPr>
                    </a:p>
                  </a:txBody>
                  <a:tcPr/>
                </a:tc>
              </a:tr>
            </a:tbl>
          </a:graphicData>
        </a:graphic>
      </p:graphicFrame>
      <p:sp>
        <p:nvSpPr>
          <p:cNvPr id="8"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Titre 1"/>
          <p:cNvSpPr txBox="1">
            <a:spLocks/>
          </p:cNvSpPr>
          <p:nvPr/>
        </p:nvSpPr>
        <p:spPr bwMode="auto">
          <a:xfrm>
            <a:off x="4499992" y="41275"/>
            <a:ext cx="4392488" cy="795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r"/>
            <a:r>
              <a:rPr lang="ar-MA" sz="4000" b="1"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23</a:t>
            </a:fld>
            <a:endParaRPr lang="fr-FR" dirty="0"/>
          </a:p>
        </p:txBody>
      </p:sp>
      <p:sp>
        <p:nvSpPr>
          <p:cNvPr id="13" name="Rectangle 7"/>
          <p:cNvSpPr>
            <a:spLocks noChangeArrowheads="1"/>
          </p:cNvSpPr>
          <p:nvPr/>
        </p:nvSpPr>
        <p:spPr bwMode="auto">
          <a:xfrm>
            <a:off x="142844" y="928670"/>
            <a:ext cx="8858312" cy="584775"/>
          </a:xfrm>
          <a:prstGeom prst="rect">
            <a:avLst/>
          </a:prstGeom>
          <a:noFill/>
          <a:ln w="9525">
            <a:noFill/>
            <a:miter lim="800000"/>
            <a:headEnd/>
            <a:tailEnd/>
          </a:ln>
        </p:spPr>
        <p:txBody>
          <a:bodyPr wrap="square">
            <a:spAutoFit/>
          </a:bodyPr>
          <a:lstStyle/>
          <a:p>
            <a:pPr marL="414238" lvl="0" indent="-414238" algn="just" defTabSz="1103047" rtl="1">
              <a:spcBef>
                <a:spcPts val="0"/>
              </a:spcBef>
              <a:buClr>
                <a:srgbClr val="008080"/>
              </a:buClr>
              <a:buSzPct val="80000"/>
              <a:buFont typeface="Wingdings" pitchFamily="2" charset="2"/>
              <a:buChar char="n"/>
            </a:pPr>
            <a:r>
              <a:rPr lang="ar-MA" sz="2800" b="1" kern="0" dirty="0" smtClean="0">
                <a:solidFill>
                  <a:srgbClr val="C00000"/>
                </a:solidFill>
              </a:rPr>
              <a:t>من حيث تدبير الزمن الأسبوعي</a:t>
            </a:r>
            <a:r>
              <a:rPr lang="ar-MA" sz="3200" b="1" kern="0" dirty="0" smtClean="0">
                <a:solidFill>
                  <a:srgbClr val="C00000"/>
                </a:solidFill>
                <a:latin typeface="+mn-lt"/>
                <a:cs typeface="+mn-cs"/>
              </a:rPr>
              <a:t>:</a:t>
            </a:r>
            <a:endParaRPr lang="fr-FR" sz="3200" kern="0" dirty="0">
              <a:solidFill>
                <a:srgbClr val="002060"/>
              </a:solidFill>
              <a:latin typeface="+mn-lt"/>
              <a:cs typeface="+mn-cs"/>
            </a:endParaRPr>
          </a:p>
        </p:txBody>
      </p:sp>
    </p:spTree>
    <p:extLst>
      <p:ext uri="{BB962C8B-B14F-4D97-AF65-F5344CB8AC3E}">
        <p14:creationId xmlns="" xmlns:p14="http://schemas.microsoft.com/office/powerpoint/2010/main" val="5276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right)">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1" eaLnBrk="1" fontAlgn="base" latinLnBrk="0" hangingPunct="1">
              <a:lnSpc>
                <a:spcPct val="100000"/>
              </a:lnSpc>
              <a:spcBef>
                <a:spcPct val="0"/>
              </a:spcBef>
              <a:spcAft>
                <a:spcPct val="0"/>
              </a:spcAft>
              <a:buClrTx/>
              <a:buSzTx/>
              <a:buFontTx/>
              <a:buAutoNum type="arabicPeriod"/>
              <a:tabLst/>
            </a:pPr>
            <a:r>
              <a:rPr kumimoji="0" lang="ar-SA" sz="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الكفاية ومراحلها في اللغة العربية في المجال الكتابي</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re 1"/>
          <p:cNvSpPr txBox="1">
            <a:spLocks/>
          </p:cNvSpPr>
          <p:nvPr/>
        </p:nvSpPr>
        <p:spPr bwMode="auto">
          <a:xfrm>
            <a:off x="0" y="0"/>
            <a:ext cx="3929063" cy="928688"/>
          </a:xfrm>
          <a:prstGeom prst="rect">
            <a:avLst/>
          </a:prstGeom>
          <a:noFill/>
          <a:ln w="9525">
            <a:noFill/>
            <a:miter lim="800000"/>
            <a:headEnd/>
            <a:tailEnd/>
          </a:ln>
        </p:spPr>
        <p:txBody>
          <a:bodyPr anchor="ctr"/>
          <a:lstStyle/>
          <a:p>
            <a:pPr algn="ctr" rtl="1" eaLnBrk="0" hangingPunct="0">
              <a:defRPr/>
            </a:pPr>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smtClean="0">
                <a:solidFill>
                  <a:srgbClr val="F77407"/>
                </a:solidFill>
                <a:latin typeface="Times New Roman" pitchFamily="18" charset="0"/>
                <a:cs typeface="Times New Roman" pitchFamily="18" charset="0"/>
              </a:rPr>
              <a:t>للكفاية الكتابية بالسنة الخامسة</a:t>
            </a:r>
            <a:endParaRPr lang="fr-FR" sz="2000" kern="0" dirty="0">
              <a:solidFill>
                <a:srgbClr val="F77407"/>
              </a:solidFill>
              <a:latin typeface="Times New Roman" pitchFamily="18" charset="0"/>
              <a:cs typeface="Times New Roman" pitchFamily="18" charset="0"/>
            </a:endParaRPr>
          </a:p>
        </p:txBody>
      </p:sp>
      <p:sp>
        <p:nvSpPr>
          <p:cNvPr id="8"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24</a:t>
            </a:fld>
            <a:endParaRPr lang="fr-FR" dirty="0"/>
          </a:p>
        </p:txBody>
      </p:sp>
      <p:graphicFrame>
        <p:nvGraphicFramePr>
          <p:cNvPr id="10" name="Tabelle 9"/>
          <p:cNvGraphicFramePr>
            <a:graphicFrameLocks noGrp="1"/>
          </p:cNvGraphicFramePr>
          <p:nvPr/>
        </p:nvGraphicFramePr>
        <p:xfrm>
          <a:off x="142844" y="1304940"/>
          <a:ext cx="8858312" cy="4552952"/>
        </p:xfrm>
        <a:graphic>
          <a:graphicData uri="http://schemas.openxmlformats.org/drawingml/2006/table">
            <a:tbl>
              <a:tblPr rtl="1"/>
              <a:tblGrid>
                <a:gridCol w="8858312"/>
              </a:tblGrid>
              <a:tr h="2266936">
                <a:tc>
                  <a:txBody>
                    <a:bodyPr/>
                    <a:lstStyle/>
                    <a:p>
                      <a:pPr algn="r" rtl="1">
                        <a:lnSpc>
                          <a:spcPct val="100000"/>
                        </a:lnSpc>
                        <a:spcAft>
                          <a:spcPts val="0"/>
                        </a:spcAft>
                      </a:pPr>
                      <a:r>
                        <a:rPr lang="ar-MA" sz="2000" b="1" dirty="0">
                          <a:solidFill>
                            <a:srgbClr val="002060"/>
                          </a:solidFill>
                          <a:latin typeface="Simplified Arabic"/>
                          <a:ea typeface="Times New Roman"/>
                          <a:cs typeface="Simplified Arabic"/>
                        </a:rPr>
                        <a:t>المرحلة 1</a:t>
                      </a:r>
                      <a:endParaRPr lang="de-DE" sz="2400" dirty="0">
                        <a:solidFill>
                          <a:srgbClr val="002060"/>
                        </a:solidFill>
                        <a:latin typeface="Arial (TT) Bold"/>
                        <a:ea typeface="Times New Roman"/>
                        <a:cs typeface="Arial"/>
                      </a:endParaRPr>
                    </a:p>
                    <a:p>
                      <a:pPr algn="just" rtl="1">
                        <a:lnSpc>
                          <a:spcPct val="100000"/>
                        </a:lnSpc>
                        <a:spcAft>
                          <a:spcPts val="0"/>
                        </a:spcAft>
                      </a:pPr>
                      <a:r>
                        <a:rPr lang="ar-YE" sz="2000" dirty="0">
                          <a:solidFill>
                            <a:srgbClr val="002060"/>
                          </a:solidFill>
                          <a:latin typeface="Simplified Arabic"/>
                          <a:ea typeface="Times New Roman"/>
                          <a:cs typeface="Simplified Arabic"/>
                        </a:rPr>
                        <a:t>في نهاي</a:t>
                      </a:r>
                      <a:r>
                        <a:rPr lang="ar-MA" sz="2000" dirty="0">
                          <a:solidFill>
                            <a:srgbClr val="002060"/>
                          </a:solidFill>
                          <a:latin typeface="Simplified Arabic"/>
                          <a:ea typeface="Times New Roman"/>
                          <a:cs typeface="Simplified Arabic"/>
                        </a:rPr>
                        <a:t>ة المرحلة الأولى من </a:t>
                      </a:r>
                      <a:r>
                        <a:rPr lang="ar-YE" sz="2000" dirty="0">
                          <a:solidFill>
                            <a:srgbClr val="002060"/>
                          </a:solidFill>
                          <a:latin typeface="Simplified Arabic"/>
                          <a:ea typeface="Times New Roman"/>
                          <a:cs typeface="Simplified Arabic"/>
                        </a:rPr>
                        <a:t>السنة </a:t>
                      </a:r>
                      <a:r>
                        <a:rPr lang="ar-MA" sz="2000" dirty="0">
                          <a:solidFill>
                            <a:srgbClr val="002060"/>
                          </a:solidFill>
                          <a:latin typeface="Simplified Arabic"/>
                          <a:ea typeface="Times New Roman"/>
                          <a:cs typeface="Simplified Arabic"/>
                        </a:rPr>
                        <a:t>الخامسة</a:t>
                      </a:r>
                      <a:r>
                        <a:rPr lang="ar-YE" sz="2000" dirty="0">
                          <a:solidFill>
                            <a:srgbClr val="002060"/>
                          </a:solidFill>
                          <a:latin typeface="Simplified Arabic"/>
                          <a:ea typeface="Times New Roman"/>
                          <a:cs typeface="Simplified Arabic"/>
                        </a:rPr>
                        <a:t>، ينتج المتعلم(ة) شفويا في وضعية تواصل دالة، نصّا سرديا و/أو وصفيا من ست جمل، </a:t>
                      </a:r>
                      <a:r>
                        <a:rPr lang="ar-SA" sz="2000" dirty="0">
                          <a:solidFill>
                            <a:srgbClr val="002060"/>
                          </a:solidFill>
                          <a:latin typeface="Simplified Arabic"/>
                          <a:ea typeface="Times New Roman"/>
                          <a:cs typeface="Simplified Arabic"/>
                        </a:rPr>
                        <a:t>منطلقا من معارفه العامة، معتمدا على أسناد ملائمة (صور، رسوم، معطيات، نصوص </a:t>
                      </a:r>
                      <a:r>
                        <a:rPr lang="ar-YE" sz="2000" dirty="0">
                          <a:solidFill>
                            <a:srgbClr val="002060"/>
                          </a:solidFill>
                          <a:latin typeface="Simplified Arabic"/>
                          <a:ea typeface="Times New Roman"/>
                          <a:cs typeface="Simplified Arabic"/>
                        </a:rPr>
                        <a:t>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وثائق.</a:t>
                      </a:r>
                      <a:r>
                        <a:rPr lang="ar-SA" sz="2000" dirty="0">
                          <a:solidFill>
                            <a:srgbClr val="002060"/>
                          </a:solidFill>
                          <a:latin typeface="Simplified Arabic"/>
                          <a:ea typeface="Times New Roman"/>
                          <a:cs typeface="Simplified Arabic"/>
                        </a:rPr>
                        <a:t>..)، </a:t>
                      </a:r>
                      <a:r>
                        <a:rPr lang="ar-YE" sz="2000" dirty="0">
                          <a:solidFill>
                            <a:srgbClr val="002060"/>
                          </a:solidFill>
                          <a:latin typeface="Simplified Arabic"/>
                          <a:ea typeface="Times New Roman"/>
                          <a:cs typeface="Simplified Arabic"/>
                        </a:rPr>
                        <a:t>موظّفا رصيده اللغوي ومكتسباته في التّراكيب: (</a:t>
                      </a:r>
                      <a:r>
                        <a:rPr lang="ar-MA" sz="2000" dirty="0">
                          <a:solidFill>
                            <a:srgbClr val="002060"/>
                          </a:solidFill>
                          <a:latin typeface="Simplified Arabic"/>
                          <a:ea typeface="Times New Roman"/>
                          <a:cs typeface="Simplified Arabic"/>
                        </a:rPr>
                        <a:t>الفعل </a:t>
                      </a:r>
                      <a:r>
                        <a:rPr lang="ar-YE" sz="2000" dirty="0">
                          <a:solidFill>
                            <a:srgbClr val="002060"/>
                          </a:solidFill>
                          <a:latin typeface="Simplified Arabic"/>
                          <a:ea typeface="Times New Roman"/>
                          <a:cs typeface="Simplified Arabic"/>
                        </a:rPr>
                        <a:t>اللازم والمتعدي، والأفعال الخمسة، النواسخ الحرفية والنواسخ الفعلية)؛ وفي الصّرف والتحويل: (تصريف الفعل الصحيح والمعتل في المضارع والأمر، المجرد والمزيد، والإضافة إلى اسم ظاهر وإلى ضمير)؛ وفي النطق: (مراعاة مخارج الحروف) والأداء المعبر؛ وفي أسلوبي السرد والوصف.</a:t>
                      </a:r>
                      <a:endParaRPr lang="de-DE" sz="2400" dirty="0">
                        <a:solidFill>
                          <a:srgbClr val="002060"/>
                        </a:solidFill>
                        <a:latin typeface="Arial (TT) Bold"/>
                        <a:ea typeface="Times New Roman"/>
                        <a:cs typeface="Arial"/>
                      </a:endParaRPr>
                    </a:p>
                  </a:txBody>
                  <a:tcPr marL="65974" marR="65974"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2286016">
                <a:tc>
                  <a:txBody>
                    <a:bodyPr/>
                    <a:lstStyle/>
                    <a:p>
                      <a:pPr algn="r" rtl="1">
                        <a:lnSpc>
                          <a:spcPct val="100000"/>
                        </a:lnSpc>
                        <a:spcAft>
                          <a:spcPts val="0"/>
                        </a:spcAft>
                      </a:pPr>
                      <a:r>
                        <a:rPr lang="ar-MA" sz="2000" b="1" dirty="0">
                          <a:solidFill>
                            <a:srgbClr val="002060"/>
                          </a:solidFill>
                          <a:latin typeface="Simplified Arabic"/>
                          <a:ea typeface="Times New Roman"/>
                          <a:cs typeface="Simplified Arabic"/>
                        </a:rPr>
                        <a:t>المرحلة 2</a:t>
                      </a:r>
                      <a:endParaRPr lang="de-DE" sz="2400" dirty="0">
                        <a:solidFill>
                          <a:srgbClr val="002060"/>
                        </a:solidFill>
                        <a:latin typeface="Arial (TT) Bold"/>
                        <a:ea typeface="Times New Roman"/>
                        <a:cs typeface="Arial"/>
                      </a:endParaRPr>
                    </a:p>
                    <a:p>
                      <a:pPr algn="just" rtl="1">
                        <a:lnSpc>
                          <a:spcPct val="100000"/>
                        </a:lnSpc>
                        <a:spcAft>
                          <a:spcPts val="0"/>
                        </a:spcAft>
                      </a:pPr>
                      <a:r>
                        <a:rPr lang="ar-YE" sz="2000" dirty="0">
                          <a:solidFill>
                            <a:srgbClr val="002060"/>
                          </a:solidFill>
                          <a:latin typeface="Simplified Arabic"/>
                          <a:ea typeface="Times New Roman"/>
                          <a:cs typeface="Simplified Arabic"/>
                        </a:rPr>
                        <a:t>في نهاي</a:t>
                      </a:r>
                      <a:r>
                        <a:rPr lang="ar-MA" sz="2000" dirty="0">
                          <a:solidFill>
                            <a:srgbClr val="002060"/>
                          </a:solidFill>
                          <a:latin typeface="Simplified Arabic"/>
                          <a:ea typeface="Times New Roman"/>
                          <a:cs typeface="Simplified Arabic"/>
                        </a:rPr>
                        <a:t>ة المرحلة الثانية من </a:t>
                      </a:r>
                      <a:r>
                        <a:rPr lang="ar-YE" sz="2000" dirty="0">
                          <a:solidFill>
                            <a:srgbClr val="002060"/>
                          </a:solidFill>
                          <a:latin typeface="Simplified Arabic"/>
                          <a:ea typeface="Times New Roman"/>
                          <a:cs typeface="Simplified Arabic"/>
                        </a:rPr>
                        <a:t>السنة </a:t>
                      </a:r>
                      <a:r>
                        <a:rPr lang="ar-MA" sz="2000" dirty="0">
                          <a:solidFill>
                            <a:srgbClr val="002060"/>
                          </a:solidFill>
                          <a:latin typeface="Simplified Arabic"/>
                          <a:ea typeface="Times New Roman"/>
                          <a:cs typeface="Simplified Arabic"/>
                        </a:rPr>
                        <a:t>الخامسة</a:t>
                      </a:r>
                      <a:r>
                        <a:rPr lang="ar-YE" sz="2000" dirty="0">
                          <a:solidFill>
                            <a:srgbClr val="002060"/>
                          </a:solidFill>
                          <a:latin typeface="Simplified Arabic"/>
                          <a:ea typeface="Times New Roman"/>
                          <a:cs typeface="Simplified Arabic"/>
                        </a:rPr>
                        <a:t>، ينتج المتعلم(ة) شفويا في وضعية تواصل دالة، نصّا وصفيا و/أو حواريا من سبع جمل، </a:t>
                      </a:r>
                      <a:r>
                        <a:rPr lang="ar-SA" sz="2000" dirty="0">
                          <a:solidFill>
                            <a:srgbClr val="002060"/>
                          </a:solidFill>
                          <a:latin typeface="Simplified Arabic"/>
                          <a:ea typeface="Times New Roman"/>
                          <a:cs typeface="Simplified Arabic"/>
                        </a:rPr>
                        <a:t>منطلقا من معارفه العامة، معتمدا على أسناد ملائمة (صور، رسوم، معطيات، نصوص </a:t>
                      </a:r>
                      <a:r>
                        <a:rPr lang="ar-YE" sz="2000" dirty="0">
                          <a:solidFill>
                            <a:srgbClr val="002060"/>
                          </a:solidFill>
                          <a:latin typeface="Simplified Arabic"/>
                          <a:ea typeface="Times New Roman"/>
                          <a:cs typeface="Simplified Arabic"/>
                        </a:rPr>
                        <a:t>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وثائق.</a:t>
                      </a:r>
                      <a:r>
                        <a:rPr lang="ar-SA" sz="2000" dirty="0">
                          <a:solidFill>
                            <a:srgbClr val="002060"/>
                          </a:solidFill>
                          <a:latin typeface="Simplified Arabic"/>
                          <a:ea typeface="Times New Roman"/>
                          <a:cs typeface="Simplified Arabic"/>
                        </a:rPr>
                        <a:t>..)، </a:t>
                      </a:r>
                      <a:r>
                        <a:rPr lang="ar-YE" sz="2000" dirty="0">
                          <a:solidFill>
                            <a:srgbClr val="002060"/>
                          </a:solidFill>
                          <a:latin typeface="Simplified Arabic"/>
                          <a:ea typeface="Times New Roman"/>
                          <a:cs typeface="Simplified Arabic"/>
                        </a:rPr>
                        <a:t>موظّفا رصيده اللغوي ومكتسباته في التّراكيب: (أحوال الخبر، ونائب الفاعل، والمفعول فيه، والنداء)؛ وفي الصّرف والتحويل: (النكرة والمعرفة ب"ال" والإضافة، والمثنى: صياغته وإعرابه، والجمع السالم بنوعيه، والميزان الصرفي)؛ وفي النطق: (مراعاة مخارج الحروف) والأداء المعبر، وفي أسلوب الوصف و/أو الحوار.</a:t>
                      </a:r>
                      <a:r>
                        <a:rPr lang="fr-FR" sz="2000" dirty="0">
                          <a:solidFill>
                            <a:srgbClr val="002060"/>
                          </a:solidFill>
                          <a:latin typeface="Simplified Arabic"/>
                          <a:ea typeface="Times New Roman"/>
                          <a:cs typeface="Arial"/>
                        </a:rPr>
                        <a:t> </a:t>
                      </a:r>
                      <a:endParaRPr lang="de-DE" sz="2400" dirty="0">
                        <a:solidFill>
                          <a:srgbClr val="002060"/>
                        </a:solidFill>
                        <a:latin typeface="Arial (TT) Bold"/>
                        <a:ea typeface="Times New Roman"/>
                        <a:cs typeface="Arial"/>
                      </a:endParaRPr>
                    </a:p>
                  </a:txBody>
                  <a:tcPr marL="65974" marR="65974"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152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5"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1" eaLnBrk="1" fontAlgn="base" latinLnBrk="0" hangingPunct="1">
              <a:lnSpc>
                <a:spcPct val="100000"/>
              </a:lnSpc>
              <a:spcBef>
                <a:spcPct val="0"/>
              </a:spcBef>
              <a:spcAft>
                <a:spcPct val="0"/>
              </a:spcAft>
              <a:buClrTx/>
              <a:buSzTx/>
              <a:buFontTx/>
              <a:buAutoNum type="arabicPeriod"/>
              <a:tabLst/>
            </a:pPr>
            <a:r>
              <a:rPr kumimoji="0" lang="ar-SA" sz="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الكفاية ومراحلها في اللغة العربية في المجال الكتابي</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re 1"/>
          <p:cNvSpPr txBox="1">
            <a:spLocks/>
          </p:cNvSpPr>
          <p:nvPr/>
        </p:nvSpPr>
        <p:spPr bwMode="auto">
          <a:xfrm>
            <a:off x="0" y="0"/>
            <a:ext cx="3929063" cy="928688"/>
          </a:xfrm>
          <a:prstGeom prst="rect">
            <a:avLst/>
          </a:prstGeom>
          <a:noFill/>
          <a:ln w="9525">
            <a:noFill/>
            <a:miter lim="800000"/>
            <a:headEnd/>
            <a:tailEnd/>
          </a:ln>
        </p:spPr>
        <p:txBody>
          <a:bodyPr anchor="ctr"/>
          <a:lstStyle/>
          <a:p>
            <a:pPr algn="ctr" rtl="1" eaLnBrk="0" hangingPunct="0">
              <a:defRPr/>
            </a:pPr>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smtClean="0">
                <a:solidFill>
                  <a:srgbClr val="F77407"/>
                </a:solidFill>
                <a:latin typeface="Times New Roman" pitchFamily="18" charset="0"/>
                <a:cs typeface="Times New Roman" pitchFamily="18" charset="0"/>
              </a:rPr>
              <a:t>للكفاية الكتابية بالسنة الخامسة</a:t>
            </a:r>
            <a:endParaRPr lang="fr-FR" sz="2000" kern="0" dirty="0">
              <a:solidFill>
                <a:srgbClr val="F77407"/>
              </a:solidFill>
              <a:latin typeface="Times New Roman" pitchFamily="18" charset="0"/>
              <a:cs typeface="Times New Roman" pitchFamily="18" charset="0"/>
            </a:endParaRPr>
          </a:p>
        </p:txBody>
      </p:sp>
      <p:sp>
        <p:nvSpPr>
          <p:cNvPr id="8"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25</a:t>
            </a:fld>
            <a:endParaRPr lang="fr-FR" dirty="0"/>
          </a:p>
        </p:txBody>
      </p:sp>
      <p:graphicFrame>
        <p:nvGraphicFramePr>
          <p:cNvPr id="10" name="Tabelle 9"/>
          <p:cNvGraphicFramePr>
            <a:graphicFrameLocks noGrp="1"/>
          </p:cNvGraphicFramePr>
          <p:nvPr/>
        </p:nvGraphicFramePr>
        <p:xfrm>
          <a:off x="142844" y="1214422"/>
          <a:ext cx="8858312" cy="4572032"/>
        </p:xfrm>
        <a:graphic>
          <a:graphicData uri="http://schemas.openxmlformats.org/drawingml/2006/table">
            <a:tbl>
              <a:tblPr rtl="1"/>
              <a:tblGrid>
                <a:gridCol w="8858312"/>
              </a:tblGrid>
              <a:tr h="2643206">
                <a:tc>
                  <a:txBody>
                    <a:bodyPr/>
                    <a:lstStyle/>
                    <a:p>
                      <a:pPr algn="r" rtl="1">
                        <a:lnSpc>
                          <a:spcPct val="120000"/>
                        </a:lnSpc>
                        <a:spcAft>
                          <a:spcPts val="0"/>
                        </a:spcAft>
                      </a:pPr>
                      <a:r>
                        <a:rPr lang="ar-MA" sz="2000" b="1" dirty="0">
                          <a:solidFill>
                            <a:srgbClr val="002060"/>
                          </a:solidFill>
                          <a:latin typeface="Simplified Arabic"/>
                          <a:ea typeface="Times New Roman"/>
                          <a:cs typeface="Simplified Arabic"/>
                        </a:rPr>
                        <a:t>المرحلة 3</a:t>
                      </a:r>
                      <a:endParaRPr lang="de-DE" sz="2400" dirty="0">
                        <a:solidFill>
                          <a:srgbClr val="002060"/>
                        </a:solidFill>
                        <a:latin typeface="Arial (TT) Bold"/>
                        <a:ea typeface="Times New Roman"/>
                        <a:cs typeface="Arial"/>
                      </a:endParaRPr>
                    </a:p>
                    <a:p>
                      <a:pPr algn="just" rtl="1">
                        <a:lnSpc>
                          <a:spcPct val="120000"/>
                        </a:lnSpc>
                        <a:spcAft>
                          <a:spcPts val="0"/>
                        </a:spcAft>
                      </a:pPr>
                      <a:r>
                        <a:rPr lang="ar-YE" sz="2000" dirty="0">
                          <a:solidFill>
                            <a:srgbClr val="002060"/>
                          </a:solidFill>
                          <a:latin typeface="Simplified Arabic"/>
                          <a:ea typeface="Times New Roman"/>
                          <a:cs typeface="Simplified Arabic"/>
                        </a:rPr>
                        <a:t>في نهاي</a:t>
                      </a:r>
                      <a:r>
                        <a:rPr lang="ar-MA" sz="2000" dirty="0">
                          <a:solidFill>
                            <a:srgbClr val="002060"/>
                          </a:solidFill>
                          <a:latin typeface="Simplified Arabic"/>
                          <a:ea typeface="Times New Roman"/>
                          <a:cs typeface="Simplified Arabic"/>
                        </a:rPr>
                        <a:t>ة المرحلة الثالثة من </a:t>
                      </a:r>
                      <a:r>
                        <a:rPr lang="ar-YE" sz="2000" dirty="0">
                          <a:solidFill>
                            <a:srgbClr val="002060"/>
                          </a:solidFill>
                          <a:latin typeface="Simplified Arabic"/>
                          <a:ea typeface="Times New Roman"/>
                          <a:cs typeface="Simplified Arabic"/>
                        </a:rPr>
                        <a:t>السنة </a:t>
                      </a:r>
                      <a:r>
                        <a:rPr lang="ar-MA" sz="2000" dirty="0">
                          <a:solidFill>
                            <a:srgbClr val="002060"/>
                          </a:solidFill>
                          <a:latin typeface="Simplified Arabic"/>
                          <a:ea typeface="Times New Roman"/>
                          <a:cs typeface="Simplified Arabic"/>
                        </a:rPr>
                        <a:t>الخامسة</a:t>
                      </a:r>
                      <a:r>
                        <a:rPr lang="ar-YE" sz="2000" dirty="0">
                          <a:solidFill>
                            <a:srgbClr val="002060"/>
                          </a:solidFill>
                          <a:latin typeface="Simplified Arabic"/>
                          <a:ea typeface="Times New Roman"/>
                          <a:cs typeface="Simplified Arabic"/>
                        </a:rPr>
                        <a:t>، ينتج المتعلم(ة) شفويا في وضعية تواصل دالة، نصّا حواريا و/أو الحجاج من سبع جمل، </a:t>
                      </a:r>
                      <a:r>
                        <a:rPr lang="ar-SA" sz="2000" dirty="0">
                          <a:solidFill>
                            <a:srgbClr val="002060"/>
                          </a:solidFill>
                          <a:latin typeface="Simplified Arabic"/>
                          <a:ea typeface="Times New Roman"/>
                          <a:cs typeface="Simplified Arabic"/>
                        </a:rPr>
                        <a:t>منطلقا من معارفه العامة، معتمدا على أسناد ملائمة (صور، رسوم، معطيات، نصوص </a:t>
                      </a:r>
                      <a:r>
                        <a:rPr lang="ar-YE" sz="2000" dirty="0">
                          <a:solidFill>
                            <a:srgbClr val="002060"/>
                          </a:solidFill>
                          <a:latin typeface="Simplified Arabic"/>
                          <a:ea typeface="Times New Roman"/>
                          <a:cs typeface="Simplified Arabic"/>
                        </a:rPr>
                        <a:t>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وثائق.</a:t>
                      </a:r>
                      <a:r>
                        <a:rPr lang="ar-SA" sz="2000" dirty="0">
                          <a:solidFill>
                            <a:srgbClr val="002060"/>
                          </a:solidFill>
                          <a:latin typeface="Simplified Arabic"/>
                          <a:ea typeface="Times New Roman"/>
                          <a:cs typeface="Simplified Arabic"/>
                        </a:rPr>
                        <a:t>..)، </a:t>
                      </a:r>
                      <a:r>
                        <a:rPr lang="ar-YE" sz="2000" dirty="0">
                          <a:solidFill>
                            <a:srgbClr val="002060"/>
                          </a:solidFill>
                          <a:latin typeface="Simplified Arabic"/>
                          <a:ea typeface="Times New Roman"/>
                          <a:cs typeface="Simplified Arabic"/>
                        </a:rPr>
                        <a:t>موظّفا رصيده اللغوي ومكتسباته في التّراكيب: (التوكيد، والمفعول المطلق، والنعت الحقيقي، والحال مفردة)؛ وفي الصّرف والتحويل: (المصدر الثلاثي وغير الثلاثي، اسما الفاعل والمفعول، واسم الآلة)؛ وفي النطق (مراعاة مخارج الحروف) والأداء المعبر، وفي أسلوبي الحوار و/أو الحجاج.</a:t>
                      </a:r>
                      <a:endParaRPr lang="de-DE" sz="2400" dirty="0">
                        <a:solidFill>
                          <a:srgbClr val="002060"/>
                        </a:solidFill>
                        <a:latin typeface="Arial (TT) Bold"/>
                        <a:ea typeface="Times New Roman"/>
                        <a:cs typeface="Arial"/>
                      </a:endParaRPr>
                    </a:p>
                  </a:txBody>
                  <a:tcPr marL="65974" marR="65974"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1928826">
                <a:tc>
                  <a:txBody>
                    <a:bodyPr/>
                    <a:lstStyle/>
                    <a:p>
                      <a:pPr algn="r" rtl="1">
                        <a:lnSpc>
                          <a:spcPct val="120000"/>
                        </a:lnSpc>
                        <a:spcAft>
                          <a:spcPts val="0"/>
                        </a:spcAft>
                      </a:pPr>
                      <a:r>
                        <a:rPr lang="ar-YE" sz="2000" b="1" dirty="0">
                          <a:solidFill>
                            <a:srgbClr val="002060"/>
                          </a:solidFill>
                          <a:latin typeface="Simplified Arabic"/>
                          <a:ea typeface="Times New Roman"/>
                          <a:cs typeface="Simplified Arabic"/>
                        </a:rPr>
                        <a:t>المرحلة 4</a:t>
                      </a:r>
                      <a:endParaRPr lang="de-DE" sz="2400" dirty="0">
                        <a:solidFill>
                          <a:srgbClr val="002060"/>
                        </a:solidFill>
                        <a:latin typeface="Arial (TT) Bold"/>
                        <a:ea typeface="Times New Roman"/>
                        <a:cs typeface="Arial"/>
                      </a:endParaRPr>
                    </a:p>
                    <a:p>
                      <a:pPr algn="just" rtl="1">
                        <a:lnSpc>
                          <a:spcPct val="120000"/>
                        </a:lnSpc>
                        <a:spcAft>
                          <a:spcPts val="0"/>
                        </a:spcAft>
                      </a:pPr>
                      <a:r>
                        <a:rPr lang="ar-YE" sz="2000" dirty="0">
                          <a:solidFill>
                            <a:srgbClr val="002060"/>
                          </a:solidFill>
                          <a:latin typeface="Simplified Arabic"/>
                          <a:ea typeface="Times New Roman"/>
                          <a:cs typeface="Simplified Arabic"/>
                        </a:rPr>
                        <a:t>في نهاية السنة </a:t>
                      </a:r>
                      <a:r>
                        <a:rPr lang="ar-MA" sz="2000" dirty="0">
                          <a:solidFill>
                            <a:srgbClr val="002060"/>
                          </a:solidFill>
                          <a:latin typeface="Simplified Arabic"/>
                          <a:ea typeface="Times New Roman"/>
                          <a:cs typeface="Simplified Arabic"/>
                        </a:rPr>
                        <a:t>الخامسة</a:t>
                      </a:r>
                      <a:r>
                        <a:rPr lang="ar-YE" sz="2000" dirty="0">
                          <a:solidFill>
                            <a:srgbClr val="002060"/>
                          </a:solidFill>
                          <a:latin typeface="Simplified Arabic"/>
                          <a:ea typeface="Times New Roman"/>
                          <a:cs typeface="Simplified Arabic"/>
                        </a:rPr>
                        <a:t>، ينتج المتعلم(ة) شفويا في وضعية تواصل دالة، نصّا سرديا 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وصفيا 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حواريا و/أو حجاجيا من ثمان جمل، </a:t>
                      </a:r>
                      <a:r>
                        <a:rPr lang="ar-SA" sz="2000" dirty="0">
                          <a:solidFill>
                            <a:srgbClr val="002060"/>
                          </a:solidFill>
                          <a:latin typeface="Simplified Arabic"/>
                          <a:ea typeface="Times New Roman"/>
                          <a:cs typeface="Simplified Arabic"/>
                        </a:rPr>
                        <a:t>منطلقا من معارفه العامة، معتمدا على أسناد ملائمة (صور، رسوم، معطيات، نصوص </a:t>
                      </a:r>
                      <a:r>
                        <a:rPr lang="ar-YE" sz="2000" dirty="0">
                          <a:solidFill>
                            <a:srgbClr val="002060"/>
                          </a:solidFill>
                          <a:latin typeface="Simplified Arabic"/>
                          <a:ea typeface="Times New Roman"/>
                          <a:cs typeface="Simplified Arabic"/>
                        </a:rPr>
                        <a:t>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وثائق.</a:t>
                      </a:r>
                      <a:r>
                        <a:rPr lang="ar-SA" sz="2000" dirty="0">
                          <a:solidFill>
                            <a:srgbClr val="002060"/>
                          </a:solidFill>
                          <a:latin typeface="Simplified Arabic"/>
                          <a:ea typeface="Times New Roman"/>
                          <a:cs typeface="Simplified Arabic"/>
                        </a:rPr>
                        <a:t>..)، </a:t>
                      </a:r>
                      <a:r>
                        <a:rPr lang="ar-YE" sz="2000" dirty="0">
                          <a:solidFill>
                            <a:srgbClr val="002060"/>
                          </a:solidFill>
                          <a:latin typeface="Simplified Arabic"/>
                          <a:ea typeface="Times New Roman"/>
                          <a:cs typeface="Simplified Arabic"/>
                        </a:rPr>
                        <a:t>موظّفا رصيده اللغوي ومكتسباته في التّراكيب وفي الصّرف والتحويل، وفي أساليب السرد 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الوصف و</a:t>
                      </a:r>
                      <a:r>
                        <a:rPr lang="fr-FR" sz="2000" dirty="0">
                          <a:solidFill>
                            <a:srgbClr val="002060"/>
                          </a:solidFill>
                          <a:latin typeface="Simplified Arabic"/>
                          <a:ea typeface="Times New Roman"/>
                          <a:cs typeface="Arial"/>
                        </a:rPr>
                        <a:t>/</a:t>
                      </a:r>
                      <a:r>
                        <a:rPr lang="ar-YE" sz="2000" dirty="0">
                          <a:solidFill>
                            <a:srgbClr val="002060"/>
                          </a:solidFill>
                          <a:latin typeface="Simplified Arabic"/>
                          <a:ea typeface="Times New Roman"/>
                          <a:cs typeface="Simplified Arabic"/>
                        </a:rPr>
                        <a:t>أو الحوار و/أو الحجاج.</a:t>
                      </a:r>
                      <a:r>
                        <a:rPr lang="fr-FR" sz="2000" dirty="0">
                          <a:solidFill>
                            <a:srgbClr val="002060"/>
                          </a:solidFill>
                          <a:latin typeface="Simplified Arabic"/>
                          <a:ea typeface="Times New Roman"/>
                          <a:cs typeface="Arial"/>
                        </a:rPr>
                        <a:t> </a:t>
                      </a:r>
                      <a:endParaRPr lang="de-DE" sz="2400" dirty="0">
                        <a:solidFill>
                          <a:srgbClr val="002060"/>
                        </a:solidFill>
                        <a:latin typeface="Arial (TT) Bold"/>
                        <a:ea typeface="Times New Roman"/>
                        <a:cs typeface="Arial"/>
                      </a:endParaRPr>
                    </a:p>
                  </a:txBody>
                  <a:tcPr marL="65974" marR="65974"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152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1" eaLnBrk="1" fontAlgn="base" latinLnBrk="0" hangingPunct="1">
              <a:lnSpc>
                <a:spcPct val="100000"/>
              </a:lnSpc>
              <a:spcBef>
                <a:spcPct val="0"/>
              </a:spcBef>
              <a:spcAft>
                <a:spcPct val="0"/>
              </a:spcAft>
              <a:buClrTx/>
              <a:buSzTx/>
              <a:buFontTx/>
              <a:buAutoNum type="arabicPeriod"/>
              <a:tabLst/>
            </a:pPr>
            <a:r>
              <a:rPr kumimoji="0" lang="ar-SA" sz="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الكفاية ومراحلها في اللغة العربية في المجال الكتابي</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re 1"/>
          <p:cNvSpPr txBox="1">
            <a:spLocks/>
          </p:cNvSpPr>
          <p:nvPr/>
        </p:nvSpPr>
        <p:spPr bwMode="auto">
          <a:xfrm>
            <a:off x="0" y="0"/>
            <a:ext cx="4786314" cy="928688"/>
          </a:xfrm>
          <a:prstGeom prst="rect">
            <a:avLst/>
          </a:prstGeom>
          <a:noFill/>
          <a:ln w="9525">
            <a:noFill/>
            <a:miter lim="800000"/>
            <a:headEnd/>
            <a:tailEnd/>
          </a:ln>
        </p:spPr>
        <p:txBody>
          <a:bodyPr anchor="ctr"/>
          <a:lstStyle/>
          <a:p>
            <a:pPr algn="ctr" rtl="1" eaLnBrk="0" hangingPunct="0">
              <a:defRPr/>
            </a:pPr>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a:t>
            </a:r>
          </a:p>
          <a:p>
            <a:pPr algn="ctr" rtl="1" eaLnBrk="0" hangingPunct="0">
              <a:defRPr/>
            </a:pPr>
            <a:r>
              <a:rPr lang="ar-MA" sz="2800" b="1" kern="0" dirty="0" smtClean="0">
                <a:solidFill>
                  <a:srgbClr val="F77407"/>
                </a:solidFill>
                <a:latin typeface="Times New Roman" pitchFamily="18" charset="0"/>
                <a:cs typeface="Times New Roman" pitchFamily="18" charset="0"/>
              </a:rPr>
              <a:t>لموارد الكفاية الشفوية بالسنة السادسة</a:t>
            </a:r>
            <a:endParaRPr lang="fr-FR" sz="2000" kern="0" dirty="0">
              <a:solidFill>
                <a:srgbClr val="F77407"/>
              </a:solidFill>
              <a:latin typeface="Times New Roman" pitchFamily="18" charset="0"/>
              <a:cs typeface="Times New Roman" pitchFamily="18" charset="0"/>
            </a:endParaRPr>
          </a:p>
        </p:txBody>
      </p:sp>
      <p:sp>
        <p:nvSpPr>
          <p:cNvPr id="8"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26</a:t>
            </a:fld>
            <a:endParaRPr lang="fr-FR" dirty="0"/>
          </a:p>
        </p:txBody>
      </p:sp>
      <p:graphicFrame>
        <p:nvGraphicFramePr>
          <p:cNvPr id="11" name="Tabelle 10"/>
          <p:cNvGraphicFramePr>
            <a:graphicFrameLocks noGrp="1"/>
          </p:cNvGraphicFramePr>
          <p:nvPr/>
        </p:nvGraphicFramePr>
        <p:xfrm>
          <a:off x="214282" y="1142985"/>
          <a:ext cx="8786874" cy="4643470"/>
        </p:xfrm>
        <a:graphic>
          <a:graphicData uri="http://schemas.openxmlformats.org/drawingml/2006/table">
            <a:tbl>
              <a:tblPr rtl="1"/>
              <a:tblGrid>
                <a:gridCol w="8786874"/>
              </a:tblGrid>
              <a:tr h="474967">
                <a:tc>
                  <a:txBody>
                    <a:bodyPr/>
                    <a:lstStyle/>
                    <a:p>
                      <a:pPr algn="just" rtl="1">
                        <a:lnSpc>
                          <a:spcPts val="1500"/>
                        </a:lnSpc>
                        <a:spcAft>
                          <a:spcPts val="0"/>
                        </a:spcAft>
                      </a:pPr>
                      <a:r>
                        <a:rPr lang="ar-YE" sz="2000" b="1" dirty="0">
                          <a:solidFill>
                            <a:srgbClr val="002060"/>
                          </a:solidFill>
                          <a:latin typeface="+mn-lt"/>
                          <a:ea typeface="Times New Roman"/>
                          <a:cs typeface="Simplified Arabic"/>
                        </a:rPr>
                        <a:t>الموارد الأساسية المتصلة </a:t>
                      </a:r>
                      <a:r>
                        <a:rPr lang="ar-YE" sz="2000" b="1" dirty="0" smtClean="0">
                          <a:solidFill>
                            <a:srgbClr val="002060"/>
                          </a:solidFill>
                          <a:latin typeface="+mn-lt"/>
                          <a:ea typeface="Times New Roman"/>
                          <a:cs typeface="Simplified Arabic"/>
                        </a:rPr>
                        <a:t>بالمرحلة</a:t>
                      </a:r>
                      <a:r>
                        <a:rPr lang="ar-MA" sz="2000" b="1" dirty="0" smtClean="0">
                          <a:solidFill>
                            <a:srgbClr val="002060"/>
                          </a:solidFill>
                          <a:latin typeface="+mn-lt"/>
                          <a:ea typeface="Times New Roman"/>
                          <a:cs typeface="Simplified Arabic"/>
                        </a:rPr>
                        <a:t> </a:t>
                      </a:r>
                      <a:r>
                        <a:rPr lang="ar-YE" sz="2000" b="1" dirty="0" smtClean="0">
                          <a:solidFill>
                            <a:srgbClr val="002060"/>
                          </a:solidFill>
                          <a:latin typeface="+mn-lt"/>
                          <a:ea typeface="Times New Roman"/>
                          <a:cs typeface="Simplified Arabic"/>
                        </a:rPr>
                        <a:t>1</a:t>
                      </a:r>
                      <a:endParaRPr lang="de-DE" sz="2000" dirty="0">
                        <a:solidFill>
                          <a:srgbClr val="002060"/>
                        </a:solidFill>
                        <a:latin typeface="+mn-lt"/>
                        <a:ea typeface="Times New Roman"/>
                        <a:cs typeface="Arial"/>
                      </a:endParaRPr>
                    </a:p>
                  </a:txBody>
                  <a:tcPr marL="54059" marR="54059" marT="54059" marB="54059"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solidFill>
                      <a:srgbClr val="8DB3E2"/>
                    </a:solidFill>
                  </a:tcPr>
                </a:tc>
              </a:tr>
              <a:tr h="4168503">
                <a:tc>
                  <a:txBody>
                    <a:bodyPr/>
                    <a:lstStyle/>
                    <a:p>
                      <a:pPr marL="342900" lvl="0" indent="-342900" algn="just" rtl="1">
                        <a:lnSpc>
                          <a:spcPct val="100000"/>
                        </a:lnSpc>
                        <a:spcAft>
                          <a:spcPts val="0"/>
                        </a:spcAft>
                        <a:buFont typeface="Palatino"/>
                        <a:buChar char="-"/>
                      </a:pPr>
                      <a:r>
                        <a:rPr lang="ar-SA" sz="2400" u="none" strike="noStrike" dirty="0">
                          <a:solidFill>
                            <a:srgbClr val="002060"/>
                          </a:solidFill>
                          <a:latin typeface="+mn-lt"/>
                          <a:ea typeface="Times New Roman"/>
                          <a:cs typeface="Simplified Arabic"/>
                        </a:rPr>
                        <a:t>يحكي وقائع وأحداث تاريخية محلية أو وطنية؛</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SA" sz="2400" u="none" strike="noStrike" dirty="0">
                          <a:solidFill>
                            <a:srgbClr val="002060"/>
                          </a:solidFill>
                          <a:latin typeface="+mn-lt"/>
                          <a:ea typeface="Times New Roman"/>
                          <a:cs typeface="Simplified Arabic"/>
                        </a:rPr>
                        <a:t>يصف معلمة تاريخية مغربية؛</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SA" sz="2400" u="none" strike="noStrike" dirty="0">
                          <a:solidFill>
                            <a:srgbClr val="002060"/>
                          </a:solidFill>
                          <a:latin typeface="+mn-lt"/>
                          <a:ea typeface="Times New Roman"/>
                          <a:cs typeface="Simplified Arabic"/>
                        </a:rPr>
                        <a:t>يحاور أصدقاءه حول دور الرجل والمرأة المغربيين في خدمة الوطن؛</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SA" sz="2400" u="none" strike="noStrike" dirty="0">
                          <a:solidFill>
                            <a:srgbClr val="002060"/>
                          </a:solidFill>
                          <a:latin typeface="+mn-lt"/>
                          <a:ea typeface="Times New Roman"/>
                          <a:cs typeface="Simplified Arabic"/>
                        </a:rPr>
                        <a:t>يقنع أصدقاءه بأهمية حبهم للوطن والافتخار بالانتماء له؛</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MA" sz="2400" u="none" strike="noStrike" dirty="0">
                          <a:solidFill>
                            <a:srgbClr val="002060"/>
                          </a:solidFill>
                          <a:latin typeface="+mn-lt"/>
                          <a:ea typeface="Times New Roman"/>
                          <a:cs typeface="Simplified Arabic"/>
                        </a:rPr>
                        <a:t>يحكي مشاهدة سهرة فنية أو حفلة فلكلورية شعبية أو حلقة فرجة</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MA" sz="2400" u="none" strike="noStrike" dirty="0">
                          <a:solidFill>
                            <a:srgbClr val="002060"/>
                          </a:solidFill>
                          <a:latin typeface="+mn-lt"/>
                          <a:ea typeface="Times New Roman"/>
                          <a:cs typeface="Simplified Arabic"/>
                        </a:rPr>
                        <a:t>يصف إنتاجا فنيا وطنيا</a:t>
                      </a:r>
                      <a:r>
                        <a:rPr lang="ar-SA" sz="2400" u="none" strike="noStrike" dirty="0">
                          <a:solidFill>
                            <a:srgbClr val="002060"/>
                          </a:solidFill>
                          <a:latin typeface="+mn-lt"/>
                          <a:ea typeface="Times New Roman"/>
                          <a:cs typeface="Simplified Arabic"/>
                        </a:rPr>
                        <a:t>؛</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MA" sz="2400" u="none" strike="noStrike" dirty="0">
                          <a:solidFill>
                            <a:srgbClr val="002060"/>
                          </a:solidFill>
                          <a:latin typeface="+mn-lt"/>
                          <a:ea typeface="Times New Roman"/>
                          <a:cs typeface="Simplified Arabic"/>
                        </a:rPr>
                        <a:t>يتحاور مع أصدقائه حول مساهمات ثقافية وفنية مغربية من قبل (المرأة والرجل والطفل "ة")؛</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MA" sz="2400" u="none" strike="noStrike" dirty="0">
                          <a:solidFill>
                            <a:srgbClr val="002060"/>
                          </a:solidFill>
                          <a:latin typeface="+mn-lt"/>
                          <a:ea typeface="Times New Roman"/>
                          <a:cs typeface="Simplified Arabic"/>
                        </a:rPr>
                        <a:t>يبرهن لأصدقائه عن قيمة الثقافة والفن في تقدم الوطن وشهرته عالميا</a:t>
                      </a:r>
                      <a:r>
                        <a:rPr lang="ar-SA" sz="2400" u="none" strike="noStrike" dirty="0">
                          <a:solidFill>
                            <a:srgbClr val="002060"/>
                          </a:solidFill>
                          <a:latin typeface="+mn-lt"/>
                          <a:ea typeface="Times New Roman"/>
                          <a:cs typeface="Simplified Arabic"/>
                        </a:rPr>
                        <a:t>؛</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MA" sz="2400" u="none" strike="noStrike" dirty="0">
                          <a:solidFill>
                            <a:srgbClr val="002060"/>
                          </a:solidFill>
                          <a:latin typeface="+mn-lt"/>
                          <a:ea typeface="Times New Roman"/>
                          <a:cs typeface="Simplified Arabic"/>
                        </a:rPr>
                        <a:t>يعبر تعبيرا حرا تلقائيا حول مجال الحضارة المغربية؛</a:t>
                      </a:r>
                      <a:endParaRPr lang="de-DE" sz="2400" u="none" strike="noStrike" dirty="0">
                        <a:solidFill>
                          <a:srgbClr val="002060"/>
                        </a:solidFill>
                        <a:latin typeface="+mn-lt"/>
                        <a:ea typeface="Times New Roman"/>
                        <a:cs typeface="Times New Roman"/>
                      </a:endParaRPr>
                    </a:p>
                    <a:p>
                      <a:pPr marL="342900" lvl="0" indent="-342900" algn="just" rtl="1">
                        <a:lnSpc>
                          <a:spcPct val="100000"/>
                        </a:lnSpc>
                        <a:spcAft>
                          <a:spcPts val="0"/>
                        </a:spcAft>
                        <a:buFont typeface="Palatino"/>
                        <a:buChar char="-"/>
                      </a:pPr>
                      <a:r>
                        <a:rPr lang="ar-MA" sz="2400" u="none" strike="noStrike" dirty="0">
                          <a:solidFill>
                            <a:srgbClr val="002060"/>
                          </a:solidFill>
                          <a:latin typeface="+mn-lt"/>
                          <a:ea typeface="Times New Roman"/>
                          <a:cs typeface="Simplified Arabic"/>
                        </a:rPr>
                        <a:t>يعبر تعبيرا حرا تلقائيا حول مجال الحياة الثقافية والفنية</a:t>
                      </a:r>
                      <a:r>
                        <a:rPr lang="ar-MA" sz="2400" u="none" strike="noStrike" dirty="0" smtClean="0">
                          <a:solidFill>
                            <a:srgbClr val="002060"/>
                          </a:solidFill>
                          <a:latin typeface="+mn-lt"/>
                          <a:ea typeface="Times New Roman"/>
                          <a:cs typeface="Simplified Arabic"/>
                        </a:rPr>
                        <a:t>؛</a:t>
                      </a:r>
                      <a:endParaRPr lang="de-DE" sz="2400" u="none" strike="noStrike" dirty="0">
                        <a:solidFill>
                          <a:srgbClr val="002060"/>
                        </a:solidFill>
                        <a:latin typeface="+mn-lt"/>
                        <a:ea typeface="Times New Roman"/>
                        <a:cs typeface="Times New Roman"/>
                      </a:endParaRPr>
                    </a:p>
                  </a:txBody>
                  <a:tcPr marL="54059" marR="54059" marT="54059" marB="54059"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152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8" presetClass="entr" presetSubtype="1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1" eaLnBrk="1" fontAlgn="base" latinLnBrk="0" hangingPunct="1">
              <a:lnSpc>
                <a:spcPct val="100000"/>
              </a:lnSpc>
              <a:spcBef>
                <a:spcPct val="0"/>
              </a:spcBef>
              <a:spcAft>
                <a:spcPct val="0"/>
              </a:spcAft>
              <a:buClrTx/>
              <a:buSzTx/>
              <a:buFontTx/>
              <a:buAutoNum type="arabicPeriod"/>
              <a:tabLst/>
            </a:pPr>
            <a:r>
              <a:rPr kumimoji="0" lang="ar-SA" sz="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الكفاية ومراحلها في اللغة العربية في المجال الكتابي</a:t>
            </a: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re 1"/>
          <p:cNvSpPr txBox="1">
            <a:spLocks/>
          </p:cNvSpPr>
          <p:nvPr/>
        </p:nvSpPr>
        <p:spPr bwMode="auto">
          <a:xfrm>
            <a:off x="0" y="0"/>
            <a:ext cx="4786314" cy="928688"/>
          </a:xfrm>
          <a:prstGeom prst="rect">
            <a:avLst/>
          </a:prstGeom>
          <a:noFill/>
          <a:ln w="9525">
            <a:noFill/>
            <a:miter lim="800000"/>
            <a:headEnd/>
            <a:tailEnd/>
          </a:ln>
        </p:spPr>
        <p:txBody>
          <a:bodyPr anchor="ctr"/>
          <a:lstStyle/>
          <a:p>
            <a:pPr algn="ctr" rtl="1" eaLnBrk="0" hangingPunct="0">
              <a:defRPr/>
            </a:pPr>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a:t>
            </a:r>
          </a:p>
          <a:p>
            <a:pPr algn="ctr" rtl="1" eaLnBrk="0" hangingPunct="0">
              <a:defRPr/>
            </a:pPr>
            <a:r>
              <a:rPr lang="ar-MA" sz="2800" b="1" kern="0" dirty="0" smtClean="0">
                <a:solidFill>
                  <a:srgbClr val="F77407"/>
                </a:solidFill>
                <a:latin typeface="Times New Roman" pitchFamily="18" charset="0"/>
                <a:cs typeface="Times New Roman" pitchFamily="18" charset="0"/>
              </a:rPr>
              <a:t>لموارد الكفاية الشفوية بالسنة السادسة</a:t>
            </a:r>
            <a:endParaRPr lang="fr-FR" sz="2000" kern="0" dirty="0">
              <a:solidFill>
                <a:srgbClr val="F77407"/>
              </a:solidFill>
              <a:latin typeface="Times New Roman" pitchFamily="18" charset="0"/>
              <a:cs typeface="Times New Roman" pitchFamily="18" charset="0"/>
            </a:endParaRPr>
          </a:p>
        </p:txBody>
      </p:sp>
      <p:sp>
        <p:nvSpPr>
          <p:cNvPr id="8"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27</a:t>
            </a:fld>
            <a:endParaRPr lang="fr-FR" dirty="0"/>
          </a:p>
        </p:txBody>
      </p:sp>
      <p:graphicFrame>
        <p:nvGraphicFramePr>
          <p:cNvPr id="11" name="Tabelle 10"/>
          <p:cNvGraphicFramePr>
            <a:graphicFrameLocks noGrp="1"/>
          </p:cNvGraphicFramePr>
          <p:nvPr/>
        </p:nvGraphicFramePr>
        <p:xfrm>
          <a:off x="214282" y="1142985"/>
          <a:ext cx="8786874" cy="4461355"/>
        </p:xfrm>
        <a:graphic>
          <a:graphicData uri="http://schemas.openxmlformats.org/drawingml/2006/table">
            <a:tbl>
              <a:tblPr rtl="1"/>
              <a:tblGrid>
                <a:gridCol w="8786874"/>
              </a:tblGrid>
              <a:tr h="355318">
                <a:tc>
                  <a:txBody>
                    <a:bodyPr/>
                    <a:lstStyle/>
                    <a:p>
                      <a:pPr algn="just" rtl="1">
                        <a:lnSpc>
                          <a:spcPts val="2200"/>
                        </a:lnSpc>
                        <a:spcAft>
                          <a:spcPts val="0"/>
                        </a:spcAft>
                      </a:pPr>
                      <a:r>
                        <a:rPr lang="ar-YE" sz="1800" b="1" dirty="0">
                          <a:solidFill>
                            <a:srgbClr val="002060"/>
                          </a:solidFill>
                          <a:latin typeface="+mn-lt"/>
                          <a:ea typeface="Times New Roman"/>
                          <a:cs typeface="Simplified Arabic"/>
                        </a:rPr>
                        <a:t>الموارد الأساسية المتصلة </a:t>
                      </a:r>
                      <a:r>
                        <a:rPr lang="ar-YE" sz="1800" b="1" dirty="0" smtClean="0">
                          <a:solidFill>
                            <a:srgbClr val="002060"/>
                          </a:solidFill>
                          <a:latin typeface="+mn-lt"/>
                          <a:ea typeface="Times New Roman"/>
                          <a:cs typeface="Simplified Arabic"/>
                        </a:rPr>
                        <a:t>بالمرحلة</a:t>
                      </a:r>
                      <a:r>
                        <a:rPr lang="ar-MA" sz="1800" b="1" dirty="0" smtClean="0">
                          <a:solidFill>
                            <a:srgbClr val="002060"/>
                          </a:solidFill>
                          <a:latin typeface="+mn-lt"/>
                          <a:ea typeface="Times New Roman"/>
                          <a:cs typeface="Simplified Arabic"/>
                        </a:rPr>
                        <a:t> </a:t>
                      </a:r>
                      <a:r>
                        <a:rPr lang="ar-YE" sz="1800" b="1" dirty="0" smtClean="0">
                          <a:solidFill>
                            <a:srgbClr val="002060"/>
                          </a:solidFill>
                          <a:latin typeface="+mn-lt"/>
                          <a:ea typeface="Times New Roman"/>
                          <a:cs typeface="Simplified Arabic"/>
                        </a:rPr>
                        <a:t>1</a:t>
                      </a:r>
                      <a:endParaRPr lang="de-DE" sz="1800" dirty="0">
                        <a:solidFill>
                          <a:srgbClr val="002060"/>
                        </a:solidFill>
                        <a:latin typeface="+mn-lt"/>
                        <a:ea typeface="Times New Roman"/>
                        <a:cs typeface="Arial"/>
                      </a:endParaRPr>
                    </a:p>
                  </a:txBody>
                  <a:tcPr marL="54059" marR="54059" marT="54059" marB="54059"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solidFill>
                      <a:srgbClr val="8DB3E2"/>
                    </a:solidFill>
                  </a:tcPr>
                </a:tc>
              </a:tr>
              <a:tr h="4073837">
                <a:tc>
                  <a:txBody>
                    <a:bodyPr/>
                    <a:lstStyle/>
                    <a:p>
                      <a:pPr marL="342900" lvl="0" indent="-342900" algn="just" rtl="1">
                        <a:lnSpc>
                          <a:spcPts val="2200"/>
                        </a:lnSpc>
                        <a:spcAft>
                          <a:spcPts val="0"/>
                        </a:spcAft>
                        <a:buFont typeface="Palatino"/>
                        <a:buChar char="-"/>
                      </a:pPr>
                      <a:r>
                        <a:rPr lang="ar-SA" sz="2000" u="none" strike="noStrike" dirty="0" smtClean="0">
                          <a:solidFill>
                            <a:srgbClr val="002060"/>
                          </a:solidFill>
                          <a:latin typeface="+mn-lt"/>
                          <a:ea typeface="Times New Roman"/>
                          <a:cs typeface="Simplified Arabic"/>
                        </a:rPr>
                        <a:t>ينتج </a:t>
                      </a:r>
                      <a:r>
                        <a:rPr lang="ar-SA" sz="2000" u="none" strike="noStrike" dirty="0">
                          <a:solidFill>
                            <a:srgbClr val="002060"/>
                          </a:solidFill>
                          <a:latin typeface="+mn-lt"/>
                          <a:ea typeface="Times New Roman"/>
                          <a:cs typeface="Simplified Arabic"/>
                        </a:rPr>
                        <a:t>المتعلم(ة) نصا نصّا سرديا و</a:t>
                      </a:r>
                      <a:r>
                        <a:rPr lang="fr-FR" sz="2000" u="none" strike="noStrike" dirty="0">
                          <a:solidFill>
                            <a:srgbClr val="002060"/>
                          </a:solidFill>
                          <a:latin typeface="+mn-lt"/>
                          <a:ea typeface="Times New Roman"/>
                          <a:cs typeface="Times New Roman"/>
                        </a:rPr>
                        <a:t>/</a:t>
                      </a:r>
                      <a:r>
                        <a:rPr lang="ar-SA" sz="2000" u="none" strike="noStrike" dirty="0">
                          <a:solidFill>
                            <a:srgbClr val="002060"/>
                          </a:solidFill>
                          <a:latin typeface="+mn-lt"/>
                          <a:ea typeface="Times New Roman"/>
                          <a:cs typeface="Simplified Arabic"/>
                        </a:rPr>
                        <a:t>أو وصفيا و</a:t>
                      </a:r>
                      <a:r>
                        <a:rPr lang="fr-FR" sz="2000" u="none" strike="noStrike" dirty="0">
                          <a:solidFill>
                            <a:srgbClr val="002060"/>
                          </a:solidFill>
                          <a:latin typeface="+mn-lt"/>
                          <a:ea typeface="Times New Roman"/>
                          <a:cs typeface="Times New Roman"/>
                        </a:rPr>
                        <a:t>/</a:t>
                      </a:r>
                      <a:r>
                        <a:rPr lang="ar-SA" sz="2000" u="none" strike="noStrike" dirty="0">
                          <a:solidFill>
                            <a:srgbClr val="002060"/>
                          </a:solidFill>
                          <a:latin typeface="+mn-lt"/>
                          <a:ea typeface="Times New Roman"/>
                          <a:cs typeface="Simplified Arabic"/>
                        </a:rPr>
                        <a:t>أو حواريا و/أو حجاجيا، موظفا مكتسباته في وضعية تواصل دالة؛</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يقرأ النصوص المسترسلة والشعرية والنثرية والسماعية قراءة سليمة ويتذوق معانيها؛</a:t>
                      </a:r>
                      <a:r>
                        <a:rPr lang="fr-FR" sz="2000" u="none" strike="noStrike" dirty="0">
                          <a:solidFill>
                            <a:srgbClr val="002060"/>
                          </a:solidFill>
                          <a:latin typeface="+mn-lt"/>
                          <a:ea typeface="Times New Roman"/>
                          <a:cs typeface="Times New Roman"/>
                        </a:rPr>
                        <a:t> </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ينغم قراءته للنص وفق المقام؛</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يعبر عن فهمه لمضمون نص؛ </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يحلل مختلف أنواع النصوص؛</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يتعامل مع نصوص موازية: (مطويات، صحف، مجلات، ملصقات، إعلانات، وثائق ورقية أو رقمية،...)؛</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يبرز بعض الصور الفنية لنصوص أدبية ويحاكيها في سياقات جديدة؛</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يبدي رأيه في عنصر من عناصر النص ويعلله؛</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يتدرب على مهارات التواصل الشفهي؛</a:t>
                      </a:r>
                      <a:endParaRPr lang="de-DE" sz="2000" u="none" strike="noStrike" dirty="0">
                        <a:solidFill>
                          <a:srgbClr val="002060"/>
                        </a:solidFill>
                        <a:latin typeface="+mn-lt"/>
                        <a:ea typeface="Times New Roman"/>
                        <a:cs typeface="Times New Roman"/>
                      </a:endParaRPr>
                    </a:p>
                    <a:p>
                      <a:pPr marL="342900" lvl="0" indent="-342900" algn="just" rtl="1">
                        <a:lnSpc>
                          <a:spcPts val="2200"/>
                        </a:lnSpc>
                        <a:spcAft>
                          <a:spcPts val="0"/>
                        </a:spcAft>
                        <a:buFont typeface="Palatino"/>
                        <a:buChar char="-"/>
                      </a:pPr>
                      <a:r>
                        <a:rPr lang="ar-SA" sz="2000" u="none" strike="noStrike" dirty="0">
                          <a:solidFill>
                            <a:srgbClr val="002060"/>
                          </a:solidFill>
                          <a:latin typeface="+mn-lt"/>
                          <a:ea typeface="Times New Roman"/>
                          <a:cs typeface="Simplified Arabic"/>
                        </a:rPr>
                        <a:t>يوظّف رصيده اللغوي ومكتسباته في التّراكيب: (المبني للمعلوم والمجهول، الأفعال الخمسة، النواسخ الفعلية والحرفية وأحوال الخبر، جزم ونصب الفعل الناقص والأجوف)؛ وفي الصّرف والتحويل: (تصريف الفعلين الصحيح والمعتل، أسماء الإشارة، الأسماء الموصولة)؛ وفي أساليب السرد و</a:t>
                      </a:r>
                      <a:r>
                        <a:rPr lang="fr-FR" sz="2000" u="none" strike="noStrike" dirty="0">
                          <a:solidFill>
                            <a:srgbClr val="002060"/>
                          </a:solidFill>
                          <a:latin typeface="+mn-lt"/>
                          <a:ea typeface="Times New Roman"/>
                          <a:cs typeface="Times New Roman"/>
                        </a:rPr>
                        <a:t>/</a:t>
                      </a:r>
                      <a:r>
                        <a:rPr lang="ar-SA" sz="2000" u="none" strike="noStrike" dirty="0">
                          <a:solidFill>
                            <a:srgbClr val="002060"/>
                          </a:solidFill>
                          <a:latin typeface="+mn-lt"/>
                          <a:ea typeface="Times New Roman"/>
                          <a:cs typeface="Simplified Arabic"/>
                        </a:rPr>
                        <a:t>أو الوصف و</a:t>
                      </a:r>
                      <a:r>
                        <a:rPr lang="fr-FR" sz="2000" u="none" strike="noStrike" dirty="0">
                          <a:solidFill>
                            <a:srgbClr val="002060"/>
                          </a:solidFill>
                          <a:latin typeface="+mn-lt"/>
                          <a:ea typeface="Times New Roman"/>
                          <a:cs typeface="Times New Roman"/>
                        </a:rPr>
                        <a:t>/</a:t>
                      </a:r>
                      <a:r>
                        <a:rPr lang="ar-SA" sz="2000" u="none" strike="noStrike" dirty="0">
                          <a:solidFill>
                            <a:srgbClr val="002060"/>
                          </a:solidFill>
                          <a:latin typeface="+mn-lt"/>
                          <a:ea typeface="Times New Roman"/>
                          <a:cs typeface="Simplified Arabic"/>
                        </a:rPr>
                        <a:t>أو الحوار و/أو الحجاج، بالإضافة إلى المكتسبات اللغوية السابقة)؛ في وضعية تواصل دالة.</a:t>
                      </a:r>
                      <a:endParaRPr lang="de-DE" sz="2000" u="none" strike="noStrike" dirty="0">
                        <a:solidFill>
                          <a:srgbClr val="002060"/>
                        </a:solidFill>
                        <a:latin typeface="+mn-lt"/>
                        <a:ea typeface="Times New Roman"/>
                        <a:cs typeface="Times New Roman"/>
                      </a:endParaRPr>
                    </a:p>
                  </a:txBody>
                  <a:tcPr marL="54059" marR="54059" marT="54059" marB="54059"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152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35496" y="0"/>
            <a:ext cx="396044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800" b="1" kern="0" dirty="0" smtClean="0">
                <a:solidFill>
                  <a:srgbClr val="C00000"/>
                </a:solidFill>
                <a:latin typeface="Times New Roman" pitchFamily="18" charset="0"/>
                <a:cs typeface="Times New Roman" pitchFamily="18" charset="0"/>
              </a:rPr>
              <a:t>من البرنامج الدراسي</a:t>
            </a:r>
          </a:p>
          <a:p>
            <a:pPr lvl="0" algn="ctr" rtl="1" eaLnBrk="0" hangingPunct="0"/>
            <a:r>
              <a:rPr lang="ar-MA" sz="2800" b="1" kern="0" dirty="0" smtClean="0">
                <a:solidFill>
                  <a:srgbClr val="C00000"/>
                </a:solidFill>
                <a:latin typeface="Times New Roman" pitchFamily="18" charset="0"/>
                <a:cs typeface="Times New Roman" pitchFamily="18" charset="0"/>
              </a:rPr>
              <a:t>المعدل للسنة الثالثة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9" name="Titre 1"/>
          <p:cNvSpPr>
            <a:spLocks noGrp="1"/>
          </p:cNvSpPr>
          <p:nvPr>
            <p:ph type="title"/>
          </p:nvPr>
        </p:nvSpPr>
        <p:spPr>
          <a:xfrm>
            <a:off x="5076056" y="41275"/>
            <a:ext cx="3816424"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1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28</a:t>
            </a:fld>
            <a:endParaRPr lang="fr-FR" dirty="0"/>
          </a:p>
        </p:txBody>
      </p:sp>
      <p:graphicFrame>
        <p:nvGraphicFramePr>
          <p:cNvPr id="8" name="Tabelle 7"/>
          <p:cNvGraphicFramePr>
            <a:graphicFrameLocks noGrp="1"/>
          </p:cNvGraphicFramePr>
          <p:nvPr/>
        </p:nvGraphicFramePr>
        <p:xfrm>
          <a:off x="136317" y="1285856"/>
          <a:ext cx="8864838" cy="4500598"/>
        </p:xfrm>
        <a:graphic>
          <a:graphicData uri="http://schemas.openxmlformats.org/drawingml/2006/table">
            <a:tbl>
              <a:tblPr rtl="1"/>
              <a:tblGrid>
                <a:gridCol w="733543"/>
                <a:gridCol w="764872"/>
                <a:gridCol w="1082840"/>
                <a:gridCol w="2166265"/>
                <a:gridCol w="1983694"/>
                <a:gridCol w="2133624"/>
              </a:tblGrid>
              <a:tr h="357194">
                <a:tc>
                  <a:txBody>
                    <a:bodyPr/>
                    <a:lstStyle/>
                    <a:p>
                      <a:pPr algn="ctr" rtl="1">
                        <a:lnSpc>
                          <a:spcPts val="1600"/>
                        </a:lnSpc>
                        <a:spcAft>
                          <a:spcPts val="0"/>
                        </a:spcAft>
                      </a:pPr>
                      <a:r>
                        <a:rPr lang="ar-MA" sz="1800" b="1" dirty="0">
                          <a:latin typeface="Arial"/>
                          <a:ea typeface="Times New Roman"/>
                          <a:cs typeface="+mj-cs"/>
                        </a:rPr>
                        <a:t>الأسابيع</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600"/>
                        </a:lnSpc>
                        <a:spcAft>
                          <a:spcPts val="0"/>
                        </a:spcAft>
                      </a:pPr>
                      <a:r>
                        <a:rPr lang="ar-MA" sz="1800" b="1">
                          <a:latin typeface="Arial"/>
                          <a:ea typeface="Times New Roman"/>
                          <a:cs typeface="+mj-cs"/>
                        </a:rPr>
                        <a:t>الوحدات</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600"/>
                        </a:lnSpc>
                        <a:spcAft>
                          <a:spcPts val="0"/>
                        </a:spcAft>
                      </a:pPr>
                      <a:r>
                        <a:rPr lang="ar-MA" sz="1800" b="1" dirty="0">
                          <a:latin typeface="Arial"/>
                          <a:ea typeface="Times New Roman"/>
                          <a:cs typeface="+mj-cs"/>
                        </a:rPr>
                        <a:t>المجالات</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600"/>
                        </a:lnSpc>
                        <a:spcAft>
                          <a:spcPts val="0"/>
                        </a:spcAft>
                      </a:pPr>
                      <a:r>
                        <a:rPr lang="ar-MA" sz="1800" b="1" dirty="0">
                          <a:latin typeface="Arial"/>
                          <a:ea typeface="Times New Roman"/>
                          <a:cs typeface="+mj-cs"/>
                        </a:rPr>
                        <a:t>التراكيب</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600"/>
                        </a:lnSpc>
                        <a:spcAft>
                          <a:spcPts val="0"/>
                        </a:spcAft>
                      </a:pPr>
                      <a:r>
                        <a:rPr lang="ar-MA" sz="1800" b="1">
                          <a:latin typeface="Arial"/>
                          <a:ea typeface="Times New Roman"/>
                          <a:cs typeface="+mj-cs"/>
                        </a:rPr>
                        <a:t>الصرف والتحويل</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600"/>
                        </a:lnSpc>
                        <a:spcAft>
                          <a:spcPts val="0"/>
                        </a:spcAft>
                      </a:pPr>
                      <a:r>
                        <a:rPr lang="ar-MA" sz="1800" b="1">
                          <a:latin typeface="Arial"/>
                          <a:ea typeface="Times New Roman"/>
                          <a:cs typeface="+mj-cs"/>
                        </a:rPr>
                        <a:t>الإملاء</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85266">
                <a:tc>
                  <a:txBody>
                    <a:bodyPr/>
                    <a:lstStyle/>
                    <a:p>
                      <a:pPr algn="ctr" rtl="1">
                        <a:lnSpc>
                          <a:spcPts val="1600"/>
                        </a:lnSpc>
                        <a:spcAft>
                          <a:spcPts val="0"/>
                        </a:spcAft>
                      </a:pPr>
                      <a:r>
                        <a:rPr lang="ar-SA" sz="1800" b="1" dirty="0">
                          <a:latin typeface="Arial"/>
                          <a:ea typeface="Times New Roman"/>
                          <a:cs typeface="+mj-cs"/>
                        </a:rPr>
                        <a:t>1</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5">
                  <a:txBody>
                    <a:bodyPr/>
                    <a:lstStyle/>
                    <a:p>
                      <a:pPr algn="ctr" rtl="1">
                        <a:lnSpc>
                          <a:spcPts val="1600"/>
                        </a:lnSpc>
                        <a:spcAft>
                          <a:spcPts val="0"/>
                        </a:spcAft>
                      </a:pPr>
                      <a:r>
                        <a:rPr lang="ar-MA" sz="1800" b="1">
                          <a:latin typeface="Arial"/>
                          <a:ea typeface="Times New Roman"/>
                          <a:cs typeface="+mj-cs"/>
                        </a:rPr>
                        <a:t>تقويم تشخيصي</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85266">
                <a:tc>
                  <a:txBody>
                    <a:bodyPr/>
                    <a:lstStyle/>
                    <a:p>
                      <a:pPr algn="ctr" rtl="1">
                        <a:lnSpc>
                          <a:spcPts val="1600"/>
                        </a:lnSpc>
                        <a:spcAft>
                          <a:spcPts val="0"/>
                        </a:spcAft>
                      </a:pPr>
                      <a:r>
                        <a:rPr lang="ar-MA" sz="1800" b="1" dirty="0">
                          <a:latin typeface="Arial"/>
                          <a:ea typeface="Times New Roman"/>
                          <a:cs typeface="+mj-cs"/>
                        </a:rPr>
                        <a:t>2</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1">
                        <a:lnSpc>
                          <a:spcPts val="1600"/>
                        </a:lnSpc>
                        <a:spcAft>
                          <a:spcPts val="0"/>
                        </a:spcAft>
                      </a:pPr>
                      <a:r>
                        <a:rPr lang="ar-SA" sz="1800">
                          <a:latin typeface="Arial"/>
                          <a:ea typeface="Times New Roman"/>
                          <a:cs typeface="+mj-cs"/>
                        </a:rPr>
                        <a:t>الأولى</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1">
                        <a:lnSpc>
                          <a:spcPts val="1600"/>
                        </a:lnSpc>
                        <a:spcAft>
                          <a:spcPts val="0"/>
                        </a:spcAft>
                      </a:pPr>
                      <a:r>
                        <a:rPr lang="ar-SA" sz="1800" spc="-50" dirty="0">
                          <a:latin typeface="Arial"/>
                          <a:ea typeface="Times New Roman"/>
                          <a:cs typeface="+mj-cs"/>
                        </a:rPr>
                        <a:t>ال</a:t>
                      </a:r>
                      <a:r>
                        <a:rPr lang="ar-MA" sz="1800" spc="-50" dirty="0">
                          <a:latin typeface="Arial"/>
                          <a:ea typeface="Times New Roman"/>
                          <a:cs typeface="+mj-cs"/>
                        </a:rPr>
                        <a:t>ق</a:t>
                      </a:r>
                      <a:r>
                        <a:rPr lang="ar-SA" sz="1800" spc="-50" dirty="0">
                          <a:latin typeface="Arial"/>
                          <a:ea typeface="Times New Roman"/>
                          <a:cs typeface="+mj-cs"/>
                        </a:rPr>
                        <a:t>يم الإسلامية</a:t>
                      </a:r>
                      <a:r>
                        <a:rPr lang="ar-MA" sz="1800" spc="-50" dirty="0">
                          <a:latin typeface="Arial"/>
                          <a:ea typeface="Times New Roman"/>
                          <a:cs typeface="+mj-cs"/>
                        </a:rPr>
                        <a:t> والوطنية والإنسانية</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SA" sz="1800" spc="-30" dirty="0">
                          <a:latin typeface="Calibri"/>
                          <a:ea typeface="Calibri"/>
                          <a:cs typeface="+mj-cs"/>
                        </a:rPr>
                        <a:t>الجملة المفيدة: تعرفها</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SA" sz="1800" spc="-30" dirty="0">
                          <a:latin typeface="Calibri"/>
                          <a:ea typeface="Times New Roman"/>
                          <a:cs typeface="+mj-cs"/>
                        </a:rPr>
                        <a:t>أقسام الكلمة: اسم، فعل، حرف</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MA" sz="1800" spc="-30">
                          <a:latin typeface="Calibri"/>
                          <a:ea typeface="Times New Roman"/>
                          <a:cs typeface="+mj-cs"/>
                        </a:rPr>
                        <a:t>"ال" المسبوقة بالباء واللام (تقديم)</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38">
                <a:tc rowSpan="2">
                  <a:txBody>
                    <a:bodyPr/>
                    <a:lstStyle/>
                    <a:p>
                      <a:pPr algn="ctr" rtl="1">
                        <a:lnSpc>
                          <a:spcPts val="1600"/>
                        </a:lnSpc>
                        <a:spcAft>
                          <a:spcPts val="0"/>
                        </a:spcAft>
                      </a:pPr>
                      <a:r>
                        <a:rPr lang="ar-MA" sz="1800" b="1" dirty="0">
                          <a:latin typeface="Arial"/>
                          <a:ea typeface="Times New Roman"/>
                          <a:cs typeface="+mj-cs"/>
                        </a:rPr>
                        <a:t>3</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rtl="1">
                        <a:lnSpc>
                          <a:spcPts val="1600"/>
                        </a:lnSpc>
                        <a:spcAft>
                          <a:spcPts val="0"/>
                        </a:spcAft>
                      </a:pP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1">
                        <a:lnSpc>
                          <a:spcPts val="1600"/>
                        </a:lnSpc>
                        <a:spcAft>
                          <a:spcPts val="0"/>
                        </a:spcAft>
                      </a:pP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38">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rtl="1">
                        <a:lnSpc>
                          <a:spcPts val="1600"/>
                        </a:lnSpc>
                        <a:spcAft>
                          <a:spcPts val="0"/>
                        </a:spcAft>
                      </a:pPr>
                      <a:r>
                        <a:rPr lang="ar-MA" sz="1800" spc="-30" dirty="0">
                          <a:latin typeface="Calibri"/>
                          <a:ea typeface="Times New Roman"/>
                          <a:cs typeface="+mj-cs"/>
                        </a:rPr>
                        <a:t>الجملة المفيدة: علامات الترقيم</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SA" sz="1800">
                          <a:latin typeface="Arial"/>
                          <a:ea typeface="Times New Roman"/>
                          <a:cs typeface="+mj-cs"/>
                        </a:rPr>
                        <a:t>الفعل الصحيح الماضي</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MA" sz="1800">
                          <a:latin typeface="Arial"/>
                          <a:ea typeface="Times New Roman"/>
                          <a:cs typeface="+mj-cs"/>
                        </a:rPr>
                        <a:t>تطبيق</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28">
                <a:tc rowSpan="2">
                  <a:txBody>
                    <a:bodyPr/>
                    <a:lstStyle/>
                    <a:p>
                      <a:pPr algn="ctr" rtl="1">
                        <a:lnSpc>
                          <a:spcPts val="1600"/>
                        </a:lnSpc>
                        <a:spcAft>
                          <a:spcPts val="0"/>
                        </a:spcAft>
                      </a:pPr>
                      <a:r>
                        <a:rPr lang="ar-MA" sz="1800" b="1" dirty="0">
                          <a:latin typeface="Arial"/>
                          <a:ea typeface="Times New Roman"/>
                          <a:cs typeface="+mj-cs"/>
                        </a:rPr>
                        <a:t>4</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428628">
                <a:tc vMerge="1">
                  <a:txBody>
                    <a:bodyPr/>
                    <a:lstStyle/>
                    <a:p>
                      <a:endParaRPr lang="de-DE"/>
                    </a:p>
                  </a:txBody>
                  <a:tcPr/>
                </a:tc>
                <a:tc vMerge="1">
                  <a:txBody>
                    <a:bodyPr/>
                    <a:lstStyle/>
                    <a:p>
                      <a:endParaRPr lang="de-DE"/>
                    </a:p>
                  </a:txBody>
                  <a:tcPr/>
                </a:tc>
                <a:tc vMerge="1">
                  <a:txBody>
                    <a:bodyPr/>
                    <a:lstStyle/>
                    <a:p>
                      <a:endParaRPr lang="de-DE"/>
                    </a:p>
                  </a:txBody>
                  <a:tcPr/>
                </a:tc>
                <a:tc gridSpan="3">
                  <a:txBody>
                    <a:bodyPr/>
                    <a:lstStyle/>
                    <a:p>
                      <a:pPr algn="ctr" rtl="1">
                        <a:lnSpc>
                          <a:spcPts val="1600"/>
                        </a:lnSpc>
                        <a:spcAft>
                          <a:spcPts val="0"/>
                        </a:spcAft>
                      </a:pPr>
                      <a:r>
                        <a:rPr lang="ar-MA" sz="1800" b="1" dirty="0">
                          <a:latin typeface="Arial"/>
                          <a:ea typeface="Times New Roman"/>
                          <a:cs typeface="+mj-cs"/>
                        </a:rPr>
                        <a:t>أنشطة التوليف والتقويم والدعم</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r>
              <a:tr h="385266">
                <a:tc>
                  <a:txBody>
                    <a:bodyPr/>
                    <a:lstStyle/>
                    <a:p>
                      <a:pPr algn="ctr" rtl="1">
                        <a:lnSpc>
                          <a:spcPts val="1600"/>
                        </a:lnSpc>
                        <a:spcAft>
                          <a:spcPts val="0"/>
                        </a:spcAft>
                      </a:pPr>
                      <a:r>
                        <a:rPr lang="ar-MA" sz="1800" b="1" dirty="0">
                          <a:latin typeface="Arial"/>
                          <a:ea typeface="Times New Roman"/>
                          <a:cs typeface="+mj-cs"/>
                        </a:rPr>
                        <a:t>5</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1">
                        <a:lnSpc>
                          <a:spcPts val="1600"/>
                        </a:lnSpc>
                        <a:spcAft>
                          <a:spcPts val="0"/>
                        </a:spcAft>
                      </a:pPr>
                      <a:r>
                        <a:rPr lang="ar-MA" sz="1800">
                          <a:latin typeface="Arial"/>
                          <a:ea typeface="Times New Roman"/>
                          <a:cs typeface="+mj-cs"/>
                        </a:rPr>
                        <a:t>الثانية</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1">
                        <a:lnSpc>
                          <a:spcPts val="1600"/>
                        </a:lnSpc>
                        <a:spcAft>
                          <a:spcPts val="0"/>
                        </a:spcAft>
                      </a:pPr>
                      <a:r>
                        <a:rPr lang="ar-SA" sz="1800">
                          <a:latin typeface="Arial"/>
                          <a:ea typeface="Times New Roman"/>
                          <a:cs typeface="+mj-cs"/>
                        </a:rPr>
                        <a:t>الحياة الثقافية والاجتماعية</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MA" sz="1800">
                          <a:latin typeface="Arial"/>
                          <a:ea typeface="Times New Roman"/>
                          <a:cs typeface="+mj-cs"/>
                        </a:rPr>
                        <a:t>الجملة الفعلية: تعرفها</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SA" sz="1800" dirty="0">
                          <a:latin typeface="Calibri"/>
                          <a:ea typeface="Calibri"/>
                          <a:cs typeface="+mj-cs"/>
                        </a:rPr>
                        <a:t>الفعل الصحيح المضارع</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ts val="1600"/>
                        </a:lnSpc>
                        <a:spcAft>
                          <a:spcPts val="0"/>
                        </a:spcAft>
                      </a:pPr>
                      <a:r>
                        <a:rPr lang="ar-MA" sz="1800" spc="-110">
                          <a:latin typeface="Arial"/>
                          <a:ea typeface="Times New Roman"/>
                          <a:cs typeface="+mj-cs"/>
                        </a:rPr>
                        <a:t>دخول الباء واللام على المبدوء باللام (تقديم)</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4">
                <a:tc rowSpan="2">
                  <a:txBody>
                    <a:bodyPr/>
                    <a:lstStyle/>
                    <a:p>
                      <a:pPr algn="ctr" rtl="1">
                        <a:lnSpc>
                          <a:spcPts val="1600"/>
                        </a:lnSpc>
                        <a:spcAft>
                          <a:spcPts val="0"/>
                        </a:spcAft>
                      </a:pPr>
                      <a:r>
                        <a:rPr lang="ar-MA" sz="1800" b="1" dirty="0">
                          <a:latin typeface="Arial"/>
                          <a:ea typeface="Times New Roman"/>
                          <a:cs typeface="+mj-cs"/>
                        </a:rPr>
                        <a:t>6</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rtl="1">
                        <a:lnSpc>
                          <a:spcPts val="1600"/>
                        </a:lnSpc>
                        <a:spcAft>
                          <a:spcPts val="0"/>
                        </a:spcAft>
                      </a:pP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1">
                        <a:lnSpc>
                          <a:spcPts val="1600"/>
                        </a:lnSpc>
                        <a:spcAft>
                          <a:spcPts val="0"/>
                        </a:spcAft>
                      </a:pP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163">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1">
                        <a:lnSpc>
                          <a:spcPts val="1600"/>
                        </a:lnSpc>
                        <a:spcAft>
                          <a:spcPts val="0"/>
                        </a:spcAft>
                      </a:pPr>
                      <a:r>
                        <a:rPr lang="ar-MA" sz="1800" dirty="0">
                          <a:latin typeface="Arial"/>
                          <a:ea typeface="Times New Roman"/>
                          <a:cs typeface="+mj-cs"/>
                        </a:rPr>
                        <a:t>الجملة الفعلية: عناصرها (فعل وفاعل)</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600"/>
                        </a:lnSpc>
                        <a:spcAft>
                          <a:spcPts val="0"/>
                        </a:spcAft>
                      </a:pPr>
                      <a:r>
                        <a:rPr lang="ar-SA" sz="1800">
                          <a:latin typeface="Arial"/>
                          <a:ea typeface="Times New Roman"/>
                          <a:cs typeface="+mj-cs"/>
                        </a:rPr>
                        <a:t>الفعل الصحيح في الأمر</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600"/>
                        </a:lnSpc>
                        <a:spcAft>
                          <a:spcPts val="0"/>
                        </a:spcAft>
                      </a:pPr>
                      <a:r>
                        <a:rPr lang="ar-MA" sz="1800">
                          <a:latin typeface="Arial"/>
                          <a:ea typeface="Times New Roman"/>
                          <a:cs typeface="+mj-cs"/>
                        </a:rPr>
                        <a:t>تطبيق</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84">
                <a:tc>
                  <a:txBody>
                    <a:bodyPr/>
                    <a:lstStyle/>
                    <a:p>
                      <a:pPr algn="ctr" rtl="1">
                        <a:lnSpc>
                          <a:spcPts val="1600"/>
                        </a:lnSpc>
                        <a:spcAft>
                          <a:spcPts val="0"/>
                        </a:spcAft>
                      </a:pPr>
                      <a:r>
                        <a:rPr lang="ar-MA" sz="1800" b="1" dirty="0">
                          <a:latin typeface="Arial"/>
                          <a:ea typeface="Times New Roman"/>
                          <a:cs typeface="+mj-cs"/>
                        </a:rPr>
                        <a:t>7</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gridSpan="3">
                  <a:txBody>
                    <a:bodyPr/>
                    <a:lstStyle/>
                    <a:p>
                      <a:pPr algn="ctr" rtl="1">
                        <a:lnSpc>
                          <a:spcPts val="1600"/>
                        </a:lnSpc>
                        <a:spcAft>
                          <a:spcPts val="0"/>
                        </a:spcAft>
                      </a:pPr>
                      <a:r>
                        <a:rPr lang="ar-MA" sz="1800" b="1">
                          <a:latin typeface="Arial"/>
                          <a:ea typeface="Times New Roman"/>
                          <a:cs typeface="+mj-cs"/>
                        </a:rPr>
                        <a:t>أنشطة التوليف والتقويم والدعم</a:t>
                      </a:r>
                      <a:endParaRPr lang="de-DE" sz="180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r>
              <a:tr h="314633">
                <a:tc>
                  <a:txBody>
                    <a:bodyPr/>
                    <a:lstStyle/>
                    <a:p>
                      <a:pPr algn="ctr" rtl="1">
                        <a:lnSpc>
                          <a:spcPts val="1600"/>
                        </a:lnSpc>
                        <a:spcAft>
                          <a:spcPts val="0"/>
                        </a:spcAft>
                      </a:pPr>
                      <a:r>
                        <a:rPr lang="ar-MA" sz="1800" b="1" dirty="0">
                          <a:latin typeface="Arial"/>
                          <a:ea typeface="Times New Roman"/>
                          <a:cs typeface="+mj-cs"/>
                        </a:rPr>
                        <a:t>8</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5">
                  <a:txBody>
                    <a:bodyPr/>
                    <a:lstStyle/>
                    <a:p>
                      <a:pPr algn="ctr" rtl="1">
                        <a:lnSpc>
                          <a:spcPts val="1600"/>
                        </a:lnSpc>
                        <a:spcAft>
                          <a:spcPts val="0"/>
                        </a:spcAft>
                      </a:pPr>
                      <a:r>
                        <a:rPr lang="ar-MA" sz="1800" b="1" dirty="0">
                          <a:latin typeface="Arial"/>
                          <a:ea typeface="Times New Roman"/>
                          <a:cs typeface="+mj-cs"/>
                        </a:rPr>
                        <a:t>أسبوع تعلم الإدماج</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57190">
                <a:tc>
                  <a:txBody>
                    <a:bodyPr/>
                    <a:lstStyle/>
                    <a:p>
                      <a:pPr algn="ctr" rtl="1">
                        <a:lnSpc>
                          <a:spcPts val="1600"/>
                        </a:lnSpc>
                        <a:spcAft>
                          <a:spcPts val="0"/>
                        </a:spcAft>
                      </a:pPr>
                      <a:r>
                        <a:rPr lang="ar-MA" sz="1800" b="1" dirty="0">
                          <a:latin typeface="Arial"/>
                          <a:ea typeface="Times New Roman"/>
                          <a:cs typeface="+mj-cs"/>
                        </a:rPr>
                        <a:t>9</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5">
                  <a:txBody>
                    <a:bodyPr/>
                    <a:lstStyle/>
                    <a:p>
                      <a:pPr algn="ctr" rtl="1">
                        <a:lnSpc>
                          <a:spcPts val="1600"/>
                        </a:lnSpc>
                        <a:spcAft>
                          <a:spcPts val="0"/>
                        </a:spcAft>
                      </a:pPr>
                      <a:r>
                        <a:rPr lang="ar-MA" sz="1800" b="1" dirty="0">
                          <a:latin typeface="Arial"/>
                          <a:ea typeface="Times New Roman"/>
                          <a:cs typeface="+mj-cs"/>
                        </a:rPr>
                        <a:t>أسبوع تقويم درجة نماء الكفاية</a:t>
                      </a:r>
                      <a:endParaRPr lang="de-DE" sz="1800" dirty="0">
                        <a:latin typeface="Calibri"/>
                        <a:ea typeface="Calibri"/>
                        <a:cs typeface="+mj-cs"/>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 xmlns:p14="http://schemas.microsoft.com/office/powerpoint/2010/main" val="135560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6" presetClass="entr" presetSubtype="2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a:spLocks noGrp="1"/>
          </p:cNvSpPr>
          <p:nvPr>
            <p:ph type="title"/>
          </p:nvPr>
        </p:nvSpPr>
        <p:spPr>
          <a:xfrm>
            <a:off x="4499992" y="41275"/>
            <a:ext cx="4392488" cy="795437"/>
          </a:xfrm>
        </p:spPr>
        <p:txBody>
          <a:bodyPr/>
          <a:lstStyle/>
          <a:p>
            <a:pPr algn="r"/>
            <a:r>
              <a:rPr lang="ar-MA" sz="4000" b="1" dirty="0" smtClean="0">
                <a:latin typeface="Times New Roman" pitchFamily="18" charset="0"/>
                <a:cs typeface="Times New Roman" pitchFamily="18" charset="0"/>
              </a:rPr>
              <a:t>اللغة العربية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29</a:t>
            </a:fld>
            <a:endParaRPr lang="fr-FR" dirty="0"/>
          </a:p>
        </p:txBody>
      </p:sp>
      <p:sp>
        <p:nvSpPr>
          <p:cNvPr id="12" name="Espace réservé du contenu 6"/>
          <p:cNvSpPr>
            <a:spLocks noGrp="1"/>
          </p:cNvSpPr>
          <p:nvPr>
            <p:ph idx="1"/>
          </p:nvPr>
        </p:nvSpPr>
        <p:spPr>
          <a:xfrm>
            <a:off x="179512" y="1124744"/>
            <a:ext cx="8784976" cy="4862870"/>
          </a:xfrm>
        </p:spPr>
        <p:txBody>
          <a:bodyPr/>
          <a:lstStyle/>
          <a:p>
            <a:pPr algn="just">
              <a:lnSpc>
                <a:spcPts val="3000"/>
              </a:lnSpc>
              <a:spcBef>
                <a:spcPts val="0"/>
              </a:spcBef>
              <a:buClr>
                <a:schemeClr val="accent5">
                  <a:lumMod val="25000"/>
                </a:schemeClr>
              </a:buClr>
              <a:buFont typeface="Wingdings" pitchFamily="2" charset="2"/>
              <a:buChar char="ü"/>
            </a:pPr>
            <a:r>
              <a:rPr lang="ar-MA" sz="2800" u="none" dirty="0" smtClean="0">
                <a:solidFill>
                  <a:srgbClr val="002060"/>
                </a:solidFill>
              </a:rPr>
              <a:t>أتيحت </a:t>
            </a:r>
            <a:r>
              <a:rPr lang="ar-MA" sz="2800" u="none" dirty="0">
                <a:solidFill>
                  <a:srgbClr val="002060"/>
                </a:solidFill>
              </a:rPr>
              <a:t>الفرصة لإدخال التعديلات المتاحة والممكنة في الظرف </a:t>
            </a:r>
            <a:r>
              <a:rPr lang="ar-MA" sz="2800" u="none" dirty="0" smtClean="0">
                <a:solidFill>
                  <a:srgbClr val="002060"/>
                </a:solidFill>
              </a:rPr>
              <a:t>الحالي؛</a:t>
            </a:r>
          </a:p>
          <a:p>
            <a:pPr algn="just">
              <a:lnSpc>
                <a:spcPts val="3000"/>
              </a:lnSpc>
              <a:spcBef>
                <a:spcPts val="0"/>
              </a:spcBef>
              <a:buClr>
                <a:schemeClr val="accent5">
                  <a:lumMod val="25000"/>
                </a:schemeClr>
              </a:buClr>
              <a:buFont typeface="Wingdings" pitchFamily="2" charset="2"/>
              <a:buChar char="ü"/>
            </a:pPr>
            <a:r>
              <a:rPr lang="ar-MA" sz="2800" u="none" dirty="0" smtClean="0">
                <a:solidFill>
                  <a:srgbClr val="002060"/>
                </a:solidFill>
              </a:rPr>
              <a:t>تم </a:t>
            </a:r>
            <a:r>
              <a:rPr lang="ar-MA" sz="2800" u="none" dirty="0">
                <a:solidFill>
                  <a:srgbClr val="002060"/>
                </a:solidFill>
              </a:rPr>
              <a:t>الاستيعاب النسبي لأهم المستجدات التربوية الحالية وخصوصا منها متطلبات بيداغوجيا </a:t>
            </a:r>
            <a:r>
              <a:rPr lang="ar-MA" sz="2800" u="none" dirty="0" smtClean="0">
                <a:solidFill>
                  <a:srgbClr val="002060"/>
                </a:solidFill>
              </a:rPr>
              <a:t>الإدماج؛</a:t>
            </a:r>
          </a:p>
          <a:p>
            <a:pPr algn="just">
              <a:lnSpc>
                <a:spcPts val="3000"/>
              </a:lnSpc>
              <a:spcBef>
                <a:spcPts val="0"/>
              </a:spcBef>
              <a:buClr>
                <a:schemeClr val="accent5">
                  <a:lumMod val="25000"/>
                </a:schemeClr>
              </a:buClr>
              <a:buFont typeface="Wingdings" pitchFamily="2" charset="2"/>
              <a:buChar char="ü"/>
            </a:pPr>
            <a:r>
              <a:rPr lang="ar-MA" sz="2800" u="none" dirty="0" smtClean="0">
                <a:solidFill>
                  <a:srgbClr val="002060"/>
                </a:solidFill>
              </a:rPr>
              <a:t>اعتمدت </a:t>
            </a:r>
            <a:r>
              <a:rPr lang="ar-MA" sz="2800" u="none" dirty="0">
                <a:solidFill>
                  <a:srgbClr val="002060"/>
                </a:solidFill>
              </a:rPr>
              <a:t>المرونة في توزيع الحصص وأزمنتها للمساهمة في التخفيف من ضغوطات وإكراهات تدبير الزمن المدرسي النمطي الحالي بالمدرسة </a:t>
            </a:r>
            <a:r>
              <a:rPr lang="ar-MA" sz="2800" u="none" dirty="0" smtClean="0">
                <a:solidFill>
                  <a:srgbClr val="002060"/>
                </a:solidFill>
              </a:rPr>
              <a:t>الابتدائية؛</a:t>
            </a:r>
          </a:p>
          <a:p>
            <a:pPr algn="just">
              <a:lnSpc>
                <a:spcPts val="3000"/>
              </a:lnSpc>
              <a:spcBef>
                <a:spcPts val="0"/>
              </a:spcBef>
              <a:buClr>
                <a:schemeClr val="accent5">
                  <a:lumMod val="25000"/>
                </a:schemeClr>
              </a:buClr>
              <a:buFont typeface="Wingdings" pitchFamily="2" charset="2"/>
              <a:buChar char="ü"/>
            </a:pPr>
            <a:r>
              <a:rPr lang="ar-MA" sz="2800" u="none" dirty="0" smtClean="0">
                <a:solidFill>
                  <a:srgbClr val="002060"/>
                </a:solidFill>
              </a:rPr>
              <a:t>إتاحة </a:t>
            </a:r>
            <a:r>
              <a:rPr lang="ar-MA" sz="2800" u="none" dirty="0">
                <a:solidFill>
                  <a:srgbClr val="002060"/>
                </a:solidFill>
              </a:rPr>
              <a:t>بعض إمكانيات الإبداع والتصرف للمؤلفين والمفتشين والأساتذة حسب الحاجة </a:t>
            </a:r>
            <a:r>
              <a:rPr lang="ar-MA" sz="2800" u="none" dirty="0" smtClean="0">
                <a:solidFill>
                  <a:srgbClr val="002060"/>
                </a:solidFill>
              </a:rPr>
              <a:t>والضرورة.</a:t>
            </a:r>
            <a:endParaRPr lang="ar-MA" sz="2800" u="none" dirty="0">
              <a:solidFill>
                <a:srgbClr val="002060"/>
              </a:solidFill>
            </a:endParaRPr>
          </a:p>
          <a:p>
            <a:pPr marL="0" algn="just">
              <a:lnSpc>
                <a:spcPts val="3000"/>
              </a:lnSpc>
              <a:spcBef>
                <a:spcPts val="1200"/>
              </a:spcBef>
              <a:spcAft>
                <a:spcPts val="0"/>
              </a:spcAft>
              <a:buNone/>
            </a:pPr>
            <a:r>
              <a:rPr lang="ar-MA" sz="2800" b="1" u="none" dirty="0">
                <a:solidFill>
                  <a:srgbClr val="C00000"/>
                </a:solidFill>
              </a:rPr>
              <a:t>ملحوظة: </a:t>
            </a:r>
          </a:p>
          <a:p>
            <a:pPr marL="0" algn="just">
              <a:lnSpc>
                <a:spcPts val="3000"/>
              </a:lnSpc>
              <a:spcBef>
                <a:spcPts val="0"/>
              </a:spcBef>
              <a:buNone/>
            </a:pPr>
            <a:r>
              <a:rPr lang="ar-MA" sz="2800" u="none" dirty="0" smtClean="0">
                <a:solidFill>
                  <a:srgbClr val="002060"/>
                </a:solidFill>
              </a:rPr>
              <a:t>إن </a:t>
            </a:r>
            <a:r>
              <a:rPr lang="ar-MA" sz="2800" u="none" dirty="0">
                <a:solidFill>
                  <a:srgbClr val="002060"/>
                </a:solidFill>
              </a:rPr>
              <a:t>البرنامج المعدل لا يغني عن ضرورة المراجعة العميقة لمنهاج اللغة </a:t>
            </a:r>
            <a:r>
              <a:rPr lang="ar-MA" sz="2800" u="none" dirty="0" smtClean="0">
                <a:solidFill>
                  <a:srgbClr val="002060"/>
                </a:solidFill>
              </a:rPr>
              <a:t>العربية في </a:t>
            </a:r>
            <a:r>
              <a:rPr lang="ar-MA" sz="2800" u="none" dirty="0">
                <a:solidFill>
                  <a:srgbClr val="002060"/>
                </a:solidFill>
              </a:rPr>
              <a:t>المستقبل المنظور بعد تقويم المنهاج الحالي واستثمار نتائج تفعيل وتطبيق هذا البرنامج </a:t>
            </a:r>
            <a:r>
              <a:rPr lang="ar-MA" sz="2800" u="none" dirty="0" smtClean="0">
                <a:solidFill>
                  <a:srgbClr val="002060"/>
                </a:solidFill>
              </a:rPr>
              <a:t>المقترح.</a:t>
            </a:r>
            <a:endParaRPr lang="fr-FR" sz="2800" u="none" dirty="0">
              <a:solidFill>
                <a:srgbClr val="002060"/>
              </a:solidFill>
            </a:endParaRPr>
          </a:p>
        </p:txBody>
      </p:sp>
    </p:spTree>
    <p:extLst>
      <p:ext uri="{BB962C8B-B14F-4D97-AF65-F5344CB8AC3E}">
        <p14:creationId xmlns="" xmlns:p14="http://schemas.microsoft.com/office/powerpoint/2010/main" val="27591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290">
                                          <p:stCondLst>
                                            <p:cond delay="0"/>
                                          </p:stCondLst>
                                        </p:cTn>
                                        <p:tgtEl>
                                          <p:spTgt spid="12">
                                            <p:txEl>
                                              <p:pRg st="0" end="0"/>
                                            </p:txEl>
                                          </p:spTgt>
                                        </p:tgtEl>
                                      </p:cBhvr>
                                    </p:animEffect>
                                    <p:anim calcmode="lin" valueType="num">
                                      <p:cBhvr>
                                        <p:cTn id="14" dur="911"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12">
                                            <p:txEl>
                                              <p:pRg st="0" end="0"/>
                                            </p:txEl>
                                          </p:spTgt>
                                        </p:tgtEl>
                                        <p:attrNameLst>
                                          <p:attrName>ppt_y</p:attrName>
                                        </p:attrNameLst>
                                      </p:cBhvr>
                                      <p:tavLst>
                                        <p:tav tm="0" fmla="#ppt_y-sin(pi*$)/81">
                                          <p:val>
                                            <p:fltVal val="0"/>
                                          </p:val>
                                        </p:tav>
                                        <p:tav tm="100000">
                                          <p:val>
                                            <p:fltVal val="1"/>
                                          </p:val>
                                        </p:tav>
                                      </p:tavLst>
                                    </p:anim>
                                    <p:animScale>
                                      <p:cBhvr>
                                        <p:cTn id="19" dur="13">
                                          <p:stCondLst>
                                            <p:cond delay="325"/>
                                          </p:stCondLst>
                                        </p:cTn>
                                        <p:tgtEl>
                                          <p:spTgt spid="12">
                                            <p:txEl>
                                              <p:pRg st="0" end="0"/>
                                            </p:txEl>
                                          </p:spTgt>
                                        </p:tgtEl>
                                      </p:cBhvr>
                                      <p:to x="100000" y="60000"/>
                                    </p:animScale>
                                    <p:animScale>
                                      <p:cBhvr>
                                        <p:cTn id="20" dur="83" decel="50000">
                                          <p:stCondLst>
                                            <p:cond delay="338"/>
                                          </p:stCondLst>
                                        </p:cTn>
                                        <p:tgtEl>
                                          <p:spTgt spid="12">
                                            <p:txEl>
                                              <p:pRg st="0" end="0"/>
                                            </p:txEl>
                                          </p:spTgt>
                                        </p:tgtEl>
                                      </p:cBhvr>
                                      <p:to x="100000" y="100000"/>
                                    </p:animScale>
                                    <p:animScale>
                                      <p:cBhvr>
                                        <p:cTn id="21" dur="13">
                                          <p:stCondLst>
                                            <p:cond delay="656"/>
                                          </p:stCondLst>
                                        </p:cTn>
                                        <p:tgtEl>
                                          <p:spTgt spid="12">
                                            <p:txEl>
                                              <p:pRg st="0" end="0"/>
                                            </p:txEl>
                                          </p:spTgt>
                                        </p:tgtEl>
                                      </p:cBhvr>
                                      <p:to x="100000" y="80000"/>
                                    </p:animScale>
                                    <p:animScale>
                                      <p:cBhvr>
                                        <p:cTn id="22" dur="83" decel="50000">
                                          <p:stCondLst>
                                            <p:cond delay="669"/>
                                          </p:stCondLst>
                                        </p:cTn>
                                        <p:tgtEl>
                                          <p:spTgt spid="12">
                                            <p:txEl>
                                              <p:pRg st="0" end="0"/>
                                            </p:txEl>
                                          </p:spTgt>
                                        </p:tgtEl>
                                      </p:cBhvr>
                                      <p:to x="100000" y="100000"/>
                                    </p:animScale>
                                    <p:animScale>
                                      <p:cBhvr>
                                        <p:cTn id="23" dur="13">
                                          <p:stCondLst>
                                            <p:cond delay="821"/>
                                          </p:stCondLst>
                                        </p:cTn>
                                        <p:tgtEl>
                                          <p:spTgt spid="12">
                                            <p:txEl>
                                              <p:pRg st="0" end="0"/>
                                            </p:txEl>
                                          </p:spTgt>
                                        </p:tgtEl>
                                      </p:cBhvr>
                                      <p:to x="100000" y="90000"/>
                                    </p:animScale>
                                    <p:animScale>
                                      <p:cBhvr>
                                        <p:cTn id="24" dur="83" decel="50000">
                                          <p:stCondLst>
                                            <p:cond delay="834"/>
                                          </p:stCondLst>
                                        </p:cTn>
                                        <p:tgtEl>
                                          <p:spTgt spid="12">
                                            <p:txEl>
                                              <p:pRg st="0" end="0"/>
                                            </p:txEl>
                                          </p:spTgt>
                                        </p:tgtEl>
                                      </p:cBhvr>
                                      <p:to x="100000" y="100000"/>
                                    </p:animScale>
                                    <p:animScale>
                                      <p:cBhvr>
                                        <p:cTn id="25" dur="13">
                                          <p:stCondLst>
                                            <p:cond delay="904"/>
                                          </p:stCondLst>
                                        </p:cTn>
                                        <p:tgtEl>
                                          <p:spTgt spid="12">
                                            <p:txEl>
                                              <p:pRg st="0" end="0"/>
                                            </p:txEl>
                                          </p:spTgt>
                                        </p:tgtEl>
                                      </p:cBhvr>
                                      <p:to x="100000" y="95000"/>
                                    </p:animScale>
                                    <p:animScale>
                                      <p:cBhvr>
                                        <p:cTn id="26" dur="83" decel="50000">
                                          <p:stCondLst>
                                            <p:cond delay="917"/>
                                          </p:stCondLst>
                                        </p:cTn>
                                        <p:tgtEl>
                                          <p:spTgt spid="12">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wipe(down)">
                                      <p:cBhvr>
                                        <p:cTn id="31" dur="290">
                                          <p:stCondLst>
                                            <p:cond delay="0"/>
                                          </p:stCondLst>
                                        </p:cTn>
                                        <p:tgtEl>
                                          <p:spTgt spid="12">
                                            <p:txEl>
                                              <p:pRg st="1" end="1"/>
                                            </p:txEl>
                                          </p:spTgt>
                                        </p:tgtEl>
                                      </p:cBhvr>
                                    </p:animEffect>
                                    <p:anim calcmode="lin" valueType="num">
                                      <p:cBhvr>
                                        <p:cTn id="32" dur="911"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12">
                                            <p:txEl>
                                              <p:pRg st="1" end="1"/>
                                            </p:txEl>
                                          </p:spTgt>
                                        </p:tgtEl>
                                        <p:attrNameLst>
                                          <p:attrName>ppt_y</p:attrName>
                                        </p:attrNameLst>
                                      </p:cBhvr>
                                      <p:tavLst>
                                        <p:tav tm="0" fmla="#ppt_y-sin(pi*$)/81">
                                          <p:val>
                                            <p:fltVal val="0"/>
                                          </p:val>
                                        </p:tav>
                                        <p:tav tm="100000">
                                          <p:val>
                                            <p:fltVal val="1"/>
                                          </p:val>
                                        </p:tav>
                                      </p:tavLst>
                                    </p:anim>
                                    <p:animScale>
                                      <p:cBhvr>
                                        <p:cTn id="37" dur="13">
                                          <p:stCondLst>
                                            <p:cond delay="325"/>
                                          </p:stCondLst>
                                        </p:cTn>
                                        <p:tgtEl>
                                          <p:spTgt spid="12">
                                            <p:txEl>
                                              <p:pRg st="1" end="1"/>
                                            </p:txEl>
                                          </p:spTgt>
                                        </p:tgtEl>
                                      </p:cBhvr>
                                      <p:to x="100000" y="60000"/>
                                    </p:animScale>
                                    <p:animScale>
                                      <p:cBhvr>
                                        <p:cTn id="38" dur="83" decel="50000">
                                          <p:stCondLst>
                                            <p:cond delay="338"/>
                                          </p:stCondLst>
                                        </p:cTn>
                                        <p:tgtEl>
                                          <p:spTgt spid="12">
                                            <p:txEl>
                                              <p:pRg st="1" end="1"/>
                                            </p:txEl>
                                          </p:spTgt>
                                        </p:tgtEl>
                                      </p:cBhvr>
                                      <p:to x="100000" y="100000"/>
                                    </p:animScale>
                                    <p:animScale>
                                      <p:cBhvr>
                                        <p:cTn id="39" dur="13">
                                          <p:stCondLst>
                                            <p:cond delay="656"/>
                                          </p:stCondLst>
                                        </p:cTn>
                                        <p:tgtEl>
                                          <p:spTgt spid="12">
                                            <p:txEl>
                                              <p:pRg st="1" end="1"/>
                                            </p:txEl>
                                          </p:spTgt>
                                        </p:tgtEl>
                                      </p:cBhvr>
                                      <p:to x="100000" y="80000"/>
                                    </p:animScale>
                                    <p:animScale>
                                      <p:cBhvr>
                                        <p:cTn id="40" dur="83" decel="50000">
                                          <p:stCondLst>
                                            <p:cond delay="669"/>
                                          </p:stCondLst>
                                        </p:cTn>
                                        <p:tgtEl>
                                          <p:spTgt spid="12">
                                            <p:txEl>
                                              <p:pRg st="1" end="1"/>
                                            </p:txEl>
                                          </p:spTgt>
                                        </p:tgtEl>
                                      </p:cBhvr>
                                      <p:to x="100000" y="100000"/>
                                    </p:animScale>
                                    <p:animScale>
                                      <p:cBhvr>
                                        <p:cTn id="41" dur="13">
                                          <p:stCondLst>
                                            <p:cond delay="821"/>
                                          </p:stCondLst>
                                        </p:cTn>
                                        <p:tgtEl>
                                          <p:spTgt spid="12">
                                            <p:txEl>
                                              <p:pRg st="1" end="1"/>
                                            </p:txEl>
                                          </p:spTgt>
                                        </p:tgtEl>
                                      </p:cBhvr>
                                      <p:to x="100000" y="90000"/>
                                    </p:animScale>
                                    <p:animScale>
                                      <p:cBhvr>
                                        <p:cTn id="42" dur="83" decel="50000">
                                          <p:stCondLst>
                                            <p:cond delay="834"/>
                                          </p:stCondLst>
                                        </p:cTn>
                                        <p:tgtEl>
                                          <p:spTgt spid="12">
                                            <p:txEl>
                                              <p:pRg st="1" end="1"/>
                                            </p:txEl>
                                          </p:spTgt>
                                        </p:tgtEl>
                                      </p:cBhvr>
                                      <p:to x="100000" y="100000"/>
                                    </p:animScale>
                                    <p:animScale>
                                      <p:cBhvr>
                                        <p:cTn id="43" dur="13">
                                          <p:stCondLst>
                                            <p:cond delay="904"/>
                                          </p:stCondLst>
                                        </p:cTn>
                                        <p:tgtEl>
                                          <p:spTgt spid="12">
                                            <p:txEl>
                                              <p:pRg st="1" end="1"/>
                                            </p:txEl>
                                          </p:spTgt>
                                        </p:tgtEl>
                                      </p:cBhvr>
                                      <p:to x="100000" y="95000"/>
                                    </p:animScale>
                                    <p:animScale>
                                      <p:cBhvr>
                                        <p:cTn id="44" dur="83" decel="50000">
                                          <p:stCondLst>
                                            <p:cond delay="917"/>
                                          </p:stCondLst>
                                        </p:cTn>
                                        <p:tgtEl>
                                          <p:spTgt spid="12">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2">
                                            <p:txEl>
                                              <p:pRg st="2" end="2"/>
                                            </p:txEl>
                                          </p:spTgt>
                                        </p:tgtEl>
                                        <p:attrNameLst>
                                          <p:attrName>style.visibility</p:attrName>
                                        </p:attrNameLst>
                                      </p:cBhvr>
                                      <p:to>
                                        <p:strVal val="visible"/>
                                      </p:to>
                                    </p:set>
                                    <p:animEffect transition="in" filter="wipe(down)">
                                      <p:cBhvr>
                                        <p:cTn id="49" dur="290">
                                          <p:stCondLst>
                                            <p:cond delay="0"/>
                                          </p:stCondLst>
                                        </p:cTn>
                                        <p:tgtEl>
                                          <p:spTgt spid="12">
                                            <p:txEl>
                                              <p:pRg st="2" end="2"/>
                                            </p:txEl>
                                          </p:spTgt>
                                        </p:tgtEl>
                                      </p:cBhvr>
                                    </p:animEffect>
                                    <p:anim calcmode="lin" valueType="num">
                                      <p:cBhvr>
                                        <p:cTn id="50" dur="911"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2">
                                            <p:txEl>
                                              <p:pRg st="2" end="2"/>
                                            </p:txEl>
                                          </p:spTgt>
                                        </p:tgtEl>
                                        <p:attrNameLst>
                                          <p:attrName>ppt_y</p:attrName>
                                        </p:attrNameLst>
                                      </p:cBhvr>
                                      <p:tavLst>
                                        <p:tav tm="0" fmla="#ppt_y-sin(pi*$)/81">
                                          <p:val>
                                            <p:fltVal val="0"/>
                                          </p:val>
                                        </p:tav>
                                        <p:tav tm="100000">
                                          <p:val>
                                            <p:fltVal val="1"/>
                                          </p:val>
                                        </p:tav>
                                      </p:tavLst>
                                    </p:anim>
                                    <p:animScale>
                                      <p:cBhvr>
                                        <p:cTn id="55" dur="13">
                                          <p:stCondLst>
                                            <p:cond delay="325"/>
                                          </p:stCondLst>
                                        </p:cTn>
                                        <p:tgtEl>
                                          <p:spTgt spid="12">
                                            <p:txEl>
                                              <p:pRg st="2" end="2"/>
                                            </p:txEl>
                                          </p:spTgt>
                                        </p:tgtEl>
                                      </p:cBhvr>
                                      <p:to x="100000" y="60000"/>
                                    </p:animScale>
                                    <p:animScale>
                                      <p:cBhvr>
                                        <p:cTn id="56" dur="83" decel="50000">
                                          <p:stCondLst>
                                            <p:cond delay="338"/>
                                          </p:stCondLst>
                                        </p:cTn>
                                        <p:tgtEl>
                                          <p:spTgt spid="12">
                                            <p:txEl>
                                              <p:pRg st="2" end="2"/>
                                            </p:txEl>
                                          </p:spTgt>
                                        </p:tgtEl>
                                      </p:cBhvr>
                                      <p:to x="100000" y="100000"/>
                                    </p:animScale>
                                    <p:animScale>
                                      <p:cBhvr>
                                        <p:cTn id="57" dur="13">
                                          <p:stCondLst>
                                            <p:cond delay="656"/>
                                          </p:stCondLst>
                                        </p:cTn>
                                        <p:tgtEl>
                                          <p:spTgt spid="12">
                                            <p:txEl>
                                              <p:pRg st="2" end="2"/>
                                            </p:txEl>
                                          </p:spTgt>
                                        </p:tgtEl>
                                      </p:cBhvr>
                                      <p:to x="100000" y="80000"/>
                                    </p:animScale>
                                    <p:animScale>
                                      <p:cBhvr>
                                        <p:cTn id="58" dur="83" decel="50000">
                                          <p:stCondLst>
                                            <p:cond delay="669"/>
                                          </p:stCondLst>
                                        </p:cTn>
                                        <p:tgtEl>
                                          <p:spTgt spid="12">
                                            <p:txEl>
                                              <p:pRg st="2" end="2"/>
                                            </p:txEl>
                                          </p:spTgt>
                                        </p:tgtEl>
                                      </p:cBhvr>
                                      <p:to x="100000" y="100000"/>
                                    </p:animScale>
                                    <p:animScale>
                                      <p:cBhvr>
                                        <p:cTn id="59" dur="13">
                                          <p:stCondLst>
                                            <p:cond delay="821"/>
                                          </p:stCondLst>
                                        </p:cTn>
                                        <p:tgtEl>
                                          <p:spTgt spid="12">
                                            <p:txEl>
                                              <p:pRg st="2" end="2"/>
                                            </p:txEl>
                                          </p:spTgt>
                                        </p:tgtEl>
                                      </p:cBhvr>
                                      <p:to x="100000" y="90000"/>
                                    </p:animScale>
                                    <p:animScale>
                                      <p:cBhvr>
                                        <p:cTn id="60" dur="83" decel="50000">
                                          <p:stCondLst>
                                            <p:cond delay="834"/>
                                          </p:stCondLst>
                                        </p:cTn>
                                        <p:tgtEl>
                                          <p:spTgt spid="12">
                                            <p:txEl>
                                              <p:pRg st="2" end="2"/>
                                            </p:txEl>
                                          </p:spTgt>
                                        </p:tgtEl>
                                      </p:cBhvr>
                                      <p:to x="100000" y="100000"/>
                                    </p:animScale>
                                    <p:animScale>
                                      <p:cBhvr>
                                        <p:cTn id="61" dur="13">
                                          <p:stCondLst>
                                            <p:cond delay="904"/>
                                          </p:stCondLst>
                                        </p:cTn>
                                        <p:tgtEl>
                                          <p:spTgt spid="12">
                                            <p:txEl>
                                              <p:pRg st="2" end="2"/>
                                            </p:txEl>
                                          </p:spTgt>
                                        </p:tgtEl>
                                      </p:cBhvr>
                                      <p:to x="100000" y="95000"/>
                                    </p:animScale>
                                    <p:animScale>
                                      <p:cBhvr>
                                        <p:cTn id="62" dur="83" decel="50000">
                                          <p:stCondLst>
                                            <p:cond delay="917"/>
                                          </p:stCondLst>
                                        </p:cTn>
                                        <p:tgtEl>
                                          <p:spTgt spid="12">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2">
                                            <p:txEl>
                                              <p:pRg st="3" end="3"/>
                                            </p:txEl>
                                          </p:spTgt>
                                        </p:tgtEl>
                                        <p:attrNameLst>
                                          <p:attrName>style.visibility</p:attrName>
                                        </p:attrNameLst>
                                      </p:cBhvr>
                                      <p:to>
                                        <p:strVal val="visible"/>
                                      </p:to>
                                    </p:set>
                                    <p:animEffect transition="in" filter="wipe(down)">
                                      <p:cBhvr>
                                        <p:cTn id="67" dur="290">
                                          <p:stCondLst>
                                            <p:cond delay="0"/>
                                          </p:stCondLst>
                                        </p:cTn>
                                        <p:tgtEl>
                                          <p:spTgt spid="12">
                                            <p:txEl>
                                              <p:pRg st="3" end="3"/>
                                            </p:txEl>
                                          </p:spTgt>
                                        </p:tgtEl>
                                      </p:cBhvr>
                                    </p:animEffect>
                                    <p:anim calcmode="lin" valueType="num">
                                      <p:cBhvr>
                                        <p:cTn id="68" dur="911"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2">
                                            <p:txEl>
                                              <p:pRg st="3" end="3"/>
                                            </p:txEl>
                                          </p:spTgt>
                                        </p:tgtEl>
                                        <p:attrNameLst>
                                          <p:attrName>ppt_y</p:attrName>
                                        </p:attrNameLst>
                                      </p:cBhvr>
                                      <p:tavLst>
                                        <p:tav tm="0" fmla="#ppt_y-sin(pi*$)/81">
                                          <p:val>
                                            <p:fltVal val="0"/>
                                          </p:val>
                                        </p:tav>
                                        <p:tav tm="100000">
                                          <p:val>
                                            <p:fltVal val="1"/>
                                          </p:val>
                                        </p:tav>
                                      </p:tavLst>
                                    </p:anim>
                                    <p:animScale>
                                      <p:cBhvr>
                                        <p:cTn id="73" dur="13">
                                          <p:stCondLst>
                                            <p:cond delay="325"/>
                                          </p:stCondLst>
                                        </p:cTn>
                                        <p:tgtEl>
                                          <p:spTgt spid="12">
                                            <p:txEl>
                                              <p:pRg st="3" end="3"/>
                                            </p:txEl>
                                          </p:spTgt>
                                        </p:tgtEl>
                                      </p:cBhvr>
                                      <p:to x="100000" y="60000"/>
                                    </p:animScale>
                                    <p:animScale>
                                      <p:cBhvr>
                                        <p:cTn id="74" dur="83" decel="50000">
                                          <p:stCondLst>
                                            <p:cond delay="338"/>
                                          </p:stCondLst>
                                        </p:cTn>
                                        <p:tgtEl>
                                          <p:spTgt spid="12">
                                            <p:txEl>
                                              <p:pRg st="3" end="3"/>
                                            </p:txEl>
                                          </p:spTgt>
                                        </p:tgtEl>
                                      </p:cBhvr>
                                      <p:to x="100000" y="100000"/>
                                    </p:animScale>
                                    <p:animScale>
                                      <p:cBhvr>
                                        <p:cTn id="75" dur="13">
                                          <p:stCondLst>
                                            <p:cond delay="656"/>
                                          </p:stCondLst>
                                        </p:cTn>
                                        <p:tgtEl>
                                          <p:spTgt spid="12">
                                            <p:txEl>
                                              <p:pRg st="3" end="3"/>
                                            </p:txEl>
                                          </p:spTgt>
                                        </p:tgtEl>
                                      </p:cBhvr>
                                      <p:to x="100000" y="80000"/>
                                    </p:animScale>
                                    <p:animScale>
                                      <p:cBhvr>
                                        <p:cTn id="76" dur="83" decel="50000">
                                          <p:stCondLst>
                                            <p:cond delay="669"/>
                                          </p:stCondLst>
                                        </p:cTn>
                                        <p:tgtEl>
                                          <p:spTgt spid="12">
                                            <p:txEl>
                                              <p:pRg st="3" end="3"/>
                                            </p:txEl>
                                          </p:spTgt>
                                        </p:tgtEl>
                                      </p:cBhvr>
                                      <p:to x="100000" y="100000"/>
                                    </p:animScale>
                                    <p:animScale>
                                      <p:cBhvr>
                                        <p:cTn id="77" dur="13">
                                          <p:stCondLst>
                                            <p:cond delay="821"/>
                                          </p:stCondLst>
                                        </p:cTn>
                                        <p:tgtEl>
                                          <p:spTgt spid="12">
                                            <p:txEl>
                                              <p:pRg st="3" end="3"/>
                                            </p:txEl>
                                          </p:spTgt>
                                        </p:tgtEl>
                                      </p:cBhvr>
                                      <p:to x="100000" y="90000"/>
                                    </p:animScale>
                                    <p:animScale>
                                      <p:cBhvr>
                                        <p:cTn id="78" dur="83" decel="50000">
                                          <p:stCondLst>
                                            <p:cond delay="834"/>
                                          </p:stCondLst>
                                        </p:cTn>
                                        <p:tgtEl>
                                          <p:spTgt spid="12">
                                            <p:txEl>
                                              <p:pRg st="3" end="3"/>
                                            </p:txEl>
                                          </p:spTgt>
                                        </p:tgtEl>
                                      </p:cBhvr>
                                      <p:to x="100000" y="100000"/>
                                    </p:animScale>
                                    <p:animScale>
                                      <p:cBhvr>
                                        <p:cTn id="79" dur="13">
                                          <p:stCondLst>
                                            <p:cond delay="904"/>
                                          </p:stCondLst>
                                        </p:cTn>
                                        <p:tgtEl>
                                          <p:spTgt spid="12">
                                            <p:txEl>
                                              <p:pRg st="3" end="3"/>
                                            </p:txEl>
                                          </p:spTgt>
                                        </p:tgtEl>
                                      </p:cBhvr>
                                      <p:to x="100000" y="95000"/>
                                    </p:animScale>
                                    <p:animScale>
                                      <p:cBhvr>
                                        <p:cTn id="80" dur="83" decel="50000">
                                          <p:stCondLst>
                                            <p:cond delay="917"/>
                                          </p:stCondLst>
                                        </p:cTn>
                                        <p:tgtEl>
                                          <p:spTgt spid="12">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nodeType="clickEffect">
                                  <p:stCondLst>
                                    <p:cond delay="0"/>
                                  </p:stCondLst>
                                  <p:childTnLst>
                                    <p:set>
                                      <p:cBhvr>
                                        <p:cTn id="84" dur="1" fill="hold">
                                          <p:stCondLst>
                                            <p:cond delay="0"/>
                                          </p:stCondLst>
                                        </p:cTn>
                                        <p:tgtEl>
                                          <p:spTgt spid="12">
                                            <p:txEl>
                                              <p:pRg st="4" end="4"/>
                                            </p:txEl>
                                          </p:spTgt>
                                        </p:tgtEl>
                                        <p:attrNameLst>
                                          <p:attrName>style.visibility</p:attrName>
                                        </p:attrNameLst>
                                      </p:cBhvr>
                                      <p:to>
                                        <p:strVal val="visible"/>
                                      </p:to>
                                    </p:set>
                                    <p:animEffect transition="in" filter="fade">
                                      <p:cBhvr>
                                        <p:cTn id="85" dur="1000"/>
                                        <p:tgtEl>
                                          <p:spTgt spid="12">
                                            <p:txEl>
                                              <p:pRg st="4" end="4"/>
                                            </p:txEl>
                                          </p:spTgt>
                                        </p:tgtEl>
                                      </p:cBhvr>
                                    </p:animEffect>
                                    <p:anim calcmode="lin" valueType="num">
                                      <p:cBhvr>
                                        <p:cTn id="86" dur="1000" fill="hold"/>
                                        <p:tgtEl>
                                          <p:spTgt spid="12">
                                            <p:txEl>
                                              <p:pRg st="4" end="4"/>
                                            </p:txEl>
                                          </p:spTgt>
                                        </p:tgtEl>
                                        <p:attrNameLst>
                                          <p:attrName>ppt_w</p:attrName>
                                        </p:attrNameLst>
                                      </p:cBhvr>
                                      <p:tavLst>
                                        <p:tav tm="0" fmla="#ppt_w*sin(2.5*pi*$)">
                                          <p:val>
                                            <p:fltVal val="0"/>
                                          </p:val>
                                        </p:tav>
                                        <p:tav tm="100000">
                                          <p:val>
                                            <p:fltVal val="1"/>
                                          </p:val>
                                        </p:tav>
                                      </p:tavLst>
                                    </p:anim>
                                    <p:anim calcmode="lin" valueType="num">
                                      <p:cBhvr>
                                        <p:cTn id="87" dur="1000" fill="hold"/>
                                        <p:tgtEl>
                                          <p:spTgt spid="12">
                                            <p:txEl>
                                              <p:pRg st="4" end="4"/>
                                            </p:txEl>
                                          </p:spTgt>
                                        </p:tgtEl>
                                        <p:attrNameLst>
                                          <p:attrName>ppt_h</p:attrName>
                                        </p:attrNameLst>
                                      </p:cBhvr>
                                      <p:tavLst>
                                        <p:tav tm="0">
                                          <p:val>
                                            <p:strVal val="#ppt_h"/>
                                          </p:val>
                                        </p:tav>
                                        <p:tav tm="100000">
                                          <p:val>
                                            <p:strVal val="#ppt_h"/>
                                          </p:val>
                                        </p:tav>
                                      </p:tavLst>
                                    </p:anim>
                                  </p:childTnLst>
                                </p:cTn>
                              </p:par>
                              <p:par>
                                <p:cTn id="88" presetID="45" presetClass="entr" presetSubtype="0" fill="hold" nodeType="withEffect">
                                  <p:stCondLst>
                                    <p:cond delay="0"/>
                                  </p:stCondLst>
                                  <p:childTnLst>
                                    <p:set>
                                      <p:cBhvr>
                                        <p:cTn id="89" dur="1" fill="hold">
                                          <p:stCondLst>
                                            <p:cond delay="0"/>
                                          </p:stCondLst>
                                        </p:cTn>
                                        <p:tgtEl>
                                          <p:spTgt spid="12">
                                            <p:txEl>
                                              <p:pRg st="5" end="5"/>
                                            </p:txEl>
                                          </p:spTgt>
                                        </p:tgtEl>
                                        <p:attrNameLst>
                                          <p:attrName>style.visibility</p:attrName>
                                        </p:attrNameLst>
                                      </p:cBhvr>
                                      <p:to>
                                        <p:strVal val="visible"/>
                                      </p:to>
                                    </p:set>
                                    <p:animEffect transition="in" filter="fade">
                                      <p:cBhvr>
                                        <p:cTn id="90" dur="1000"/>
                                        <p:tgtEl>
                                          <p:spTgt spid="12">
                                            <p:txEl>
                                              <p:pRg st="5" end="5"/>
                                            </p:txEl>
                                          </p:spTgt>
                                        </p:tgtEl>
                                      </p:cBhvr>
                                    </p:animEffect>
                                    <p:anim calcmode="lin" valueType="num">
                                      <p:cBhvr>
                                        <p:cTn id="91" dur="1000" fill="hold"/>
                                        <p:tgtEl>
                                          <p:spTgt spid="12">
                                            <p:txEl>
                                              <p:pRg st="5" end="5"/>
                                            </p:txEl>
                                          </p:spTgt>
                                        </p:tgtEl>
                                        <p:attrNameLst>
                                          <p:attrName>ppt_w</p:attrName>
                                        </p:attrNameLst>
                                      </p:cBhvr>
                                      <p:tavLst>
                                        <p:tav tm="0" fmla="#ppt_w*sin(2.5*pi*$)">
                                          <p:val>
                                            <p:fltVal val="0"/>
                                          </p:val>
                                        </p:tav>
                                        <p:tav tm="100000">
                                          <p:val>
                                            <p:fltVal val="1"/>
                                          </p:val>
                                        </p:tav>
                                      </p:tavLst>
                                    </p:anim>
                                    <p:anim calcmode="lin" valueType="num">
                                      <p:cBhvr>
                                        <p:cTn id="92" dur="1000" fill="hold"/>
                                        <p:tgtEl>
                                          <p:spTgt spid="12">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 xmlns:p14="http://schemas.microsoft.com/office/powerpoint/2010/main" val="2621663136"/>
              </p:ext>
            </p:extLst>
          </p:nvPr>
        </p:nvGraphicFramePr>
        <p:xfrm>
          <a:off x="0" y="785794"/>
          <a:ext cx="91440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الأهداف</a:t>
            </a:r>
            <a:endParaRPr lang="de-DE" sz="2800" b="1" kern="0" dirty="0">
              <a:solidFill>
                <a:schemeClr val="bg2">
                  <a:lumMod val="40000"/>
                  <a:lumOff val="60000"/>
                </a:schemeClr>
              </a:solidFill>
              <a:latin typeface="+mj-lt"/>
              <a:ea typeface="+mj-ea"/>
              <a:cs typeface="+mj-cs"/>
            </a:endParaRPr>
          </a:p>
        </p:txBody>
      </p:sp>
      <p:sp>
        <p:nvSpPr>
          <p:cNvPr id="10"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rgbClr val="C00000"/>
                </a:solidFill>
                <a:latin typeface="+mj-lt"/>
                <a:ea typeface="+mj-ea"/>
                <a:cs typeface="+mj-cs"/>
              </a:rPr>
              <a:t>السياق</a:t>
            </a:r>
          </a:p>
          <a:p>
            <a:pPr algn="ctr" rtl="1">
              <a:defRPr/>
            </a:pPr>
            <a:r>
              <a:rPr lang="ar-MA" sz="2800" b="1" kern="0" dirty="0" smtClean="0">
                <a:solidFill>
                  <a:srgbClr val="C00000"/>
                </a:solidFill>
                <a:latin typeface="+mj-lt"/>
                <a:ea typeface="+mj-ea"/>
                <a:cs typeface="+mj-cs"/>
              </a:rPr>
              <a:t>والدواعي</a:t>
            </a:r>
            <a:endParaRPr lang="de-DE" sz="2800" b="1" kern="0" dirty="0">
              <a:solidFill>
                <a:srgbClr val="C00000"/>
              </a:solidFill>
              <a:latin typeface="+mj-lt"/>
              <a:ea typeface="+mj-ea"/>
              <a:cs typeface="+mj-cs"/>
            </a:endParaRPr>
          </a:p>
        </p:txBody>
      </p:sp>
      <p:sp>
        <p:nvSpPr>
          <p:cNvPr id="11" name="Titel 1"/>
          <p:cNvSpPr txBox="1">
            <a:spLocks/>
          </p:cNvSpPr>
          <p:nvPr/>
        </p:nvSpPr>
        <p:spPr bwMode="auto">
          <a:xfrm>
            <a:off x="19287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المنتوج</a:t>
            </a:r>
            <a:endParaRPr lang="de-DE" sz="2800" b="1" kern="0" dirty="0">
              <a:solidFill>
                <a:schemeClr val="bg2">
                  <a:lumMod val="40000"/>
                  <a:lumOff val="60000"/>
                </a:schemeClr>
              </a:solidFill>
              <a:latin typeface="+mj-lt"/>
              <a:ea typeface="+mj-ea"/>
              <a:cs typeface="+mj-cs"/>
            </a:endParaRPr>
          </a:p>
        </p:txBody>
      </p:sp>
      <p:sp>
        <p:nvSpPr>
          <p:cNvPr id="19" name="Rectangle 1028"/>
          <p:cNvSpPr txBox="1">
            <a:spLocks noChangeArrowheads="1"/>
          </p:cNvSpPr>
          <p:nvPr/>
        </p:nvSpPr>
        <p:spPr>
          <a:xfrm>
            <a:off x="142844" y="1196752"/>
            <a:ext cx="8874048" cy="4680520"/>
          </a:xfrm>
          <a:prstGeom prst="roundRect">
            <a:avLst/>
          </a:prstGeom>
          <a:noFill/>
          <a:ln w="10000" cap="flat" cmpd="sng" algn="ctr">
            <a:solidFill>
              <a:srgbClr val="F0A22E"/>
            </a:solidFill>
            <a:prstDash val="solid"/>
          </a:ln>
          <a:effectLst>
            <a:outerShdw dist="50800" sx="1000" sy="1000" rotWithShape="0">
              <a:srgbClr val="4E3B30"/>
            </a:outerShdw>
          </a:effectLst>
        </p:spPr>
        <p:txBody>
          <a:bodyPr lIns="91418" tIns="45709" rIns="91418" bIns="45709"/>
          <a:lstStyle/>
          <a:p>
            <a:pPr marL="414238" marR="0" lvl="0" indent="-414238" algn="just" defTabSz="1103047" rtl="1" eaLnBrk="1" fontAlgn="auto" latinLnBrk="0" hangingPunct="1">
              <a:lnSpc>
                <a:spcPts val="4500"/>
              </a:lnSpc>
              <a:spcBef>
                <a:spcPts val="0"/>
              </a:spcBef>
              <a:spcAft>
                <a:spcPts val="0"/>
              </a:spcAft>
              <a:buClr>
                <a:srgbClr val="C00000"/>
              </a:buClr>
              <a:buSzPct val="80000"/>
              <a:buFont typeface="Wingdings" pitchFamily="2" charset="2"/>
              <a:buChar char="n"/>
              <a:tabLst/>
              <a:defRPr/>
            </a:pPr>
            <a:r>
              <a:rPr kumimoji="0" lang="ar-MA" altLang="de-DE" sz="3200" b="1" i="0" u="none" strike="noStrike" kern="0" cap="none" spc="0" normalizeH="0" baseline="0" noProof="0" dirty="0" smtClean="0">
                <a:ln>
                  <a:noFill/>
                </a:ln>
                <a:solidFill>
                  <a:srgbClr val="002060"/>
                </a:solidFill>
                <a:effectLst/>
                <a:uLnTx/>
                <a:uFillTx/>
              </a:rPr>
              <a:t>انطلاق </a:t>
            </a:r>
            <a:r>
              <a:rPr kumimoji="0" lang="ar-MA" altLang="de-DE" sz="3200" b="1" i="0" u="none" strike="noStrike" kern="0" cap="none" spc="0" normalizeH="0" baseline="0" noProof="0" dirty="0" smtClean="0">
                <a:ln>
                  <a:noFill/>
                </a:ln>
                <a:solidFill>
                  <a:srgbClr val="C00000"/>
                </a:solidFill>
                <a:effectLst/>
                <a:uLnTx/>
                <a:uFillTx/>
              </a:rPr>
              <a:t>تعميم الإطار المنهجي لتفعيل المقاربة بالكفايات </a:t>
            </a:r>
            <a:r>
              <a:rPr kumimoji="0" lang="ar-MA" altLang="de-DE" sz="3200" b="1" i="0" u="none" strike="noStrike" kern="0" cap="none" spc="0" normalizeH="0" baseline="0" noProof="0" dirty="0" smtClean="0">
                <a:ln>
                  <a:noFill/>
                </a:ln>
                <a:solidFill>
                  <a:srgbClr val="002060"/>
                </a:solidFill>
                <a:effectLst/>
                <a:uLnTx/>
                <a:uFillTx/>
              </a:rPr>
              <a:t>بسلك التعليم الابتدائي مع بداية الموسم الدراسي الحالي؛</a:t>
            </a:r>
            <a:endParaRPr kumimoji="0" lang="en-US" altLang="de-DE" sz="3200" b="1" i="0" u="none" strike="noStrike" kern="0" cap="none" spc="0" normalizeH="0" baseline="0" noProof="0" dirty="0" smtClean="0">
              <a:ln>
                <a:noFill/>
              </a:ln>
              <a:solidFill>
                <a:srgbClr val="002060"/>
              </a:solidFill>
              <a:effectLst/>
              <a:uLnTx/>
              <a:uFillTx/>
            </a:endParaRPr>
          </a:p>
          <a:p>
            <a:pPr marL="414238" marR="0" lvl="0" indent="-414238" algn="just" defTabSz="1103047" rtl="1" eaLnBrk="1" fontAlgn="auto" latinLnBrk="0" hangingPunct="1">
              <a:lnSpc>
                <a:spcPts val="4500"/>
              </a:lnSpc>
              <a:spcBef>
                <a:spcPts val="0"/>
              </a:spcBef>
              <a:spcAft>
                <a:spcPts val="0"/>
              </a:spcAft>
              <a:buClr>
                <a:srgbClr val="C00000"/>
              </a:buClr>
              <a:buSzPct val="80000"/>
              <a:buFont typeface="Wingdings" pitchFamily="2" charset="2"/>
              <a:buChar char="n"/>
              <a:tabLst/>
              <a:defRPr/>
            </a:pPr>
            <a:r>
              <a:rPr kumimoji="0" lang="ar-MA" altLang="de-DE" sz="3200" b="1" i="0" u="none" strike="noStrike" kern="0" cap="none" spc="0" normalizeH="0" baseline="0" noProof="0" dirty="0" smtClean="0">
                <a:ln>
                  <a:noFill/>
                </a:ln>
                <a:solidFill>
                  <a:srgbClr val="002060"/>
                </a:solidFill>
                <a:effectLst/>
                <a:uLnTx/>
                <a:uFillTx/>
              </a:rPr>
              <a:t>باقي ا</a:t>
            </a:r>
            <a:r>
              <a:rPr kumimoji="0" lang="ar-MA" altLang="de-DE" sz="3200" b="1" i="0" u="none" strike="noStrike" kern="0" cap="none" spc="0" normalizeH="0" baseline="0" noProof="0" dirty="0" smtClean="0">
                <a:ln>
                  <a:noFill/>
                </a:ln>
                <a:solidFill>
                  <a:srgbClr val="C00000"/>
                </a:solidFill>
                <a:effectLst/>
                <a:uLnTx/>
                <a:uFillTx/>
              </a:rPr>
              <a:t>لمستجدات</a:t>
            </a:r>
            <a:r>
              <a:rPr kumimoji="0" lang="ar-MA" altLang="de-DE" sz="3200" b="1" i="0" u="none" strike="noStrike" kern="0" cap="none" spc="0" normalizeH="0" baseline="0" noProof="0" dirty="0" smtClean="0">
                <a:ln>
                  <a:noFill/>
                </a:ln>
                <a:solidFill>
                  <a:srgbClr val="002060"/>
                </a:solidFill>
                <a:effectLst/>
                <a:uLnTx/>
                <a:uFillTx/>
              </a:rPr>
              <a:t> التي تعرفها الساحة</a:t>
            </a:r>
            <a:r>
              <a:rPr kumimoji="0" lang="ar-MA" altLang="de-DE" sz="3200" b="1" i="0" u="none" strike="noStrike" kern="0" cap="none" spc="0" normalizeH="0" noProof="0" dirty="0" smtClean="0">
                <a:ln>
                  <a:noFill/>
                </a:ln>
                <a:solidFill>
                  <a:srgbClr val="002060"/>
                </a:solidFill>
                <a:effectLst/>
                <a:uLnTx/>
                <a:uFillTx/>
              </a:rPr>
              <a:t> التربوية في إطار </a:t>
            </a:r>
            <a:r>
              <a:rPr kumimoji="0" lang="ar-MA" altLang="de-DE" sz="3200" b="1" i="0" u="none" strike="noStrike" kern="0" cap="none" spc="0" normalizeH="0" noProof="0" dirty="0" smtClean="0">
                <a:ln>
                  <a:noFill/>
                </a:ln>
                <a:solidFill>
                  <a:srgbClr val="C00000"/>
                </a:solidFill>
                <a:effectLst/>
                <a:uLnTx/>
                <a:uFillTx/>
              </a:rPr>
              <a:t>البرنامج الاستعجالي </a:t>
            </a:r>
            <a:r>
              <a:rPr kumimoji="0" lang="ar-MA" altLang="de-DE" sz="3200" b="1" i="0" u="none" strike="noStrike" kern="0" cap="none" spc="0" normalizeH="0" noProof="0" dirty="0" smtClean="0">
                <a:ln>
                  <a:noFill/>
                </a:ln>
                <a:solidFill>
                  <a:srgbClr val="002060"/>
                </a:solidFill>
                <a:effectLst/>
                <a:uLnTx/>
                <a:uFillTx/>
              </a:rPr>
              <a:t>(الموارد الرقمية، جيل مدرسة النجاح...)؛</a:t>
            </a:r>
            <a:endParaRPr kumimoji="0" lang="ar-MA" altLang="de-DE" sz="3200" b="1" i="0" u="none" strike="noStrike" kern="0" cap="none" spc="0" normalizeH="0" baseline="0" noProof="0" dirty="0" smtClean="0">
              <a:ln>
                <a:noFill/>
              </a:ln>
              <a:solidFill>
                <a:srgbClr val="002060"/>
              </a:solidFill>
              <a:effectLst/>
              <a:uLnTx/>
              <a:uFillTx/>
            </a:endParaRPr>
          </a:p>
          <a:p>
            <a:pPr marL="414238" marR="0" lvl="0" indent="-414238" algn="just" defTabSz="1103047" rtl="1" eaLnBrk="1" fontAlgn="auto" latinLnBrk="0" hangingPunct="1">
              <a:lnSpc>
                <a:spcPts val="4500"/>
              </a:lnSpc>
              <a:spcBef>
                <a:spcPts val="0"/>
              </a:spcBef>
              <a:spcAft>
                <a:spcPts val="0"/>
              </a:spcAft>
              <a:buClr>
                <a:srgbClr val="C00000"/>
              </a:buClr>
              <a:buSzPct val="80000"/>
              <a:buFont typeface="Wingdings" pitchFamily="2" charset="2"/>
              <a:buChar char="n"/>
              <a:tabLst/>
              <a:defRPr/>
            </a:pPr>
            <a:r>
              <a:rPr lang="ar-MA" altLang="de-DE" sz="3200" b="1" kern="0" dirty="0" smtClean="0">
                <a:solidFill>
                  <a:srgbClr val="C00000"/>
                </a:solidFill>
              </a:rPr>
              <a:t>الاختلالات التي ترصدها التقارير المنجزة </a:t>
            </a:r>
            <a:r>
              <a:rPr lang="ar-MA" altLang="de-DE" sz="3200" b="1" kern="0" dirty="0" smtClean="0">
                <a:solidFill>
                  <a:srgbClr val="002060"/>
                </a:solidFill>
              </a:rPr>
              <a:t>من طرف المنسقية المركزية للتعليم الابتدائي؛</a:t>
            </a:r>
            <a:endParaRPr lang="ar-MA" altLang="de-DE" sz="3200" b="1" kern="0" dirty="0">
              <a:solidFill>
                <a:srgbClr val="002060"/>
              </a:solidFill>
            </a:endParaRPr>
          </a:p>
          <a:p>
            <a:pPr marL="414238" indent="-414238" algn="just" defTabSz="1103047" rtl="1" fontAlgn="auto">
              <a:lnSpc>
                <a:spcPts val="4500"/>
              </a:lnSpc>
              <a:spcBef>
                <a:spcPts val="0"/>
              </a:spcBef>
              <a:spcAft>
                <a:spcPts val="0"/>
              </a:spcAft>
              <a:buClr>
                <a:srgbClr val="008080"/>
              </a:buClr>
              <a:buSzPct val="80000"/>
              <a:buFont typeface="Wingdings" pitchFamily="2" charset="2"/>
              <a:buChar char="n"/>
              <a:defRPr/>
            </a:pPr>
            <a:endParaRPr lang="fr-FR" altLang="de-DE" sz="3200" kern="0" dirty="0" smtClean="0">
              <a:solidFill>
                <a:srgbClr val="002060"/>
              </a:solidFill>
            </a:endParaRPr>
          </a:p>
        </p:txBody>
      </p:sp>
      <p:sp>
        <p:nvSpPr>
          <p:cNvPr id="2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13"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1">
                    <a:lumMod val="75000"/>
                  </a:schemeClr>
                </a:solidFill>
                <a:latin typeface="+mj-lt"/>
                <a:ea typeface="+mj-ea"/>
                <a:cs typeface="+mj-cs"/>
              </a:rPr>
              <a:t>منهجية اشتغال الورشة</a:t>
            </a:r>
            <a:endParaRPr lang="de-DE" sz="2800" b="1" kern="0" dirty="0">
              <a:solidFill>
                <a:schemeClr val="bg1">
                  <a:lumMod val="75000"/>
                </a:schemeClr>
              </a:solidFill>
              <a:latin typeface="+mj-lt"/>
              <a:ea typeface="+mj-ea"/>
              <a:cs typeface="+mj-cs"/>
            </a:endParaRPr>
          </a:p>
        </p:txBody>
      </p:sp>
      <p:sp>
        <p:nvSpPr>
          <p:cNvPr id="14" name="Titel 1"/>
          <p:cNvSpPr txBox="1">
            <a:spLocks/>
          </p:cNvSpPr>
          <p:nvPr/>
        </p:nvSpPr>
        <p:spPr bwMode="auto">
          <a:xfrm>
            <a:off x="14284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rPr>
              <a:t>البرامج المحينة</a:t>
            </a:r>
            <a:endParaRPr lang="de-DE" sz="2800" b="1" kern="0" dirty="0">
              <a:solidFill>
                <a:schemeClr val="bg2">
                  <a:lumMod val="40000"/>
                  <a:lumOff val="60000"/>
                </a:schemeClr>
              </a:solidFill>
              <a:latin typeface="+mj-lt"/>
              <a:ea typeface="+mj-ea"/>
              <a:cs typeface="+mj-cs"/>
            </a:endParaRPr>
          </a:p>
        </p:txBody>
      </p:sp>
      <p:sp>
        <p:nvSpPr>
          <p:cNvPr id="12"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a:t>
            </a:fld>
            <a:endParaRPr lang="fr-FR"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8" presetClass="entr" presetSubtype="12"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strips(down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strips(down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strips(downLeft)">
                                      <p:cBhvr>
                                        <p:cTn id="3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اللغة الأمازيغية</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821301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5" name="ZoneTexte 3"/>
          <p:cNvSpPr txBox="1"/>
          <p:nvPr/>
        </p:nvSpPr>
        <p:spPr>
          <a:xfrm>
            <a:off x="251520" y="1268760"/>
            <a:ext cx="8640960" cy="4464496"/>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spcBef>
                <a:spcPts val="0"/>
              </a:spcBef>
              <a:buNone/>
            </a:pPr>
            <a:r>
              <a:rPr lang="ar-MA" sz="3600" dirty="0">
                <a:solidFill>
                  <a:srgbClr val="C00000"/>
                </a:solidFill>
              </a:rPr>
              <a:t>على </a:t>
            </a:r>
            <a:r>
              <a:rPr lang="ar-MA" sz="3600" dirty="0" smtClean="0">
                <a:solidFill>
                  <a:srgbClr val="C00000"/>
                </a:solidFill>
              </a:rPr>
              <a:t>مستوى المضامين</a:t>
            </a:r>
            <a:r>
              <a:rPr lang="fr-FR" sz="3600" dirty="0" smtClean="0">
                <a:solidFill>
                  <a:srgbClr val="C00000"/>
                </a:solidFill>
              </a:rPr>
              <a:t> </a:t>
            </a:r>
            <a:r>
              <a:rPr lang="ar-MA" sz="3600" dirty="0">
                <a:solidFill>
                  <a:srgbClr val="C00000"/>
                </a:solidFill>
              </a:rPr>
              <a:t>: </a:t>
            </a:r>
          </a:p>
          <a:p>
            <a:pPr>
              <a:spcBef>
                <a:spcPts val="0"/>
              </a:spcBef>
            </a:pPr>
            <a:r>
              <a:rPr lang="ar-MA" sz="3200" b="0" dirty="0" smtClean="0"/>
              <a:t>كثافة المضامين وعدم التوافق بين كمها والغلاف الزمني المخصص للمادة؛</a:t>
            </a:r>
          </a:p>
          <a:p>
            <a:pPr marL="0" indent="0">
              <a:spcBef>
                <a:spcPts val="600"/>
              </a:spcBef>
              <a:buNone/>
            </a:pPr>
            <a:r>
              <a:rPr lang="ar-MA" sz="3600" dirty="0" smtClean="0">
                <a:solidFill>
                  <a:srgbClr val="C00000"/>
                </a:solidFill>
              </a:rPr>
              <a:t>على مستوى المقاربات الديدكتيكية:</a:t>
            </a:r>
          </a:p>
          <a:p>
            <a:pPr>
              <a:spcBef>
                <a:spcPts val="0"/>
              </a:spcBef>
            </a:pPr>
            <a:r>
              <a:rPr lang="ar-MA" sz="3200" b="0" dirty="0" smtClean="0"/>
              <a:t>اقتصار المعينات الديدكتيكية </a:t>
            </a:r>
            <a:r>
              <a:rPr lang="ar-MA" sz="3200" b="0" dirty="0"/>
              <a:t>على كتاب </a:t>
            </a:r>
            <a:r>
              <a:rPr lang="ar-MA" sz="3200" b="0" dirty="0" smtClean="0"/>
              <a:t>المتعلم(ة) </a:t>
            </a:r>
            <a:r>
              <a:rPr lang="ar-MA" sz="3200" b="0" dirty="0"/>
              <a:t>ودليل المدرسة </a:t>
            </a:r>
            <a:r>
              <a:rPr lang="ar-MA" sz="3200" b="0" dirty="0" smtClean="0"/>
              <a:t>والمدرس</a:t>
            </a:r>
            <a:r>
              <a:rPr lang="ar-MA" sz="3200" b="0" dirty="0"/>
              <a:t>؛</a:t>
            </a:r>
          </a:p>
          <a:p>
            <a:pPr marL="0" indent="0">
              <a:spcBef>
                <a:spcPts val="600"/>
              </a:spcBef>
              <a:buNone/>
            </a:pPr>
            <a:r>
              <a:rPr lang="ar-MA" sz="3600" dirty="0" smtClean="0">
                <a:solidFill>
                  <a:srgbClr val="C00000"/>
                </a:solidFill>
              </a:rPr>
              <a:t>على مستوى التوافق </a:t>
            </a:r>
            <a:r>
              <a:rPr lang="ar-MA" sz="3600" dirty="0">
                <a:solidFill>
                  <a:srgbClr val="C00000"/>
                </a:solidFill>
              </a:rPr>
              <a:t>بين الكفايات والموارد:</a:t>
            </a:r>
          </a:p>
          <a:p>
            <a:pPr>
              <a:spcBef>
                <a:spcPts val="0"/>
              </a:spcBef>
            </a:pPr>
            <a:r>
              <a:rPr lang="ar-MA" sz="3200" b="0" dirty="0" smtClean="0"/>
              <a:t>عدم وضوح ملمح المتعلم(ة).</a:t>
            </a:r>
            <a:endParaRPr lang="ar-MA" sz="3200" b="0" dirty="0"/>
          </a:p>
        </p:txBody>
      </p:sp>
      <p:sp>
        <p:nvSpPr>
          <p:cNvPr id="6"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31</a:t>
            </a:fld>
            <a:endParaRPr lang="fr-FR" dirty="0"/>
          </a:p>
        </p:txBody>
      </p:sp>
      <p:sp>
        <p:nvSpPr>
          <p:cNvPr id="8"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a:t>
            </a:r>
            <a:r>
              <a:rPr kumimoji="0" lang="ar-MA" sz="2800" b="1" i="0" u="none" strike="noStrike" kern="0" cap="none" spc="0" normalizeH="0" noProof="0" dirty="0" smtClean="0">
                <a:ln>
                  <a:noFill/>
                </a:ln>
                <a:solidFill>
                  <a:srgbClr val="C00000"/>
                </a:solidFill>
                <a:effectLst/>
                <a:uLnTx/>
                <a:uFillTx/>
                <a:latin typeface="Times New Roman" pitchFamily="18" charset="0"/>
                <a:ea typeface="MS PGothic" pitchFamily="34" charset="-128"/>
                <a:cs typeface="Times New Roman" pitchFamily="18" charset="0"/>
              </a:rPr>
              <a:t> </a:t>
            </a: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Tree>
    <p:extLst>
      <p:ext uri="{BB962C8B-B14F-4D97-AF65-F5344CB8AC3E}">
        <p14:creationId xmlns="" xmlns:p14="http://schemas.microsoft.com/office/powerpoint/2010/main" val="8334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heel(1)">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heel(1)">
                                      <p:cBhvr>
                                        <p:cTn id="23" dur="1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heel(1)">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heel(1)">
                                      <p:cBhvr>
                                        <p:cTn id="33" dur="1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heel(1)">
                                      <p:cBhvr>
                                        <p:cTn id="38"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79512" y="1602953"/>
            <a:ext cx="8784976" cy="4078039"/>
          </a:xfrm>
          <a:prstGeom prst="rect">
            <a:avLst/>
          </a:prstGeom>
          <a:noFill/>
          <a:ln w="9525">
            <a:noFill/>
            <a:miter lim="800000"/>
            <a:headEnd/>
            <a:tailEnd/>
          </a:ln>
        </p:spPr>
        <p:txBody>
          <a:bodyPr wrap="square">
            <a:spAutoFit/>
          </a:bodyPr>
          <a:lstStyle/>
          <a:p>
            <a:pPr algn="just" rtl="1">
              <a:spcAft>
                <a:spcPts val="1800"/>
              </a:spcAft>
            </a:pPr>
            <a:r>
              <a:rPr lang="ar-MA" sz="3600" b="1" kern="0" dirty="0" smtClean="0">
                <a:solidFill>
                  <a:srgbClr val="C00000"/>
                </a:solidFill>
                <a:latin typeface="+mn-lt"/>
                <a:cs typeface="+mn-cs"/>
              </a:rPr>
              <a:t>شملت التعديلات:</a:t>
            </a:r>
            <a:endParaRPr lang="ar-MA" sz="3600" b="1" kern="0" dirty="0">
              <a:solidFill>
                <a:srgbClr val="C00000"/>
              </a:solidFill>
              <a:latin typeface="+mn-lt"/>
              <a:cs typeface="+mn-cs"/>
            </a:endParaRPr>
          </a:p>
          <a:p>
            <a:pPr marL="414900" indent="-342900" algn="just" rtl="1">
              <a:spcAft>
                <a:spcPts val="1200"/>
              </a:spcAft>
              <a:buClr>
                <a:schemeClr val="accent5">
                  <a:lumMod val="50000"/>
                </a:schemeClr>
              </a:buClr>
              <a:buFont typeface="Wingdings" pitchFamily="2" charset="2"/>
              <a:buChar char="§"/>
            </a:pPr>
            <a:r>
              <a:rPr lang="ar-MA" sz="2800" b="1" kern="0" dirty="0" smtClean="0">
                <a:solidFill>
                  <a:srgbClr val="C00000"/>
                </a:solidFill>
                <a:latin typeface="+mn-lt"/>
                <a:cs typeface="+mn-cs"/>
              </a:rPr>
              <a:t>إزاحات </a:t>
            </a:r>
            <a:r>
              <a:rPr lang="ar-MA" sz="2800" kern="0" dirty="0" smtClean="0">
                <a:solidFill>
                  <a:srgbClr val="002060"/>
                </a:solidFill>
                <a:latin typeface="+mn-lt"/>
                <a:cs typeface="+mn-cs"/>
              </a:rPr>
              <a:t>على </a:t>
            </a:r>
            <a:r>
              <a:rPr lang="ar-MA" sz="2800" kern="0" dirty="0">
                <a:solidFill>
                  <a:srgbClr val="002060"/>
                </a:solidFill>
                <a:latin typeface="+mn-lt"/>
                <a:cs typeface="+mn-cs"/>
              </a:rPr>
              <a:t>مستوى </a:t>
            </a:r>
            <a:r>
              <a:rPr lang="ar-MA" sz="2800" kern="0" dirty="0" smtClean="0">
                <a:solidFill>
                  <a:srgbClr val="002060"/>
                </a:solidFill>
                <a:latin typeface="+mn-lt"/>
                <a:cs typeface="+mn-cs"/>
              </a:rPr>
              <a:t>المجالات والوظائف التواصلية والنحو والقواعد، مثلا:</a:t>
            </a:r>
          </a:p>
          <a:p>
            <a:pPr marL="900000" indent="-540000" algn="just" rtl="1">
              <a:spcAft>
                <a:spcPts val="1200"/>
              </a:spcAft>
              <a:buClr>
                <a:srgbClr val="C00000"/>
              </a:buClr>
              <a:buFont typeface="Wingdings" pitchFamily="2" charset="2"/>
              <a:buChar char="v"/>
            </a:pPr>
            <a:r>
              <a:rPr lang="ar-MA" sz="2800" kern="0" dirty="0" smtClean="0">
                <a:solidFill>
                  <a:srgbClr val="002060"/>
                </a:solidFill>
                <a:latin typeface="+mn-lt"/>
                <a:cs typeface="+mn-cs"/>
              </a:rPr>
              <a:t>إزاحة الأسلوب </a:t>
            </a:r>
            <a:r>
              <a:rPr lang="ar-MA" sz="2800" kern="0" dirty="0" err="1" smtClean="0">
                <a:solidFill>
                  <a:srgbClr val="002060"/>
                </a:solidFill>
                <a:latin typeface="+mn-lt"/>
                <a:cs typeface="+mn-cs"/>
              </a:rPr>
              <a:t>الحجاجي</a:t>
            </a:r>
            <a:r>
              <a:rPr lang="ar-MA" sz="2800" kern="0" dirty="0" smtClean="0">
                <a:solidFill>
                  <a:srgbClr val="002060"/>
                </a:solidFill>
                <a:latin typeface="+mn-lt"/>
                <a:cs typeface="+mn-cs"/>
              </a:rPr>
              <a:t> إلى السنة السادسة؛</a:t>
            </a:r>
          </a:p>
          <a:p>
            <a:pPr marL="900000" indent="-540000" algn="just" rtl="1">
              <a:spcAft>
                <a:spcPts val="1200"/>
              </a:spcAft>
              <a:buClr>
                <a:srgbClr val="C00000"/>
              </a:buClr>
              <a:buFont typeface="Wingdings" pitchFamily="2" charset="2"/>
              <a:buChar char="v"/>
            </a:pPr>
            <a:r>
              <a:rPr lang="ar-MA" sz="2800" kern="0" dirty="0" smtClean="0">
                <a:solidFill>
                  <a:srgbClr val="002060"/>
                </a:solidFill>
                <a:latin typeface="+mn-lt"/>
                <a:cs typeface="+mn-cs"/>
              </a:rPr>
              <a:t>إزاحة الجملة الفعلية والإسمية والمنفية من السنة الثالثة إلى السنتين الخامسة والسادسة؛</a:t>
            </a:r>
          </a:p>
          <a:p>
            <a:pPr marL="414900" indent="-342900" algn="just" rtl="1">
              <a:spcBef>
                <a:spcPts val="1200"/>
              </a:spcBef>
              <a:spcAft>
                <a:spcPts val="600"/>
              </a:spcAft>
              <a:buClr>
                <a:schemeClr val="accent5">
                  <a:lumMod val="50000"/>
                </a:schemeClr>
              </a:buClr>
              <a:buFont typeface="Wingdings" pitchFamily="2" charset="2"/>
              <a:buChar char="§"/>
            </a:pPr>
            <a:r>
              <a:rPr lang="ar-MA" sz="2800" b="1" kern="0" dirty="0" smtClean="0">
                <a:solidFill>
                  <a:srgbClr val="C00000"/>
                </a:solidFill>
                <a:latin typeface="+mn-lt"/>
                <a:cs typeface="+mn-cs"/>
              </a:rPr>
              <a:t>حذوفات </a:t>
            </a:r>
            <a:r>
              <a:rPr lang="ar-MA" sz="2800" kern="0" dirty="0">
                <a:solidFill>
                  <a:srgbClr val="002060"/>
                </a:solidFill>
                <a:latin typeface="+mn-lt"/>
                <a:cs typeface="+mn-cs"/>
              </a:rPr>
              <a:t>مست  بعض الظواهر اللغوية المرتبطة بالجملة </a:t>
            </a:r>
            <a:r>
              <a:rPr lang="ar-MA" sz="2800" kern="0" dirty="0" smtClean="0">
                <a:solidFill>
                  <a:srgbClr val="002060"/>
                </a:solidFill>
                <a:latin typeface="+mn-lt"/>
                <a:cs typeface="+mn-cs"/>
              </a:rPr>
              <a:t>المركبة؛</a:t>
            </a:r>
          </a:p>
        </p:txBody>
      </p:sp>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32</a:t>
            </a:fld>
            <a:endParaRPr lang="fr-FR" dirty="0"/>
          </a:p>
        </p:txBody>
      </p:sp>
    </p:spTree>
    <p:extLst>
      <p:ext uri="{BB962C8B-B14F-4D97-AF65-F5344CB8AC3E}">
        <p14:creationId xmlns="" xmlns:p14="http://schemas.microsoft.com/office/powerpoint/2010/main" val="798683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right)">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right)">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right)">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right)">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right)">
                                      <p:cBhvr>
                                        <p:cTn id="3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Rectangle 7"/>
          <p:cNvSpPr>
            <a:spLocks noChangeArrowheads="1"/>
          </p:cNvSpPr>
          <p:nvPr/>
        </p:nvSpPr>
        <p:spPr bwMode="auto">
          <a:xfrm>
            <a:off x="179513" y="980728"/>
            <a:ext cx="8784976" cy="4971746"/>
          </a:xfrm>
          <a:prstGeom prst="rect">
            <a:avLst/>
          </a:prstGeom>
          <a:noFill/>
          <a:ln w="9525">
            <a:noFill/>
            <a:miter lim="800000"/>
            <a:headEnd/>
            <a:tailEnd/>
          </a:ln>
        </p:spPr>
        <p:txBody>
          <a:bodyPr wrap="square">
            <a:spAutoFit/>
          </a:bodyPr>
          <a:lstStyle/>
          <a:p>
            <a:pPr marL="414900" indent="-342900" algn="r" rtl="1">
              <a:lnSpc>
                <a:spcPts val="4500"/>
              </a:lnSpc>
              <a:spcAft>
                <a:spcPts val="0"/>
              </a:spcAft>
              <a:buClr>
                <a:schemeClr val="accent5">
                  <a:lumMod val="50000"/>
                </a:schemeClr>
              </a:buClr>
              <a:buFont typeface="Wingdings" pitchFamily="2" charset="2"/>
              <a:buChar char="ü"/>
            </a:pPr>
            <a:r>
              <a:rPr lang="ar-MA" sz="3400" b="1" kern="0" dirty="0" smtClean="0">
                <a:solidFill>
                  <a:srgbClr val="C00000"/>
                </a:solidFill>
                <a:latin typeface="+mn-lt"/>
                <a:cs typeface="+mn-cs"/>
              </a:rPr>
              <a:t>من حيث المكونات:</a:t>
            </a:r>
          </a:p>
          <a:p>
            <a:pPr marL="900000" indent="-457200" algn="r" rtl="1">
              <a:lnSpc>
                <a:spcPts val="4500"/>
              </a:lnSpc>
              <a:spcAft>
                <a:spcPts val="0"/>
              </a:spcAft>
              <a:buClr>
                <a:srgbClr val="C00000"/>
              </a:buClr>
              <a:buFont typeface="Wingdings" pitchFamily="2" charset="2"/>
              <a:buChar char="v"/>
            </a:pPr>
            <a:r>
              <a:rPr lang="ar-MA" sz="3400" dirty="0" smtClean="0">
                <a:solidFill>
                  <a:srgbClr val="002060"/>
                </a:solidFill>
              </a:rPr>
              <a:t>أعطيت أهمية أكبر للتواصل الشفهي والأنشطة الترفيهية؛</a:t>
            </a:r>
          </a:p>
          <a:p>
            <a:pPr marL="414900" indent="-342900" algn="just" rtl="1">
              <a:lnSpc>
                <a:spcPts val="4500"/>
              </a:lnSpc>
              <a:spcBef>
                <a:spcPts val="1200"/>
              </a:spcBef>
              <a:spcAft>
                <a:spcPts val="0"/>
              </a:spcAft>
              <a:buClr>
                <a:schemeClr val="accent5">
                  <a:lumMod val="50000"/>
                </a:schemeClr>
              </a:buClr>
              <a:buFont typeface="Wingdings" pitchFamily="2" charset="2"/>
              <a:buChar char="ü"/>
            </a:pPr>
            <a:r>
              <a:rPr lang="ar-MA" sz="3400" b="1" kern="0" dirty="0" smtClean="0">
                <a:solidFill>
                  <a:srgbClr val="C00000"/>
                </a:solidFill>
              </a:rPr>
              <a:t>مقارنة </a:t>
            </a:r>
            <a:r>
              <a:rPr lang="ar-MA" sz="3400" b="1" kern="0" dirty="0">
                <a:solidFill>
                  <a:srgbClr val="C00000"/>
                </a:solidFill>
              </a:rPr>
              <a:t>مع البرنامج السابق:</a:t>
            </a:r>
          </a:p>
          <a:p>
            <a:pPr marL="900000" indent="-457200" algn="just" rtl="1">
              <a:lnSpc>
                <a:spcPts val="4500"/>
              </a:lnSpc>
              <a:spcAft>
                <a:spcPts val="600"/>
              </a:spcAft>
              <a:buClr>
                <a:srgbClr val="C00000"/>
              </a:buClr>
              <a:buFont typeface="Wingdings" pitchFamily="2" charset="2"/>
              <a:buChar char="v"/>
            </a:pPr>
            <a:r>
              <a:rPr lang="ar-MA" sz="3400" kern="0" spc="-100" dirty="0">
                <a:solidFill>
                  <a:srgbClr val="002060"/>
                </a:solidFill>
              </a:rPr>
              <a:t>العمل بمبدأ </a:t>
            </a:r>
            <a:r>
              <a:rPr lang="ar-MA" sz="3400" kern="0" spc="-100" dirty="0" smtClean="0">
                <a:solidFill>
                  <a:srgbClr val="002060"/>
                </a:solidFill>
              </a:rPr>
              <a:t>التخفيف:</a:t>
            </a:r>
          </a:p>
          <a:p>
            <a:pPr marL="1080000" indent="-360000" algn="just" rtl="1">
              <a:lnSpc>
                <a:spcPts val="4500"/>
              </a:lnSpc>
              <a:spcAft>
                <a:spcPts val="600"/>
              </a:spcAft>
              <a:buClr>
                <a:schemeClr val="accent5">
                  <a:lumMod val="25000"/>
                </a:schemeClr>
              </a:buClr>
              <a:buFont typeface="Courier New" pitchFamily="49" charset="0"/>
              <a:buChar char="o"/>
            </a:pPr>
            <a:r>
              <a:rPr lang="ar-MA" sz="3400" kern="0" spc="-100" dirty="0" smtClean="0">
                <a:solidFill>
                  <a:srgbClr val="002060"/>
                </a:solidFill>
              </a:rPr>
              <a:t>لملاءمة </a:t>
            </a:r>
            <a:r>
              <a:rPr lang="ar-MA" sz="3400" kern="0" spc="-100" dirty="0">
                <a:solidFill>
                  <a:srgbClr val="002060"/>
                </a:solidFill>
              </a:rPr>
              <a:t>الكفاية ومواردها  مع الغلاف الزمني المخصص للغة الأمازيغية؛ </a:t>
            </a:r>
          </a:p>
          <a:p>
            <a:pPr marL="1080000" indent="-360000" algn="just" rtl="1">
              <a:lnSpc>
                <a:spcPts val="4500"/>
              </a:lnSpc>
              <a:spcAft>
                <a:spcPts val="600"/>
              </a:spcAft>
              <a:buClr>
                <a:schemeClr val="accent5">
                  <a:lumMod val="25000"/>
                </a:schemeClr>
              </a:buClr>
              <a:buFont typeface="Courier New" pitchFamily="49" charset="0"/>
              <a:buChar char="o"/>
            </a:pPr>
            <a:r>
              <a:rPr lang="ar-MA" sz="3400" kern="0" spc="-100" dirty="0" smtClean="0">
                <a:solidFill>
                  <a:srgbClr val="002060"/>
                </a:solidFill>
              </a:rPr>
              <a:t>لمنح </a:t>
            </a:r>
            <a:r>
              <a:rPr lang="ar-MA" sz="3400" kern="0" spc="-100" dirty="0">
                <a:solidFill>
                  <a:srgbClr val="002060"/>
                </a:solidFill>
              </a:rPr>
              <a:t>المتعلمة والمتعلم وقتا كافيا للتمكن من الكفايات </a:t>
            </a:r>
            <a:r>
              <a:rPr lang="ar-MA" sz="3400" kern="0" spc="-100" dirty="0" smtClean="0">
                <a:solidFill>
                  <a:srgbClr val="002060"/>
                </a:solidFill>
              </a:rPr>
              <a:t>المسطّرة.</a:t>
            </a:r>
            <a:endParaRPr lang="ar-MA" sz="3400" kern="0" spc="-100" dirty="0">
              <a:solidFill>
                <a:srgbClr val="002060"/>
              </a:solidFill>
            </a:endParaRPr>
          </a:p>
        </p:txBody>
      </p:sp>
      <p:sp>
        <p:nvSpPr>
          <p:cNvPr id="8"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33</a:t>
            </a:fld>
            <a:endParaRPr lang="fr-FR" dirty="0"/>
          </a:p>
        </p:txBody>
      </p:sp>
    </p:spTree>
    <p:extLst>
      <p:ext uri="{BB962C8B-B14F-4D97-AF65-F5344CB8AC3E}">
        <p14:creationId xmlns="" xmlns:p14="http://schemas.microsoft.com/office/powerpoint/2010/main" val="26879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right)">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right)">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down)">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wipe(down)">
                                      <p:cBhvr>
                                        <p:cTn id="33" dur="5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wipe(down)">
                                      <p:cBhvr>
                                        <p:cTn id="3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0" y="961564"/>
            <a:ext cx="9143999" cy="400110"/>
          </a:xfrm>
          <a:prstGeom prst="rect">
            <a:avLst/>
          </a:prstGeom>
          <a:noFill/>
          <a:ln w="9525">
            <a:noFill/>
            <a:miter lim="800000"/>
            <a:headEnd/>
            <a:tailEnd/>
          </a:ln>
        </p:spPr>
        <p:txBody>
          <a:bodyPr wrap="square">
            <a:spAutoFit/>
          </a:bodyPr>
          <a:lstStyle/>
          <a:p>
            <a:pPr marL="414900" indent="-342900" algn="r" rtl="1">
              <a:spcAft>
                <a:spcPts val="600"/>
              </a:spcAft>
              <a:buClr>
                <a:schemeClr val="accent5">
                  <a:lumMod val="50000"/>
                </a:schemeClr>
              </a:buClr>
              <a:buFont typeface="Wingdings" pitchFamily="2" charset="2"/>
              <a:buChar char="ü"/>
            </a:pPr>
            <a:r>
              <a:rPr lang="ar-MA" sz="2000" b="1" kern="0" dirty="0" smtClean="0">
                <a:solidFill>
                  <a:srgbClr val="C00000"/>
                </a:solidFill>
                <a:latin typeface="+mn-lt"/>
                <a:cs typeface="+mn-cs"/>
              </a:rPr>
              <a:t>من حيث تدبير الزمن في كل مرحلة:</a:t>
            </a:r>
            <a:endParaRPr lang="fr-FR" sz="2000" kern="0" dirty="0">
              <a:solidFill>
                <a:srgbClr val="002060"/>
              </a:solidFill>
              <a:latin typeface="+mn-lt"/>
              <a:cs typeface="+mn-cs"/>
            </a:endParaRPr>
          </a:p>
        </p:txBody>
      </p:sp>
      <p:sp>
        <p:nvSpPr>
          <p:cNvPr id="10"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txBox="1">
            <a:spLocks/>
          </p:cNvSpPr>
          <p:nvPr/>
        </p:nvSpPr>
        <p:spPr bwMode="auto">
          <a:xfrm>
            <a:off x="5076057" y="0"/>
            <a:ext cx="3888432" cy="836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34</a:t>
            </a:fld>
            <a:endParaRPr lang="fr-FR" dirty="0"/>
          </a:p>
        </p:txBody>
      </p:sp>
      <p:graphicFrame>
        <p:nvGraphicFramePr>
          <p:cNvPr id="15" name="Tabelle 14"/>
          <p:cNvGraphicFramePr>
            <a:graphicFrameLocks noGrp="1"/>
          </p:cNvGraphicFramePr>
          <p:nvPr/>
        </p:nvGraphicFramePr>
        <p:xfrm>
          <a:off x="142845" y="1428736"/>
          <a:ext cx="8858311" cy="4429153"/>
        </p:xfrm>
        <a:graphic>
          <a:graphicData uri="http://schemas.openxmlformats.org/drawingml/2006/table">
            <a:tbl>
              <a:tblPr rtl="1">
                <a:tableStyleId>{327F97BB-C833-4FB7-BDE5-3F7075034690}</a:tableStyleId>
              </a:tblPr>
              <a:tblGrid>
                <a:gridCol w="2255549"/>
                <a:gridCol w="1685322"/>
                <a:gridCol w="1842746"/>
                <a:gridCol w="1597864"/>
                <a:gridCol w="1476830"/>
              </a:tblGrid>
              <a:tr h="444112">
                <a:tc>
                  <a:txBody>
                    <a:bodyPr/>
                    <a:lstStyle/>
                    <a:p>
                      <a:pPr algn="ctr" rtl="1">
                        <a:lnSpc>
                          <a:spcPts val="1400"/>
                        </a:lnSpc>
                        <a:spcAft>
                          <a:spcPts val="0"/>
                        </a:spcAft>
                      </a:pPr>
                      <a:r>
                        <a:rPr lang="ar-SA" sz="1400" b="1" dirty="0">
                          <a:solidFill>
                            <a:schemeClr val="bg1"/>
                          </a:solidFill>
                        </a:rPr>
                        <a:t>المكونات</a:t>
                      </a:r>
                      <a:endParaRPr lang="de-DE" sz="1800" b="1" dirty="0">
                        <a:solidFill>
                          <a:schemeClr val="bg1"/>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b="1" dirty="0">
                          <a:solidFill>
                            <a:schemeClr val="bg1"/>
                          </a:solidFill>
                        </a:rPr>
                        <a:t>حصص إرساء الموارد</a:t>
                      </a:r>
                      <a:endParaRPr lang="de-DE" sz="1800" b="1" dirty="0">
                        <a:solidFill>
                          <a:schemeClr val="bg1"/>
                        </a:solidFill>
                      </a:endParaRPr>
                    </a:p>
                    <a:p>
                      <a:pPr algn="ctr" rtl="1">
                        <a:lnSpc>
                          <a:spcPts val="1400"/>
                        </a:lnSpc>
                        <a:spcAft>
                          <a:spcPts val="0"/>
                        </a:spcAft>
                      </a:pPr>
                      <a:r>
                        <a:rPr lang="ar-SA" sz="1400" b="1" dirty="0">
                          <a:solidFill>
                            <a:schemeClr val="bg1"/>
                          </a:solidFill>
                        </a:rPr>
                        <a:t>(30 د لكل حصة)</a:t>
                      </a:r>
                      <a:endParaRPr lang="de-DE" sz="1800" b="1" dirty="0">
                        <a:solidFill>
                          <a:schemeClr val="bg1"/>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b="1" dirty="0">
                          <a:solidFill>
                            <a:schemeClr val="bg1"/>
                          </a:solidFill>
                        </a:rPr>
                        <a:t>حصص تعلم الإدماج</a:t>
                      </a:r>
                      <a:endParaRPr lang="de-DE" sz="1800" b="1" dirty="0">
                        <a:solidFill>
                          <a:schemeClr val="bg1"/>
                        </a:solidFill>
                      </a:endParaRPr>
                    </a:p>
                    <a:p>
                      <a:pPr algn="ctr" rtl="1">
                        <a:lnSpc>
                          <a:spcPts val="1400"/>
                        </a:lnSpc>
                        <a:spcAft>
                          <a:spcPts val="0"/>
                        </a:spcAft>
                      </a:pPr>
                      <a:r>
                        <a:rPr lang="ar-SA" sz="1400" b="1" dirty="0">
                          <a:solidFill>
                            <a:schemeClr val="bg1"/>
                          </a:solidFill>
                        </a:rPr>
                        <a:t>(30 د لكل حصة)</a:t>
                      </a:r>
                      <a:endParaRPr lang="de-DE" sz="1800" b="1" dirty="0">
                        <a:solidFill>
                          <a:schemeClr val="bg1"/>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b="1" dirty="0">
                          <a:solidFill>
                            <a:schemeClr val="bg1"/>
                          </a:solidFill>
                        </a:rPr>
                        <a:t>حصص الإدماج</a:t>
                      </a:r>
                      <a:endParaRPr lang="de-DE" sz="1800" b="1" dirty="0">
                        <a:solidFill>
                          <a:schemeClr val="bg1"/>
                        </a:solidFill>
                      </a:endParaRPr>
                    </a:p>
                    <a:p>
                      <a:pPr algn="ctr" rtl="1">
                        <a:lnSpc>
                          <a:spcPts val="1400"/>
                        </a:lnSpc>
                        <a:spcAft>
                          <a:spcPts val="0"/>
                        </a:spcAft>
                      </a:pPr>
                      <a:r>
                        <a:rPr lang="ar-SA" sz="1400" b="1" dirty="0">
                          <a:solidFill>
                            <a:schemeClr val="bg1"/>
                          </a:solidFill>
                        </a:rPr>
                        <a:t>(30 د لكل حصة)</a:t>
                      </a:r>
                      <a:endParaRPr lang="de-DE" sz="1800" b="1" dirty="0">
                        <a:solidFill>
                          <a:schemeClr val="bg1"/>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b="1" dirty="0">
                          <a:solidFill>
                            <a:schemeClr val="bg1"/>
                          </a:solidFill>
                        </a:rPr>
                        <a:t>المجموع</a:t>
                      </a:r>
                      <a:endParaRPr lang="de-DE" sz="1800" b="1" dirty="0">
                        <a:solidFill>
                          <a:schemeClr val="bg1"/>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r>
              <a:tr h="207439">
                <a:tc gridSpan="5">
                  <a:txBody>
                    <a:bodyPr/>
                    <a:lstStyle/>
                    <a:p>
                      <a:pPr algn="ctr" rtl="1">
                        <a:lnSpc>
                          <a:spcPts val="1400"/>
                        </a:lnSpc>
                        <a:spcAft>
                          <a:spcPts val="0"/>
                        </a:spcAft>
                      </a:pPr>
                      <a:r>
                        <a:rPr lang="ar-SA" sz="1400" b="1" dirty="0">
                          <a:solidFill>
                            <a:srgbClr val="C00000"/>
                          </a:solidFill>
                        </a:rPr>
                        <a:t>السنة الأولى</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5605">
                <a:tc>
                  <a:txBody>
                    <a:bodyPr/>
                    <a:lstStyle/>
                    <a:p>
                      <a:pPr algn="ctr" rtl="1">
                        <a:lnSpc>
                          <a:spcPts val="1400"/>
                        </a:lnSpc>
                        <a:spcAft>
                          <a:spcPts val="0"/>
                        </a:spcAft>
                      </a:pPr>
                      <a:r>
                        <a:rPr lang="ar-SA" sz="1400">
                          <a:solidFill>
                            <a:srgbClr val="002060"/>
                          </a:solidFill>
                        </a:rPr>
                        <a:t>تعبير</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20</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6</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6</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16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dirty="0">
                          <a:solidFill>
                            <a:srgbClr val="002060"/>
                          </a:solidFill>
                        </a:rPr>
                        <a:t>قراءة</a:t>
                      </a:r>
                      <a:endParaRPr lang="de-DE" sz="1800" dirty="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6</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3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marL="0" algn="ctr" rtl="1">
                        <a:lnSpc>
                          <a:spcPts val="1400"/>
                        </a:lnSpc>
                        <a:spcBef>
                          <a:spcPts val="0"/>
                        </a:spcBef>
                        <a:spcAft>
                          <a:spcPts val="0"/>
                        </a:spcAft>
                      </a:pPr>
                      <a:r>
                        <a:rPr lang="ar-SA" sz="1400" dirty="0" smtClean="0">
                          <a:solidFill>
                            <a:srgbClr val="002060"/>
                          </a:solidFill>
                        </a:rPr>
                        <a:t>كتابة</a:t>
                      </a:r>
                      <a:r>
                        <a:rPr lang="ar-MA" sz="1400" baseline="0" dirty="0" smtClean="0">
                          <a:solidFill>
                            <a:srgbClr val="002060"/>
                          </a:solidFill>
                        </a:rPr>
                        <a:t> </a:t>
                      </a:r>
                      <a:r>
                        <a:rPr lang="ar-SA" sz="1400" dirty="0" smtClean="0">
                          <a:solidFill>
                            <a:srgbClr val="002060"/>
                          </a:solidFill>
                        </a:rPr>
                        <a:t>(تخطيط، خط، نقل)</a:t>
                      </a:r>
                      <a:endParaRPr lang="fr-FR" sz="1400" b="0" i="0" dirty="0">
                        <a:solidFill>
                          <a:srgbClr val="002060"/>
                        </a:solidFill>
                        <a:latin typeface="Calibri"/>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6</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3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الأنشطة الترفيهية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4</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2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قواعد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rtl="1">
                        <a:lnSpc>
                          <a:spcPts val="1400"/>
                        </a:lnSpc>
                        <a:spcAft>
                          <a:spcPts val="0"/>
                        </a:spcAft>
                      </a:pPr>
                      <a:r>
                        <a:rPr lang="ar-SA" sz="1400">
                          <a:solidFill>
                            <a:srgbClr val="002060"/>
                          </a:solidFill>
                        </a:rPr>
                        <a:t>تروج ضمنياً في التعبير والقراءة والكتابة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r>
              <a:tr h="185605">
                <a:tc>
                  <a:txBody>
                    <a:bodyPr/>
                    <a:lstStyle/>
                    <a:p>
                      <a:pPr algn="ctr" rtl="1">
                        <a:lnSpc>
                          <a:spcPts val="1400"/>
                        </a:lnSpc>
                        <a:spcAft>
                          <a:spcPts val="0"/>
                        </a:spcAft>
                      </a:pPr>
                      <a:r>
                        <a:rPr lang="ar-SA" sz="1400" b="1" dirty="0">
                          <a:solidFill>
                            <a:srgbClr val="C00000"/>
                          </a:solidFill>
                        </a:rPr>
                        <a:t>المجموع</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36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b="1" dirty="0">
                          <a:solidFill>
                            <a:srgbClr val="C00000"/>
                          </a:solidFill>
                        </a:rPr>
                        <a:t>24 س</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7439">
                <a:tc gridSpan="5">
                  <a:txBody>
                    <a:bodyPr/>
                    <a:lstStyle/>
                    <a:p>
                      <a:pPr algn="ctr" rtl="1">
                        <a:lnSpc>
                          <a:spcPts val="1400"/>
                        </a:lnSpc>
                        <a:spcAft>
                          <a:spcPts val="0"/>
                        </a:spcAft>
                      </a:pPr>
                      <a:r>
                        <a:rPr lang="ar-SA" sz="1400" b="1" dirty="0">
                          <a:solidFill>
                            <a:srgbClr val="C00000"/>
                          </a:solidFill>
                        </a:rPr>
                        <a:t>السنتان الثانية والثالثة</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5605">
                <a:tc>
                  <a:txBody>
                    <a:bodyPr/>
                    <a:lstStyle/>
                    <a:p>
                      <a:pPr algn="ctr" rtl="1">
                        <a:lnSpc>
                          <a:spcPts val="1400"/>
                        </a:lnSpc>
                        <a:spcAft>
                          <a:spcPts val="0"/>
                        </a:spcAft>
                      </a:pPr>
                      <a:r>
                        <a:rPr lang="ar-SA" sz="1400">
                          <a:solidFill>
                            <a:srgbClr val="002060"/>
                          </a:solidFill>
                        </a:rPr>
                        <a:t>تعبير</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16</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r>
                        <a:rPr lang="ar-SA" sz="1400">
                          <a:solidFill>
                            <a:srgbClr val="002060"/>
                          </a:solidFill>
                        </a:rPr>
                        <a:t>3</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r>
                        <a:rPr lang="fr-FR" sz="1400">
                          <a:solidFill>
                            <a:srgbClr val="002060"/>
                          </a:solidFill>
                        </a:rPr>
                        <a:t>4</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11 س 30 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قراءة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5</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de-DE"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2 س 30 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marL="0" algn="ctr" rtl="1">
                        <a:lnSpc>
                          <a:spcPts val="1400"/>
                        </a:lnSpc>
                        <a:spcBef>
                          <a:spcPts val="0"/>
                        </a:spcBef>
                        <a:spcAft>
                          <a:spcPts val="0"/>
                        </a:spcAft>
                      </a:pPr>
                      <a:r>
                        <a:rPr lang="ar-SA" sz="1400" dirty="0" smtClean="0">
                          <a:solidFill>
                            <a:srgbClr val="002060"/>
                          </a:solidFill>
                        </a:rPr>
                        <a:t>كتابة</a:t>
                      </a:r>
                      <a:r>
                        <a:rPr lang="ar-MA" sz="1400" baseline="0" dirty="0" smtClean="0">
                          <a:solidFill>
                            <a:srgbClr val="002060"/>
                          </a:solidFill>
                        </a:rPr>
                        <a:t> </a:t>
                      </a:r>
                      <a:r>
                        <a:rPr lang="ar-SA" sz="1400" dirty="0" smtClean="0">
                          <a:solidFill>
                            <a:srgbClr val="002060"/>
                          </a:solidFill>
                        </a:rPr>
                        <a:t>(تمارين تهييئية</a:t>
                      </a:r>
                      <a:r>
                        <a:rPr lang="ar-MA" sz="1400" dirty="0" smtClean="0">
                          <a:solidFill>
                            <a:srgbClr val="002060"/>
                          </a:solidFill>
                        </a:rPr>
                        <a:t>،</a:t>
                      </a:r>
                      <a:r>
                        <a:rPr lang="ar-MA" sz="1400" baseline="0" dirty="0" smtClean="0">
                          <a:solidFill>
                            <a:srgbClr val="002060"/>
                          </a:solidFill>
                        </a:rPr>
                        <a:t> </a:t>
                      </a:r>
                      <a:r>
                        <a:rPr lang="ar-SA" sz="1400" dirty="0" smtClean="0">
                          <a:solidFill>
                            <a:srgbClr val="002060"/>
                          </a:solidFill>
                        </a:rPr>
                        <a:t>إنتاج كتابي)</a:t>
                      </a: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11</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3</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2</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8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الأنشطة الترفيهية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4</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2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قواعد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rtl="1">
                        <a:lnSpc>
                          <a:spcPts val="1400"/>
                        </a:lnSpc>
                        <a:spcAft>
                          <a:spcPts val="0"/>
                        </a:spcAft>
                      </a:pPr>
                      <a:r>
                        <a:rPr lang="ar-SA" sz="1400">
                          <a:solidFill>
                            <a:srgbClr val="002060"/>
                          </a:solidFill>
                        </a:rPr>
                        <a:t>تروج ضمنياً في التعبير والقراءة والكتابة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r>
              <a:tr h="185605">
                <a:tc>
                  <a:txBody>
                    <a:bodyPr/>
                    <a:lstStyle/>
                    <a:p>
                      <a:pPr algn="ctr" rtl="1">
                        <a:lnSpc>
                          <a:spcPts val="1400"/>
                        </a:lnSpc>
                        <a:spcAft>
                          <a:spcPts val="0"/>
                        </a:spcAft>
                      </a:pPr>
                      <a:r>
                        <a:rPr lang="ar-MA" sz="1400" b="1" dirty="0">
                          <a:solidFill>
                            <a:srgbClr val="C00000"/>
                          </a:solidFill>
                        </a:rPr>
                        <a:t>ال</a:t>
                      </a:r>
                      <a:r>
                        <a:rPr lang="ar-SA" sz="1400" b="1" dirty="0">
                          <a:solidFill>
                            <a:srgbClr val="C00000"/>
                          </a:solidFill>
                        </a:rPr>
                        <a:t>مجموع</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36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b="1" dirty="0">
                          <a:solidFill>
                            <a:srgbClr val="C00000"/>
                          </a:solidFill>
                        </a:rPr>
                        <a:t>24 س</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7439">
                <a:tc gridSpan="5">
                  <a:txBody>
                    <a:bodyPr/>
                    <a:lstStyle/>
                    <a:p>
                      <a:pPr algn="ctr" rtl="1">
                        <a:lnSpc>
                          <a:spcPts val="1400"/>
                        </a:lnSpc>
                        <a:spcAft>
                          <a:spcPts val="0"/>
                        </a:spcAft>
                      </a:pPr>
                      <a:r>
                        <a:rPr lang="ar-SA" sz="1400" b="1" dirty="0">
                          <a:solidFill>
                            <a:srgbClr val="C00000"/>
                          </a:solidFill>
                        </a:rPr>
                        <a:t>السنوات الرابعة والخامسة والسادسة</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5605">
                <a:tc>
                  <a:txBody>
                    <a:bodyPr/>
                    <a:lstStyle/>
                    <a:p>
                      <a:pPr algn="ctr" rtl="1">
                        <a:lnSpc>
                          <a:spcPts val="1400"/>
                        </a:lnSpc>
                        <a:spcAft>
                          <a:spcPts val="0"/>
                        </a:spcAft>
                      </a:pPr>
                      <a:r>
                        <a:rPr lang="ar-SA" sz="1400">
                          <a:solidFill>
                            <a:srgbClr val="002060"/>
                          </a:solidFill>
                        </a:rPr>
                        <a:t>تعبير</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10</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r>
                        <a:rPr lang="fr-FR" sz="1400">
                          <a:solidFill>
                            <a:srgbClr val="002060"/>
                          </a:solidFill>
                        </a:rPr>
                        <a:t>3</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r>
                        <a:rPr lang="ar-SA" sz="1400">
                          <a:solidFill>
                            <a:srgbClr val="002060"/>
                          </a:solidFill>
                        </a:rPr>
                        <a:t>4</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8 س 30د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قراءة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dirty="0">
                          <a:solidFill>
                            <a:srgbClr val="002060"/>
                          </a:solidFill>
                        </a:rPr>
                        <a:t>6</a:t>
                      </a:r>
                      <a:endParaRPr lang="de-DE" sz="1800" dirty="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3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marL="0" algn="ctr" rtl="1">
                        <a:lnSpc>
                          <a:spcPts val="1400"/>
                        </a:lnSpc>
                        <a:spcBef>
                          <a:spcPts val="0"/>
                        </a:spcBef>
                        <a:spcAft>
                          <a:spcPts val="0"/>
                        </a:spcAft>
                      </a:pPr>
                      <a:r>
                        <a:rPr lang="ar-SA" sz="1400" dirty="0" smtClean="0">
                          <a:solidFill>
                            <a:srgbClr val="002060"/>
                          </a:solidFill>
                        </a:rPr>
                        <a:t>كتابة</a:t>
                      </a:r>
                      <a:r>
                        <a:rPr lang="ar-MA" sz="1400" baseline="0" dirty="0" smtClean="0">
                          <a:solidFill>
                            <a:srgbClr val="002060"/>
                          </a:solidFill>
                        </a:rPr>
                        <a:t> </a:t>
                      </a:r>
                      <a:r>
                        <a:rPr lang="ar-SA" sz="1400" dirty="0" smtClean="0">
                          <a:solidFill>
                            <a:srgbClr val="002060"/>
                          </a:solidFill>
                        </a:rPr>
                        <a:t>(تمارين تهييئية</a:t>
                      </a:r>
                      <a:r>
                        <a:rPr lang="ar-MA" sz="1400" dirty="0" smtClean="0">
                          <a:solidFill>
                            <a:srgbClr val="002060"/>
                          </a:solidFill>
                        </a:rPr>
                        <a:t>،</a:t>
                      </a:r>
                      <a:r>
                        <a:rPr lang="ar-MA" sz="1400" baseline="0" dirty="0" smtClean="0">
                          <a:solidFill>
                            <a:srgbClr val="002060"/>
                          </a:solidFill>
                        </a:rPr>
                        <a:t> </a:t>
                      </a:r>
                      <a:r>
                        <a:rPr lang="ar-SA" sz="1400" dirty="0" smtClean="0">
                          <a:solidFill>
                            <a:srgbClr val="002060"/>
                          </a:solidFill>
                        </a:rPr>
                        <a:t>إنتاج كتابي)</a:t>
                      </a: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dirty="0">
                          <a:solidFill>
                            <a:srgbClr val="002060"/>
                          </a:solidFill>
                        </a:rPr>
                        <a:t>12</a:t>
                      </a:r>
                      <a:endParaRPr lang="de-DE" sz="1800" dirty="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3</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a:solidFill>
                            <a:srgbClr val="002060"/>
                          </a:solidFill>
                        </a:rPr>
                        <a:t>2</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8 س 30 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الأنشطة الترفيهية</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4</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2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5605">
                <a:tc>
                  <a:txBody>
                    <a:bodyPr/>
                    <a:lstStyle/>
                    <a:p>
                      <a:pPr algn="ctr" rtl="1">
                        <a:lnSpc>
                          <a:spcPts val="1400"/>
                        </a:lnSpc>
                        <a:spcAft>
                          <a:spcPts val="0"/>
                        </a:spcAft>
                      </a:pPr>
                      <a:r>
                        <a:rPr lang="ar-SA" sz="1400">
                          <a:solidFill>
                            <a:srgbClr val="002060"/>
                          </a:solidFill>
                        </a:rPr>
                        <a:t>قواعد</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ar-SA" sz="1400">
                          <a:solidFill>
                            <a:srgbClr val="002060"/>
                          </a:solidFill>
                        </a:rPr>
                        <a:t>4</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lnSpc>
                          <a:spcPts val="1400"/>
                        </a:lnSpc>
                        <a:spcAft>
                          <a:spcPts val="0"/>
                        </a:spcAft>
                      </a:pPr>
                      <a:endParaRPr lang="fr-FR" sz="140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0">
                        <a:lnSpc>
                          <a:spcPts val="1400"/>
                        </a:lnSpc>
                        <a:spcAft>
                          <a:spcPts val="0"/>
                        </a:spcAft>
                      </a:pPr>
                      <a:endParaRPr lang="fr-FR" sz="1400" dirty="0">
                        <a:solidFill>
                          <a:srgbClr val="002060"/>
                        </a:solidFill>
                        <a:latin typeface="Arial"/>
                        <a:ea typeface="Times New Roman"/>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rtl="1">
                        <a:lnSpc>
                          <a:spcPts val="1400"/>
                        </a:lnSpc>
                        <a:spcAft>
                          <a:spcPts val="0"/>
                        </a:spcAft>
                      </a:pPr>
                      <a:r>
                        <a:rPr lang="ar-SA" sz="1400">
                          <a:solidFill>
                            <a:srgbClr val="002060"/>
                          </a:solidFill>
                        </a:rPr>
                        <a:t>2 س</a:t>
                      </a:r>
                      <a:endParaRPr lang="de-DE" sz="1800">
                        <a:solidFill>
                          <a:srgbClr val="00206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7439">
                <a:tc>
                  <a:txBody>
                    <a:bodyPr/>
                    <a:lstStyle/>
                    <a:p>
                      <a:pPr algn="ctr" rtl="1">
                        <a:lnSpc>
                          <a:spcPts val="1400"/>
                        </a:lnSpc>
                        <a:spcAft>
                          <a:spcPts val="0"/>
                        </a:spcAft>
                      </a:pPr>
                      <a:r>
                        <a:rPr lang="ar-SA" sz="1400" b="1" dirty="0">
                          <a:solidFill>
                            <a:srgbClr val="C00000"/>
                          </a:solidFill>
                        </a:rPr>
                        <a:t>المجموع</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36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1">
                        <a:lnSpc>
                          <a:spcPts val="1400"/>
                        </a:lnSpc>
                        <a:spcAft>
                          <a:spcPts val="0"/>
                        </a:spcAft>
                      </a:pPr>
                      <a:r>
                        <a:rPr lang="fr-FR" sz="1400" b="1" dirty="0">
                          <a:solidFill>
                            <a:srgbClr val="C00000"/>
                          </a:solidFill>
                        </a:rPr>
                        <a:t>6</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lvl="0" indent="-342900" algn="ctr" rtl="1">
                        <a:lnSpc>
                          <a:spcPts val="1400"/>
                        </a:lnSpc>
                        <a:spcAft>
                          <a:spcPts val="0"/>
                        </a:spcAft>
                        <a:buFont typeface="+mj-lt"/>
                        <a:buNone/>
                      </a:pPr>
                      <a:r>
                        <a:rPr lang="ar-MA" sz="1400" b="1" dirty="0" smtClean="0">
                          <a:solidFill>
                            <a:srgbClr val="C00000"/>
                          </a:solidFill>
                        </a:rPr>
                        <a:t>24 </a:t>
                      </a:r>
                      <a:r>
                        <a:rPr lang="ar-SA" sz="1400" b="1" dirty="0" smtClean="0">
                          <a:solidFill>
                            <a:srgbClr val="C00000"/>
                          </a:solidFill>
                        </a:rPr>
                        <a:t>س</a:t>
                      </a:r>
                      <a:endParaRPr lang="de-DE" sz="1800" b="1" dirty="0">
                        <a:solidFill>
                          <a:srgbClr val="C00000"/>
                        </a:solidFill>
                        <a:latin typeface="Calibri"/>
                        <a:ea typeface="Calibri"/>
                        <a:cs typeface="Arial"/>
                      </a:endParaRPr>
                    </a:p>
                  </a:txBody>
                  <a:tcPr marL="60386" marR="6038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5522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righ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والموارد بالسنة 6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6"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35</a:t>
            </a:fld>
            <a:endParaRPr lang="fr-FR" dirty="0"/>
          </a:p>
        </p:txBody>
      </p:sp>
      <p:graphicFrame>
        <p:nvGraphicFramePr>
          <p:cNvPr id="9" name="Tabelle 8"/>
          <p:cNvGraphicFramePr>
            <a:graphicFrameLocks noGrp="1"/>
          </p:cNvGraphicFramePr>
          <p:nvPr/>
        </p:nvGraphicFramePr>
        <p:xfrm>
          <a:off x="142844" y="1357298"/>
          <a:ext cx="8786874" cy="2071702"/>
        </p:xfrm>
        <a:graphic>
          <a:graphicData uri="http://schemas.openxmlformats.org/drawingml/2006/table">
            <a:tbl>
              <a:tblPr rtl="1"/>
              <a:tblGrid>
                <a:gridCol w="4392996"/>
                <a:gridCol w="4393878"/>
              </a:tblGrid>
              <a:tr h="2071702">
                <a:tc>
                  <a:txBody>
                    <a:bodyPr/>
                    <a:lstStyle/>
                    <a:p>
                      <a:pPr algn="just" rtl="1">
                        <a:lnSpc>
                          <a:spcPct val="120000"/>
                        </a:lnSpc>
                        <a:spcAft>
                          <a:spcPts val="0"/>
                        </a:spcAft>
                      </a:pPr>
                      <a:r>
                        <a:rPr lang="ar-MA" sz="1600" b="1" dirty="0">
                          <a:solidFill>
                            <a:srgbClr val="002060"/>
                          </a:solidFill>
                          <a:latin typeface="Arial (TT) Bold"/>
                          <a:ea typeface="Times New Roman"/>
                          <a:cs typeface="Arial"/>
                        </a:rPr>
                        <a:t>المرحلة 1</a:t>
                      </a:r>
                      <a:endParaRPr lang="de-DE" sz="1800" b="1" dirty="0">
                        <a:solidFill>
                          <a:srgbClr val="002060"/>
                        </a:solidFill>
                        <a:latin typeface="Arial (TT) Bold"/>
                        <a:ea typeface="Times New Roman"/>
                        <a:cs typeface="Arial"/>
                      </a:endParaRPr>
                    </a:p>
                    <a:p>
                      <a:pPr algn="just" rtl="1">
                        <a:lnSpc>
                          <a:spcPct val="115000"/>
                        </a:lnSpc>
                        <a:spcAft>
                          <a:spcPts val="0"/>
                        </a:spcAft>
                      </a:pPr>
                      <a:r>
                        <a:rPr lang="ar-MA" sz="1600" b="1" dirty="0">
                          <a:solidFill>
                            <a:srgbClr val="002060"/>
                          </a:solidFill>
                          <a:latin typeface="Calibri"/>
                          <a:ea typeface="Calibri"/>
                          <a:cs typeface="Arial"/>
                        </a:rPr>
                        <a:t>في نهاية المرحلة الأولى من السنة السادسة من التعليم الابتدائي، وانطلاقا من مكتسباته السابقة، وفي وضعية تواصل دالة، ينتج المتعلم(ة) ثلاث جمل لكل تعليمة، باللغة الأمازيغية المعيارية الموحدة، نصا حجاجيا يدافع فيه عن موقف ما، مستعينا بالأسناد وموظفا الموارد المناسبة.</a:t>
                      </a:r>
                      <a:endParaRPr lang="de-DE"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rtl="0">
                        <a:lnSpc>
                          <a:spcPct val="100000"/>
                        </a:lnSpc>
                        <a:spcAft>
                          <a:spcPts val="600"/>
                        </a:spcAft>
                      </a:pPr>
                      <a:r>
                        <a:rPr lang="en-US" sz="1600" b="1" dirty="0">
                          <a:solidFill>
                            <a:srgbClr val="002060"/>
                          </a:solidFill>
                          <a:latin typeface="Tifinaghe-Ircam Unicode"/>
                          <a:ea typeface="Times New Roman"/>
                          <a:cs typeface="Arial"/>
                        </a:rPr>
                        <a:t>ⴰⵙⴱⴷⴰⴷ1</a:t>
                      </a:r>
                      <a:endParaRPr lang="de-DE" sz="1800" b="1" dirty="0">
                        <a:solidFill>
                          <a:srgbClr val="002060"/>
                        </a:solidFill>
                        <a:latin typeface="Arial (TT) Bold"/>
                        <a:ea typeface="Times New Roman"/>
                        <a:cs typeface="Arial"/>
                      </a:endParaRPr>
                    </a:p>
                    <a:p>
                      <a:pPr algn="just" rtl="0">
                        <a:lnSpc>
                          <a:spcPct val="100000"/>
                        </a:lnSpc>
                        <a:spcAft>
                          <a:spcPts val="0"/>
                        </a:spcAft>
                      </a:pPr>
                      <a:r>
                        <a:rPr lang="af-ZA" sz="1600" b="1" dirty="0">
                          <a:solidFill>
                            <a:srgbClr val="002060"/>
                          </a:solidFill>
                          <a:latin typeface="Tifinaghe-Ircam Unicode"/>
                          <a:ea typeface="Calibri"/>
                          <a:cs typeface="Arial"/>
                        </a:rPr>
                        <a:t>ⴳ ⵓⵎⴳⴳⴰⵔⵓ ⵏ ⵓⵙⴱⴷⴰⴷ ⴰⵎⵣⵡⴰⵔⵓ ⵏ ⵓⵙⴳⴳⵯⴰⵙ ⵡⵉⵙⵙ ⵚⴹⵉⵚ, ⴳ ⵓⴼⴰⵔⵙ ⴰⵎⵉⵡⴰⵏ, ⵙ ⵜⵎⴰⵣⵉⵖⵜ ⵉⵎⵓⵏⵏ, ⴰⴷ ⵉⵙⵙⵏⵥⵉ ⵓⵏⵍⵎⴰⴷ ⴷ ⵜⵏⵍⵎⴰⴷⵜ ⵙ ⵉⵏⵥⴰⵜⵏ ⵉⵎⴰⴽⴰⴷⵏ, </a:t>
                      </a:r>
                      <a:r>
                        <a:rPr lang="af-ZA" sz="1600" b="1" dirty="0">
                          <a:solidFill>
                            <a:srgbClr val="002060"/>
                          </a:solidFill>
                          <a:latin typeface="Tifinaghe-IRCAM"/>
                          <a:ea typeface="Calibri"/>
                          <a:cs typeface="Arial"/>
                        </a:rPr>
                        <a:t>sg uynna yad ssnn,</a:t>
                      </a:r>
                      <a:r>
                        <a:rPr lang="af-ZA" sz="1600" b="1" dirty="0">
                          <a:solidFill>
                            <a:srgbClr val="002060"/>
                          </a:solidFill>
                          <a:latin typeface="Tifinaghe-Ircam Unicode"/>
                          <a:ea typeface="Calibri"/>
                          <a:cs typeface="Arial"/>
                        </a:rPr>
                        <a:t> ⵙ ⴽⵕⴰⴹⵜ ⵏ ⵜⵡⵉⵏⴰⵙ ⵉ ⴽⵓ ⵜ</a:t>
                      </a:r>
                      <a:r>
                        <a:rPr lang="af-ZA" sz="1600" b="1" dirty="0">
                          <a:solidFill>
                            <a:srgbClr val="002060"/>
                          </a:solidFill>
                          <a:latin typeface="Tifinaghe-IRCAM"/>
                          <a:ea typeface="Calibri"/>
                          <a:cs typeface="Arial"/>
                        </a:rPr>
                        <a:t>a</a:t>
                      </a:r>
                      <a:r>
                        <a:rPr lang="af-ZA" sz="1600" b="1" dirty="0">
                          <a:solidFill>
                            <a:srgbClr val="002060"/>
                          </a:solidFill>
                          <a:latin typeface="Tifinaghe-Ircam Unicode"/>
                          <a:ea typeface="Calibri"/>
                          <a:cs typeface="Arial"/>
                        </a:rPr>
                        <a:t>ⵎⵍⵎⴰⴷⵜ, ⴳ ⵓⵙⵓⵔⵙ ⴰⵏⴰⵎⴽⴰⵏ, ⵙ ⵓⵙⵎⵔⵙ ⵏ ⵜⵔⵙⴰⵍ ⴷ ⵉⵙⵓⴳⴰⵎ ⴷ ⵢⵓⵙⴰⵏ.</a:t>
                      </a:r>
                      <a:endParaRPr lang="de-DE" sz="1600" b="1" dirty="0">
                        <a:solidFill>
                          <a:srgbClr val="002060"/>
                        </a:solidFill>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elle 9"/>
          <p:cNvGraphicFramePr>
            <a:graphicFrameLocks noGrp="1"/>
          </p:cNvGraphicFramePr>
          <p:nvPr/>
        </p:nvGraphicFramePr>
        <p:xfrm>
          <a:off x="142844" y="3500436"/>
          <a:ext cx="8786874" cy="2357456"/>
        </p:xfrm>
        <a:graphic>
          <a:graphicData uri="http://schemas.openxmlformats.org/drawingml/2006/table">
            <a:tbl>
              <a:tblPr/>
              <a:tblGrid>
                <a:gridCol w="4392996"/>
                <a:gridCol w="4393878"/>
              </a:tblGrid>
              <a:tr h="247469">
                <a:tc>
                  <a:txBody>
                    <a:bodyPr/>
                    <a:lstStyle/>
                    <a:p>
                      <a:pPr>
                        <a:lnSpc>
                          <a:spcPct val="100000"/>
                        </a:lnSpc>
                        <a:spcAft>
                          <a:spcPts val="0"/>
                        </a:spcAft>
                      </a:pPr>
                      <a:r>
                        <a:rPr lang="fr-FR" sz="1600" b="1" dirty="0">
                          <a:solidFill>
                            <a:srgbClr val="002060"/>
                          </a:solidFill>
                          <a:latin typeface="Tifinaghe-Ircam Unicode"/>
                          <a:ea typeface="Calibri"/>
                          <a:cs typeface="Tifinaghe-IRCAM"/>
                        </a:rPr>
                        <a:t>ⵉⵙⵓⴳⴰⵎ ⵉⵙⵉⵍⴰⵏⵏ ⵏ ⵓⵙⴱⴷⴰⴷ</a:t>
                      </a:r>
                      <a:r>
                        <a:rPr lang="fr-FR" sz="1600" b="1" dirty="0">
                          <a:solidFill>
                            <a:srgbClr val="002060"/>
                          </a:solidFill>
                          <a:latin typeface="Tifinaghe-IRCAM"/>
                          <a:ea typeface="Calibri"/>
                          <a:cs typeface="Arial"/>
                        </a:rPr>
                        <a:t> 1</a:t>
                      </a:r>
                      <a:endParaRPr lang="de-DE" sz="1600" b="1"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rtl="1">
                        <a:lnSpc>
                          <a:spcPct val="100000"/>
                        </a:lnSpc>
                        <a:spcAft>
                          <a:spcPts val="0"/>
                        </a:spcAft>
                      </a:pPr>
                      <a:r>
                        <a:rPr lang="ar-SA" sz="1600" b="1">
                          <a:solidFill>
                            <a:srgbClr val="002060"/>
                          </a:solidFill>
                          <a:latin typeface="Calibri"/>
                          <a:ea typeface="Calibri"/>
                          <a:cs typeface="Arial"/>
                        </a:rPr>
                        <a:t>الموارد الأساسية المتصلة بالمرحلة </a:t>
                      </a:r>
                      <a:r>
                        <a:rPr lang="fr-FR" sz="1600" b="1">
                          <a:solidFill>
                            <a:srgbClr val="002060"/>
                          </a:solidFill>
                          <a:latin typeface="Arial"/>
                          <a:ea typeface="Calibri"/>
                          <a:cs typeface="Arial"/>
                        </a:rPr>
                        <a:t>1</a:t>
                      </a:r>
                      <a:endParaRPr lang="de-DE" sz="1600" b="1">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6333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Amawal izdin akd izrfan n imççyann ;</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80000" lvl="0" indent="-180000" algn="r" rtl="1" fontAlgn="ctr">
                        <a:lnSpc>
                          <a:spcPct val="100000"/>
                        </a:lnSpc>
                        <a:spcAft>
                          <a:spcPts val="0"/>
                        </a:spcAft>
                        <a:buFont typeface="Times New Roman"/>
                        <a:buChar char="-"/>
                      </a:pPr>
                      <a:r>
                        <a:rPr lang="ar-MA" sz="1600" b="1" dirty="0">
                          <a:solidFill>
                            <a:srgbClr val="002060"/>
                          </a:solidFill>
                          <a:latin typeface="Calibri"/>
                          <a:ea typeface="SimSun"/>
                          <a:cs typeface="Arial"/>
                        </a:rPr>
                        <a:t>المعجم الخاص بحقوق الطفل؛</a:t>
                      </a:r>
                      <a:endParaRPr lang="de-DE" sz="1600" b="1" dirty="0">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333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Tiwnnitin n unmsawal d ussnçi;</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80000" lvl="0" indent="-180000" algn="r" rtl="1" fontAlgn="ctr">
                        <a:lnSpc>
                          <a:spcPct val="100000"/>
                        </a:lnSpc>
                        <a:spcAft>
                          <a:spcPts val="0"/>
                        </a:spcAft>
                        <a:buFont typeface="Times New Roman"/>
                        <a:buChar char="-"/>
                      </a:pPr>
                      <a:r>
                        <a:rPr lang="ar-MA" sz="1600" b="1" dirty="0">
                          <a:solidFill>
                            <a:srgbClr val="002060"/>
                          </a:solidFill>
                          <a:latin typeface="Calibri"/>
                          <a:ea typeface="SimSun"/>
                          <a:cs typeface="Arial"/>
                        </a:rPr>
                        <a:t>أساليب الحوار والحجاج؛</a:t>
                      </a:r>
                      <a:endParaRPr lang="de-DE" sz="1600" b="1" dirty="0">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3000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Tiwilawin n umgnu ( tabbayt n wawal, imi^^^^^^^^^^^^^^^^^^^^^^^^^^^^^^^^^^^^^^^^^^^^^^^^^^^^^^ç</a:t>
                      </a:r>
                      <a:r>
                        <a:rPr lang="ar-YE" sz="1600" b="1" dirty="0">
                          <a:solidFill>
                            <a:srgbClr val="002060"/>
                          </a:solidFill>
                          <a:latin typeface="Calibri"/>
                          <a:ea typeface="Calibri"/>
                          <a:cs typeface="Tifinaghe-IRCAM"/>
                        </a:rPr>
                        <a:t> </a:t>
                      </a:r>
                      <a:r>
                        <a:rPr lang="af-ZA" sz="1600" b="1" dirty="0">
                          <a:solidFill>
                            <a:srgbClr val="002060"/>
                          </a:solidFill>
                          <a:latin typeface="Tifinaghe-IRCAM"/>
                          <a:ea typeface="Calibri"/>
                          <a:cs typeface="A Xt Nayla Bold"/>
                        </a:rPr>
                        <a:t>n wawal);</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80000" lvl="0" indent="-180000" algn="r" rtl="1" fontAlgn="ctr">
                        <a:lnSpc>
                          <a:spcPct val="100000"/>
                        </a:lnSpc>
                        <a:spcAft>
                          <a:spcPts val="0"/>
                        </a:spcAft>
                        <a:buFont typeface="Times New Roman"/>
                        <a:buChar char="-"/>
                      </a:pPr>
                      <a:r>
                        <a:rPr lang="ar-MA" sz="1600" b="1">
                          <a:solidFill>
                            <a:srgbClr val="002060"/>
                          </a:solidFill>
                          <a:latin typeface="Calibri"/>
                          <a:ea typeface="SimSun"/>
                          <a:cs typeface="Arial"/>
                        </a:rPr>
                        <a:t>صيغ التأدب (أخذ الكلمة)؛</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33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Tawinst tamyagant;</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80000" lvl="0" indent="-180000" algn="r" rtl="1" fontAlgn="ctr">
                        <a:lnSpc>
                          <a:spcPct val="100000"/>
                        </a:lnSpc>
                        <a:spcAft>
                          <a:spcPts val="0"/>
                        </a:spcAft>
                        <a:buFont typeface="Times New Roman"/>
                        <a:buChar char="-"/>
                      </a:pPr>
                      <a:r>
                        <a:rPr lang="ar-MA" sz="1600" b="1">
                          <a:solidFill>
                            <a:srgbClr val="002060"/>
                          </a:solidFill>
                          <a:latin typeface="Calibri"/>
                          <a:ea typeface="SimSun"/>
                          <a:cs typeface="Arial"/>
                        </a:rPr>
                        <a:t>الجملة الفعلية؛ </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33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Tizlvatin n ussn^^^^^^^^^^^^^^^^^^^^^^çi ;</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80000" lvl="0" indent="-180000" algn="r" rtl="1" fontAlgn="ctr">
                        <a:lnSpc>
                          <a:spcPct val="100000"/>
                        </a:lnSpc>
                        <a:spcAft>
                          <a:spcPts val="0"/>
                        </a:spcAft>
                        <a:buFont typeface="Times New Roman"/>
                        <a:buChar char="-"/>
                      </a:pPr>
                      <a:r>
                        <a:rPr lang="ar-MA" sz="1600" b="1">
                          <a:solidFill>
                            <a:srgbClr val="002060"/>
                          </a:solidFill>
                          <a:latin typeface="Calibri"/>
                          <a:ea typeface="SimSun"/>
                          <a:cs typeface="Arial"/>
                        </a:rPr>
                        <a:t>أدوات الاستدراك؛</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33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Imyagn g warusmid;</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80000" lvl="0" indent="-180000" algn="r" rtl="1" fontAlgn="ctr">
                        <a:lnSpc>
                          <a:spcPct val="100000"/>
                        </a:lnSpc>
                        <a:spcAft>
                          <a:spcPts val="0"/>
                        </a:spcAft>
                        <a:buFont typeface="Times New Roman"/>
                        <a:buChar char="-"/>
                      </a:pPr>
                      <a:r>
                        <a:rPr lang="ar-MA" sz="1600" b="1" dirty="0">
                          <a:solidFill>
                            <a:srgbClr val="002060"/>
                          </a:solidFill>
                          <a:latin typeface="Calibri"/>
                          <a:ea typeface="SimSun"/>
                          <a:cs typeface="Arial"/>
                        </a:rPr>
                        <a:t>الأفعال في صيغة غير التام؛</a:t>
                      </a:r>
                      <a:endParaRPr lang="de-DE" sz="1600" b="1" dirty="0">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3331">
                <a:tc>
                  <a:txBody>
                    <a:bodyPr/>
                    <a:lstStyle/>
                    <a:p>
                      <a:pPr marL="180000" lvl="0" indent="-180000" algn="l" rtl="0">
                        <a:lnSpc>
                          <a:spcPct val="100000"/>
                        </a:lnSpc>
                        <a:spcAft>
                          <a:spcPts val="0"/>
                        </a:spcAft>
                        <a:buFont typeface="Times New Roman"/>
                        <a:buChar char="-"/>
                      </a:pPr>
                      <a:r>
                        <a:rPr lang="af-ZA" sz="1600" b="1" dirty="0">
                          <a:solidFill>
                            <a:srgbClr val="002060"/>
                          </a:solidFill>
                          <a:latin typeface="Tifinaghe-IRCAM"/>
                          <a:ea typeface="Calibri"/>
                          <a:cs typeface="A Xt Nayla Bold"/>
                        </a:rPr>
                        <a:t>Iäëiãn imssnçayn d tnfusin.</a:t>
                      </a:r>
                      <a:endParaRPr lang="de-DE" sz="1800" b="1" dirty="0">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80000" lvl="0" indent="-180000" algn="r" rtl="1" fontAlgn="ctr">
                        <a:lnSpc>
                          <a:spcPct val="100000"/>
                        </a:lnSpc>
                        <a:spcAft>
                          <a:spcPts val="0"/>
                        </a:spcAft>
                        <a:buFont typeface="Times New Roman"/>
                        <a:buChar char="-"/>
                      </a:pPr>
                      <a:r>
                        <a:rPr lang="ar-MA" sz="1600" b="1" dirty="0">
                          <a:solidFill>
                            <a:srgbClr val="002060"/>
                          </a:solidFill>
                          <a:latin typeface="Calibri"/>
                          <a:ea typeface="SimSun"/>
                          <a:cs typeface="Arial"/>
                        </a:rPr>
                        <a:t>النصوص والحكايات الحوارية الحجاجية .</a:t>
                      </a:r>
                      <a:endParaRPr lang="de-DE" sz="1600" b="1" dirty="0">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1" name="Textfeld 10"/>
          <p:cNvSpPr txBox="1"/>
          <p:nvPr/>
        </p:nvSpPr>
        <p:spPr>
          <a:xfrm>
            <a:off x="7072330" y="967071"/>
            <a:ext cx="1857388" cy="461665"/>
          </a:xfrm>
          <a:prstGeom prst="rect">
            <a:avLst/>
          </a:prstGeom>
          <a:noFill/>
        </p:spPr>
        <p:txBody>
          <a:bodyPr wrap="square" rtlCol="0">
            <a:spAutoFit/>
          </a:bodyPr>
          <a:lstStyle/>
          <a:p>
            <a:pPr algn="r" rtl="1"/>
            <a:r>
              <a:rPr lang="ar-MA" sz="2400" b="1" dirty="0" smtClean="0">
                <a:solidFill>
                  <a:srgbClr val="C00000"/>
                </a:solidFill>
              </a:rPr>
              <a:t>الكفاية الشفوية</a:t>
            </a:r>
            <a:endParaRPr lang="de-DE" sz="2400" b="1" dirty="0">
              <a:solidFill>
                <a:srgbClr val="C00000"/>
              </a:solidFill>
            </a:endParaRPr>
          </a:p>
        </p:txBody>
      </p:sp>
    </p:spTree>
    <p:extLst>
      <p:ext uri="{BB962C8B-B14F-4D97-AF65-F5344CB8AC3E}">
        <p14:creationId xmlns="" xmlns:p14="http://schemas.microsoft.com/office/powerpoint/2010/main" val="40431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والموارد بالسنة 6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6"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36</a:t>
            </a:fld>
            <a:endParaRPr lang="fr-FR" dirty="0"/>
          </a:p>
        </p:txBody>
      </p:sp>
      <p:graphicFrame>
        <p:nvGraphicFramePr>
          <p:cNvPr id="9" name="Tabelle 8"/>
          <p:cNvGraphicFramePr>
            <a:graphicFrameLocks noGrp="1"/>
          </p:cNvGraphicFramePr>
          <p:nvPr/>
        </p:nvGraphicFramePr>
        <p:xfrm>
          <a:off x="142844" y="1357298"/>
          <a:ext cx="8786874" cy="2071702"/>
        </p:xfrm>
        <a:graphic>
          <a:graphicData uri="http://schemas.openxmlformats.org/drawingml/2006/table">
            <a:tbl>
              <a:tblPr rtl="1"/>
              <a:tblGrid>
                <a:gridCol w="4357718"/>
                <a:gridCol w="4429156"/>
              </a:tblGrid>
              <a:tr h="2071702">
                <a:tc>
                  <a:txBody>
                    <a:bodyPr/>
                    <a:lstStyle/>
                    <a:p>
                      <a:pPr algn="just" rtl="1">
                        <a:lnSpc>
                          <a:spcPct val="120000"/>
                        </a:lnSpc>
                        <a:spcAft>
                          <a:spcPts val="0"/>
                        </a:spcAft>
                      </a:pPr>
                      <a:r>
                        <a:rPr lang="ar-MA" sz="1600" b="1" dirty="0">
                          <a:solidFill>
                            <a:srgbClr val="002060"/>
                          </a:solidFill>
                          <a:latin typeface="Arial (TT) Bold"/>
                          <a:ea typeface="Times New Roman"/>
                          <a:cs typeface="Arial"/>
                        </a:rPr>
                        <a:t>المرحلة 1</a:t>
                      </a:r>
                      <a:endParaRPr lang="de-DE" sz="1800" b="1" dirty="0">
                        <a:solidFill>
                          <a:srgbClr val="002060"/>
                        </a:solidFill>
                        <a:latin typeface="Arial (TT) Bold"/>
                        <a:ea typeface="Times New Roman"/>
                        <a:cs typeface="Arial"/>
                      </a:endParaRPr>
                    </a:p>
                    <a:p>
                      <a:pPr algn="just" rtl="1">
                        <a:lnSpc>
                          <a:spcPct val="115000"/>
                        </a:lnSpc>
                        <a:spcAft>
                          <a:spcPts val="0"/>
                        </a:spcAft>
                      </a:pPr>
                      <a:r>
                        <a:rPr lang="ar-MA" sz="1600" b="1" dirty="0" smtClean="0">
                          <a:solidFill>
                            <a:srgbClr val="002060"/>
                          </a:solidFill>
                          <a:latin typeface="Calibri"/>
                          <a:ea typeface="Calibri"/>
                          <a:cs typeface="Arial"/>
                        </a:rPr>
                        <a:t>في نهاية المرحلة الأولى من السنة السادسة من التعليم الابتدائي، وانطلاقا من مكتسباته السابقة، وفي وضعية تواصل دالة، ينتج المتعلم(ة) كتابيا، في ثلاث جمل لكل تعليمة، باللغة الأمازيغية المعيارية الموحدة، نصا حجاجيا يدافع فيه عن موقف ما، مستعينا بالأسناد وموظفا الموارد المناسبة.</a:t>
                      </a:r>
                      <a:endParaRPr lang="de-DE"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just" rtl="0">
                        <a:lnSpc>
                          <a:spcPct val="100000"/>
                        </a:lnSpc>
                        <a:spcAft>
                          <a:spcPts val="600"/>
                        </a:spcAft>
                      </a:pPr>
                      <a:r>
                        <a:rPr lang="en-US" sz="1600" b="1" dirty="0">
                          <a:solidFill>
                            <a:srgbClr val="002060"/>
                          </a:solidFill>
                          <a:latin typeface="Tifinaghe-Ircam Unicode"/>
                          <a:ea typeface="Times New Roman"/>
                          <a:cs typeface="Arial"/>
                        </a:rPr>
                        <a:t>ⴰⵙⴱⴷⴰⴷ1</a:t>
                      </a:r>
                      <a:endParaRPr lang="de-DE" sz="1800" b="1" dirty="0">
                        <a:solidFill>
                          <a:srgbClr val="002060"/>
                        </a:solidFill>
                        <a:latin typeface="Arial (TT) Bold"/>
                        <a:ea typeface="Times New Roman"/>
                        <a:cs typeface="Arial"/>
                      </a:endParaRPr>
                    </a:p>
                    <a:p>
                      <a:pPr algn="just" rtl="0">
                        <a:lnSpc>
                          <a:spcPct val="100000"/>
                        </a:lnSpc>
                        <a:spcAft>
                          <a:spcPts val="0"/>
                        </a:spcAft>
                      </a:pPr>
                      <a:r>
                        <a:rPr lang="af-ZA" sz="1600" b="1" dirty="0" smtClean="0">
                          <a:solidFill>
                            <a:srgbClr val="002060"/>
                          </a:solidFill>
                          <a:latin typeface="Tifinaghe-Ircam Unicode"/>
                          <a:ea typeface="Calibri"/>
                          <a:cs typeface="Arial"/>
                        </a:rPr>
                        <a:t>ⴳ ⵓⵎⴳⴳⴰⵔⵓ ⵏ ⵓⵙⴱⴷⴰⴷ ⴰⵎⵣⵡⴰⵔⵓ ⵏ ⵓⵙⴳⴳⵯⴰⵙ ⵡⵉⵙⵙ ⵚⴹⵉⵚ, ⴳ ⵓⴼⴰⵔⵙ ⴰⵎⵉⵔⴰⵢ, ⵙ ⵜⵎⴰⵣⵉⵖⵜ ⵉⵎⵓⵏⵏ, ⴰⴷ ⵉⵙⵙⵏⵥⵉ ⵓⵏⵍⵎⴰⴷ ⴷ ⵜⵏⵍⵎⴰⴷⵜ ⵙ ⵉⵏⵥⴰⵜⵏ ⵉⵎⴰⴽⴰⴷⵏ, sg uynna yad ssnn, ⵙ ⴽⵕⴰⴹⵜ ⵏ ⵜⵡⵉⵏⴰⵙ ⵉ ⴽⵓ ⵜaⵎⵍⵎⴰⴷⵜ, ⴳ ⵓⵙⵓⵔⵙ ⴰⵏⴰⵎⴽⴰⵏ, ⵙ ⵓⵙⵎⵔⵙ ⵏ ⵜⵔⵙⴰⵍ ⴷ ⵉⵙⵓⴳⴰⵎ ⴷ ⵢⵓⵙⴰⵏ.</a:t>
                      </a:r>
                      <a:endParaRPr lang="de-DE" sz="1600" b="1" dirty="0">
                        <a:solidFill>
                          <a:srgbClr val="002060"/>
                        </a:solidFill>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feld 10"/>
          <p:cNvSpPr txBox="1"/>
          <p:nvPr/>
        </p:nvSpPr>
        <p:spPr>
          <a:xfrm>
            <a:off x="7072330" y="967071"/>
            <a:ext cx="1857388" cy="461665"/>
          </a:xfrm>
          <a:prstGeom prst="rect">
            <a:avLst/>
          </a:prstGeom>
          <a:noFill/>
        </p:spPr>
        <p:txBody>
          <a:bodyPr wrap="square" rtlCol="0">
            <a:spAutoFit/>
          </a:bodyPr>
          <a:lstStyle/>
          <a:p>
            <a:pPr algn="r" rtl="1"/>
            <a:r>
              <a:rPr lang="ar-MA" sz="2400" b="1" dirty="0" smtClean="0">
                <a:solidFill>
                  <a:srgbClr val="C00000"/>
                </a:solidFill>
              </a:rPr>
              <a:t>الكفاية الكتابية</a:t>
            </a:r>
            <a:endParaRPr lang="de-DE" sz="2400" b="1" dirty="0">
              <a:solidFill>
                <a:srgbClr val="C00000"/>
              </a:solidFill>
            </a:endParaRPr>
          </a:p>
        </p:txBody>
      </p:sp>
      <p:graphicFrame>
        <p:nvGraphicFramePr>
          <p:cNvPr id="12" name="Tabelle 11"/>
          <p:cNvGraphicFramePr>
            <a:graphicFrameLocks noGrp="1"/>
          </p:cNvGraphicFramePr>
          <p:nvPr/>
        </p:nvGraphicFramePr>
        <p:xfrm>
          <a:off x="142844" y="3500436"/>
          <a:ext cx="8858312" cy="2341636"/>
        </p:xfrm>
        <a:graphic>
          <a:graphicData uri="http://schemas.openxmlformats.org/drawingml/2006/table">
            <a:tbl>
              <a:tblPr/>
              <a:tblGrid>
                <a:gridCol w="4429156"/>
                <a:gridCol w="4429156"/>
              </a:tblGrid>
              <a:tr h="376626">
                <a:tc>
                  <a:txBody>
                    <a:bodyPr/>
                    <a:lstStyle/>
                    <a:p>
                      <a:pPr>
                        <a:lnSpc>
                          <a:spcPct val="100000"/>
                        </a:lnSpc>
                        <a:spcAft>
                          <a:spcPts val="0"/>
                        </a:spcAft>
                      </a:pPr>
                      <a:r>
                        <a:rPr lang="fr-FR" sz="1600" b="1" dirty="0">
                          <a:solidFill>
                            <a:srgbClr val="002060"/>
                          </a:solidFill>
                          <a:latin typeface="Tifinaghe-Ircam Unicode"/>
                          <a:ea typeface="Calibri"/>
                          <a:cs typeface="Tifinaghe-IRCAM"/>
                        </a:rPr>
                        <a:t>ⵉⵙⵓⴳⴰⵎ ⵉⵙⵉⵍⴰⵏⵏ ⵏ ⵓⵙⴱⴷⴰⴷ</a:t>
                      </a:r>
                      <a:r>
                        <a:rPr lang="fr-FR" sz="1600" b="1" dirty="0">
                          <a:solidFill>
                            <a:srgbClr val="002060"/>
                          </a:solidFill>
                          <a:latin typeface="Tifinaghe-IRCAM"/>
                          <a:ea typeface="Calibri"/>
                          <a:cs typeface="Arial"/>
                        </a:rPr>
                        <a:t> 1</a:t>
                      </a:r>
                      <a:endParaRPr lang="de-DE" sz="1600" b="1"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rtl="1">
                        <a:lnSpc>
                          <a:spcPct val="100000"/>
                        </a:lnSpc>
                        <a:spcAft>
                          <a:spcPts val="0"/>
                        </a:spcAft>
                      </a:pPr>
                      <a:r>
                        <a:rPr lang="ar-SA" sz="1600" b="1" dirty="0">
                          <a:solidFill>
                            <a:srgbClr val="002060"/>
                          </a:solidFill>
                          <a:latin typeface="Calibri"/>
                          <a:ea typeface="Calibri"/>
                          <a:cs typeface="Arial"/>
                        </a:rPr>
                        <a:t>الموارد الأساسية المتصلة بالمرحلة </a:t>
                      </a:r>
                      <a:r>
                        <a:rPr lang="fr-FR" sz="1600" b="1" dirty="0">
                          <a:solidFill>
                            <a:srgbClr val="002060"/>
                          </a:solidFill>
                          <a:latin typeface="Arial"/>
                          <a:ea typeface="Calibri"/>
                          <a:cs typeface="Arial"/>
                        </a:rPr>
                        <a:t>1</a:t>
                      </a:r>
                      <a:endParaRPr lang="de-DE" sz="1600" b="1"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93002">
                <a:tc>
                  <a:txBody>
                    <a:bodyPr/>
                    <a:lstStyle/>
                    <a:p>
                      <a:pPr marL="342900" lvl="0" indent="-342900" algn="l" rtl="0">
                        <a:lnSpc>
                          <a:spcPct val="100000"/>
                        </a:lnSpc>
                        <a:spcAft>
                          <a:spcPts val="0"/>
                        </a:spcAft>
                        <a:buFont typeface="Times New Roman"/>
                        <a:buChar char="-"/>
                      </a:pPr>
                      <a:r>
                        <a:rPr lang="af-ZA" sz="1600" b="1">
                          <a:solidFill>
                            <a:srgbClr val="002060"/>
                          </a:solidFill>
                          <a:latin typeface="Tifinaghe-IRCAM"/>
                          <a:ea typeface="Calibri"/>
                          <a:cs typeface="A Xt Nayla Bold"/>
                        </a:rPr>
                        <a:t>Isugam n usbdad 1 n ufars amiwan;</a:t>
                      </a:r>
                      <a:endParaRPr lang="de-DE" sz="1800" b="1">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342900" lvl="0" indent="-342900" algn="r" rtl="1" fontAlgn="ctr">
                        <a:lnSpc>
                          <a:spcPct val="100000"/>
                        </a:lnSpc>
                        <a:spcAft>
                          <a:spcPts val="0"/>
                        </a:spcAft>
                        <a:buFont typeface="Times New Roman"/>
                        <a:buChar char="-"/>
                      </a:pPr>
                      <a:r>
                        <a:rPr lang="ar-MA" sz="1600" b="1">
                          <a:solidFill>
                            <a:srgbClr val="002060"/>
                          </a:solidFill>
                          <a:latin typeface="Calibri"/>
                          <a:ea typeface="SimSun"/>
                          <a:cs typeface="Arial"/>
                        </a:rPr>
                        <a:t>موارد المرحلة 1 للإنتاج الشفوي؛</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93002">
                <a:tc>
                  <a:txBody>
                    <a:bodyPr/>
                    <a:lstStyle/>
                    <a:p>
                      <a:pPr marL="342900" lvl="0" indent="-342900" algn="l" rtl="0">
                        <a:lnSpc>
                          <a:spcPct val="100000"/>
                        </a:lnSpc>
                        <a:spcAft>
                          <a:spcPts val="0"/>
                        </a:spcAft>
                        <a:buFont typeface="Times New Roman"/>
                        <a:buChar char="-"/>
                      </a:pPr>
                      <a:r>
                        <a:rPr lang="af-ZA" sz="1600" b="1">
                          <a:solidFill>
                            <a:srgbClr val="002060"/>
                          </a:solidFill>
                          <a:latin typeface="Tifinaghe-IRCAM"/>
                          <a:ea typeface="Calibri"/>
                          <a:cs typeface="A Xt Nayla Bold"/>
                        </a:rPr>
                        <a:t>Asftu;</a:t>
                      </a:r>
                      <a:endParaRPr lang="de-DE" sz="1800" b="1">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lvl="0" indent="-342900" algn="r" rtl="1" fontAlgn="ctr">
                        <a:lnSpc>
                          <a:spcPct val="100000"/>
                        </a:lnSpc>
                        <a:spcAft>
                          <a:spcPts val="0"/>
                        </a:spcAft>
                        <a:buFont typeface="Times New Roman"/>
                        <a:buChar char="-"/>
                      </a:pPr>
                      <a:r>
                        <a:rPr lang="ar-MA" sz="1600" b="1">
                          <a:solidFill>
                            <a:srgbClr val="002060"/>
                          </a:solidFill>
                          <a:latin typeface="Calibri"/>
                          <a:ea typeface="SimSun"/>
                          <a:cs typeface="Arial"/>
                        </a:rPr>
                        <a:t>الإملاء؛</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93002">
                <a:tc>
                  <a:txBody>
                    <a:bodyPr/>
                    <a:lstStyle/>
                    <a:p>
                      <a:pPr marL="342900" lvl="0" indent="-342900" algn="l" rtl="0">
                        <a:lnSpc>
                          <a:spcPct val="100000"/>
                        </a:lnSpc>
                        <a:spcAft>
                          <a:spcPts val="0"/>
                        </a:spcAft>
                        <a:buFont typeface="Times New Roman"/>
                        <a:buChar char="-"/>
                      </a:pPr>
                      <a:r>
                        <a:rPr lang="af-ZA" sz="1600" b="1">
                          <a:solidFill>
                            <a:srgbClr val="002060"/>
                          </a:solidFill>
                          <a:latin typeface="Tifinaghe-IRCAM"/>
                          <a:ea typeface="Calibri"/>
                          <a:cs typeface="A Xt Nayla Bold"/>
                        </a:rPr>
                        <a:t>Asnmarra;</a:t>
                      </a:r>
                      <a:endParaRPr lang="de-DE" sz="1800" b="1">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lvl="0" indent="-342900" algn="r" rtl="1" fontAlgn="ctr">
                        <a:lnSpc>
                          <a:spcPct val="100000"/>
                        </a:lnSpc>
                        <a:spcAft>
                          <a:spcPts val="0"/>
                        </a:spcAft>
                        <a:buFont typeface="Times New Roman"/>
                        <a:buChar char="-"/>
                      </a:pPr>
                      <a:r>
                        <a:rPr lang="ar-MA" sz="1600" b="1">
                          <a:solidFill>
                            <a:srgbClr val="002060"/>
                          </a:solidFill>
                          <a:latin typeface="Calibri"/>
                          <a:ea typeface="SimSun"/>
                          <a:cs typeface="Arial"/>
                        </a:rPr>
                        <a:t>الإملائية؛</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93002">
                <a:tc>
                  <a:txBody>
                    <a:bodyPr/>
                    <a:lstStyle/>
                    <a:p>
                      <a:pPr marL="342900" lvl="0" indent="-342900" algn="l" rtl="0">
                        <a:lnSpc>
                          <a:spcPct val="100000"/>
                        </a:lnSpc>
                        <a:spcAft>
                          <a:spcPts val="0"/>
                        </a:spcAft>
                        <a:buFont typeface="Times New Roman"/>
                        <a:buChar char="-"/>
                      </a:pPr>
                      <a:r>
                        <a:rPr lang="af-ZA" sz="1600" b="1">
                          <a:solidFill>
                            <a:srgbClr val="002060"/>
                          </a:solidFill>
                          <a:latin typeface="Tifinaghe-IRCAM"/>
                          <a:ea typeface="Calibri"/>
                          <a:cs typeface="A Xt Nayla Bold"/>
                        </a:rPr>
                        <a:t>Asmad n uäëiã amssnçay; </a:t>
                      </a:r>
                      <a:endParaRPr lang="de-DE" sz="1800" b="1">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342900" lvl="0" indent="-342900" algn="r" rtl="1" fontAlgn="ctr">
                        <a:lnSpc>
                          <a:spcPct val="100000"/>
                        </a:lnSpc>
                        <a:spcAft>
                          <a:spcPts val="0"/>
                        </a:spcAft>
                        <a:buFont typeface="Times New Roman"/>
                        <a:buChar char="-"/>
                      </a:pPr>
                      <a:r>
                        <a:rPr lang="ar-MA" sz="1600" b="1">
                          <a:solidFill>
                            <a:srgbClr val="002060"/>
                          </a:solidFill>
                          <a:latin typeface="Calibri"/>
                          <a:ea typeface="SimSun"/>
                          <a:cs typeface="Arial"/>
                        </a:rPr>
                        <a:t>ملء نص حواري حجاجي؛</a:t>
                      </a:r>
                      <a:endParaRPr lang="de-DE" sz="1600" b="1">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93002">
                <a:tc>
                  <a:txBody>
                    <a:bodyPr/>
                    <a:lstStyle/>
                    <a:p>
                      <a:pPr marL="342900" lvl="0" indent="-342900" algn="l" rtl="0">
                        <a:lnSpc>
                          <a:spcPct val="100000"/>
                        </a:lnSpc>
                        <a:spcAft>
                          <a:spcPts val="0"/>
                        </a:spcAft>
                        <a:buFont typeface="Times New Roman"/>
                        <a:buChar char="-"/>
                      </a:pPr>
                      <a:r>
                        <a:rPr lang="af-ZA" sz="1600" b="1">
                          <a:solidFill>
                            <a:srgbClr val="002060"/>
                          </a:solidFill>
                          <a:latin typeface="Tifinaghe-IRCAM"/>
                          <a:ea typeface="Calibri"/>
                          <a:cs typeface="A Xt Nayla Bold"/>
                        </a:rPr>
                        <a:t>Afars n uäëiã amssnçay.</a:t>
                      </a:r>
                      <a:endParaRPr lang="de-DE" sz="1800" b="1">
                        <a:solidFill>
                          <a:srgbClr val="002060"/>
                        </a:solidFill>
                        <a:latin typeface="Calibri"/>
                        <a:ea typeface="Times New Roman"/>
                        <a:cs typeface="A Xt Nayla Bold"/>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42900" lvl="0" indent="-342900" algn="r" rtl="1" fontAlgn="ctr">
                        <a:lnSpc>
                          <a:spcPct val="100000"/>
                        </a:lnSpc>
                        <a:spcAft>
                          <a:spcPts val="0"/>
                        </a:spcAft>
                        <a:buFont typeface="Times New Roman"/>
                        <a:buChar char="-"/>
                      </a:pPr>
                      <a:r>
                        <a:rPr lang="ar-MA" sz="1600" b="1" dirty="0">
                          <a:solidFill>
                            <a:srgbClr val="002060"/>
                          </a:solidFill>
                          <a:latin typeface="Calibri"/>
                          <a:ea typeface="SimSun"/>
                          <a:cs typeface="Arial"/>
                        </a:rPr>
                        <a:t>إنتاج نص حواري حجاجي.</a:t>
                      </a:r>
                      <a:endParaRPr lang="de-DE" sz="1600" b="1" dirty="0">
                        <a:solidFill>
                          <a:srgbClr val="002060"/>
                        </a:solidFill>
                        <a:latin typeface="Calibri"/>
                        <a:ea typeface="Times New Roman"/>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4317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5"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par>
                                <p:cTn id="12" presetID="5"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28611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800" b="1" kern="0" dirty="0" smtClean="0">
                <a:solidFill>
                  <a:srgbClr val="C00000"/>
                </a:solidFill>
                <a:latin typeface="Times New Roman" pitchFamily="18" charset="0"/>
                <a:cs typeface="Times New Roman" pitchFamily="18" charset="0"/>
              </a:rPr>
              <a:t>من البرنامج الدراسي المعدل للسنة 1</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37</a:t>
            </a:fld>
            <a:endParaRPr lang="fr-FR" dirty="0"/>
          </a:p>
        </p:txBody>
      </p:sp>
      <p:graphicFrame>
        <p:nvGraphicFramePr>
          <p:cNvPr id="9" name="Tabelle 8"/>
          <p:cNvGraphicFramePr>
            <a:graphicFrameLocks noGrp="1"/>
          </p:cNvGraphicFramePr>
          <p:nvPr/>
        </p:nvGraphicFramePr>
        <p:xfrm>
          <a:off x="142843" y="1214421"/>
          <a:ext cx="8858313" cy="4718735"/>
        </p:xfrm>
        <a:graphic>
          <a:graphicData uri="http://schemas.openxmlformats.org/drawingml/2006/table">
            <a:tbl>
              <a:tblPr rtl="1"/>
              <a:tblGrid>
                <a:gridCol w="710164"/>
                <a:gridCol w="615658"/>
                <a:gridCol w="686908"/>
                <a:gridCol w="1397938"/>
                <a:gridCol w="1594939"/>
                <a:gridCol w="1182969"/>
                <a:gridCol w="1182969"/>
                <a:gridCol w="626791"/>
                <a:gridCol w="291942"/>
                <a:gridCol w="568035"/>
              </a:tblGrid>
              <a:tr h="189366">
                <a:tc rowSpan="2">
                  <a:txBody>
                    <a:bodyPr/>
                    <a:lstStyle/>
                    <a:p>
                      <a:pPr algn="ctr" rtl="1">
                        <a:lnSpc>
                          <a:spcPts val="1400"/>
                        </a:lnSpc>
                        <a:spcAft>
                          <a:spcPts val="0"/>
                        </a:spcAft>
                      </a:pPr>
                      <a:r>
                        <a:rPr lang="ar-MA" sz="1400" b="1" dirty="0">
                          <a:solidFill>
                            <a:srgbClr val="002060"/>
                          </a:solidFill>
                          <a:latin typeface="Calibri"/>
                          <a:ea typeface="Calibri"/>
                          <a:cs typeface="Simplified Arabic"/>
                        </a:rPr>
                        <a:t>الأسبوع</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rtl="1">
                        <a:lnSpc>
                          <a:spcPts val="1400"/>
                        </a:lnSpc>
                        <a:spcAft>
                          <a:spcPts val="0"/>
                        </a:spcAft>
                      </a:pPr>
                      <a:r>
                        <a:rPr lang="ar-MA" sz="1400" b="1">
                          <a:solidFill>
                            <a:srgbClr val="002060"/>
                          </a:solidFill>
                          <a:latin typeface="Calibri"/>
                          <a:ea typeface="Calibri"/>
                          <a:cs typeface="Simplified Arabic"/>
                        </a:rPr>
                        <a:t>المجال </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algn="ctr" rtl="1">
                        <a:lnSpc>
                          <a:spcPts val="1400"/>
                        </a:lnSpc>
                        <a:spcAft>
                          <a:spcPts val="0"/>
                        </a:spcAft>
                      </a:pPr>
                      <a:r>
                        <a:rPr lang="ar-MA" sz="1400" b="1" dirty="0">
                          <a:solidFill>
                            <a:srgbClr val="002060"/>
                          </a:solidFill>
                          <a:latin typeface="Calibri"/>
                          <a:ea typeface="Calibri"/>
                          <a:cs typeface="Simplified Arabic"/>
                        </a:rPr>
                        <a:t>القيم</a:t>
                      </a:r>
                      <a:r>
                        <a:rPr lang="ar-SA" sz="1400" b="1" dirty="0">
                          <a:solidFill>
                            <a:srgbClr val="002060"/>
                          </a:solidFill>
                          <a:latin typeface="Calibri"/>
                          <a:ea typeface="Calibri"/>
                          <a:cs typeface="Simplified Arabic"/>
                        </a:rPr>
                        <a:t>ة</a:t>
                      </a:r>
                      <a:r>
                        <a:rPr lang="ar-MA" sz="1400" b="1" dirty="0">
                          <a:solidFill>
                            <a:srgbClr val="002060"/>
                          </a:solidFill>
                          <a:latin typeface="Calibri"/>
                          <a:ea typeface="Calibri"/>
                          <a:cs typeface="Simplified Arabic"/>
                        </a:rPr>
                        <a:t> التربوية</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4">
                  <a:txBody>
                    <a:bodyPr/>
                    <a:lstStyle/>
                    <a:p>
                      <a:pPr algn="ctr" rtl="1">
                        <a:lnSpc>
                          <a:spcPts val="1400"/>
                        </a:lnSpc>
                        <a:spcAft>
                          <a:spcPts val="0"/>
                        </a:spcAft>
                      </a:pPr>
                      <a:r>
                        <a:rPr lang="ar-MA" sz="1400" b="1" dirty="0">
                          <a:solidFill>
                            <a:srgbClr val="002060"/>
                          </a:solidFill>
                          <a:latin typeface="Calibri"/>
                          <a:ea typeface="Calibri"/>
                          <a:cs typeface="Simplified Arabic"/>
                        </a:rPr>
                        <a:t>التعبير والتواصل</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rtl="1">
                        <a:lnSpc>
                          <a:spcPts val="1400"/>
                        </a:lnSpc>
                        <a:spcAft>
                          <a:spcPts val="0"/>
                        </a:spcAft>
                      </a:pPr>
                      <a:r>
                        <a:rPr lang="ar-MA" sz="1400" b="1">
                          <a:solidFill>
                            <a:srgbClr val="002060"/>
                          </a:solidFill>
                          <a:latin typeface="Calibri"/>
                          <a:ea typeface="Calibri"/>
                          <a:cs typeface="Simplified Arabic"/>
                        </a:rPr>
                        <a:t>القراءة</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gn="ctr" rtl="1">
                        <a:lnSpc>
                          <a:spcPts val="1400"/>
                        </a:lnSpc>
                        <a:spcAft>
                          <a:spcPts val="0"/>
                        </a:spcAft>
                      </a:pPr>
                      <a:r>
                        <a:rPr lang="ar-MA" sz="1400" b="1">
                          <a:solidFill>
                            <a:srgbClr val="002060"/>
                          </a:solidFill>
                          <a:latin typeface="Calibri"/>
                          <a:ea typeface="Calibri"/>
                          <a:cs typeface="Simplified Arabic"/>
                        </a:rPr>
                        <a:t>الكتابة</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de-DE"/>
                    </a:p>
                  </a:txBody>
                  <a:tcPr/>
                </a:tc>
              </a:tr>
              <a:tr h="38213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الأساليب والوظائف التواصلية </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المعجم</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400"/>
                        </a:lnSpc>
                        <a:spcAft>
                          <a:spcPts val="0"/>
                        </a:spcAft>
                      </a:pPr>
                      <a:r>
                        <a:rPr lang="ar-MA" sz="1400" b="1">
                          <a:solidFill>
                            <a:srgbClr val="002060"/>
                          </a:solidFill>
                          <a:latin typeface="Calibri"/>
                          <a:ea typeface="Calibri"/>
                          <a:cs typeface="Simplified Arabic"/>
                        </a:rPr>
                        <a:t>التراكيب</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400"/>
                        </a:lnSpc>
                        <a:spcAft>
                          <a:spcPts val="0"/>
                        </a:spcAft>
                      </a:pPr>
                      <a:r>
                        <a:rPr lang="ar-MA" sz="1400" b="1">
                          <a:solidFill>
                            <a:srgbClr val="002060"/>
                          </a:solidFill>
                          <a:latin typeface="Calibri"/>
                          <a:ea typeface="Calibri"/>
                          <a:cs typeface="Simplified Arabic"/>
                        </a:rPr>
                        <a:t>الصرف والتحويل</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vMerge="1">
                  <a:txBody>
                    <a:bodyPr/>
                    <a:lstStyle/>
                    <a:p>
                      <a:endParaRPr lang="de-DE"/>
                    </a:p>
                  </a:txBody>
                  <a:tcPr/>
                </a:tc>
                <a:tc>
                  <a:txBody>
                    <a:bodyPr/>
                    <a:lstStyle/>
                    <a:p>
                      <a:pPr algn="ctr" rtl="1">
                        <a:lnSpc>
                          <a:spcPts val="1400"/>
                        </a:lnSpc>
                        <a:spcAft>
                          <a:spcPts val="0"/>
                        </a:spcAft>
                      </a:pPr>
                      <a:r>
                        <a:rPr lang="ar-MA" sz="1400" b="1">
                          <a:solidFill>
                            <a:srgbClr val="002060"/>
                          </a:solidFill>
                          <a:latin typeface="Calibri"/>
                          <a:ea typeface="Calibri"/>
                          <a:cs typeface="Simplified Arabic"/>
                        </a:rPr>
                        <a:t>خط</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400"/>
                        </a:lnSpc>
                        <a:spcAft>
                          <a:spcPts val="0"/>
                        </a:spcAft>
                      </a:pPr>
                      <a:r>
                        <a:rPr lang="ar-MA" sz="1400" b="1">
                          <a:solidFill>
                            <a:srgbClr val="002060"/>
                          </a:solidFill>
                          <a:latin typeface="Calibri"/>
                          <a:ea typeface="Calibri"/>
                          <a:cs typeface="Simplified Arabic"/>
                        </a:rPr>
                        <a:t>نقل وإملاء</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89366">
                <a:tc>
                  <a:txBody>
                    <a:bodyPr/>
                    <a:lstStyle/>
                    <a:p>
                      <a:pPr algn="ctr" rtl="1">
                        <a:lnSpc>
                          <a:spcPts val="1400"/>
                        </a:lnSpc>
                        <a:spcAft>
                          <a:spcPts val="0"/>
                        </a:spcAft>
                      </a:pPr>
                      <a:r>
                        <a:rPr lang="ar-MA" sz="1400" b="1">
                          <a:solidFill>
                            <a:srgbClr val="002060"/>
                          </a:solidFill>
                          <a:latin typeface="Calibri"/>
                          <a:ea typeface="Calibri"/>
                          <a:cs typeface="Simplified Arabic"/>
                        </a:rPr>
                        <a:t>1</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9">
                  <a:txBody>
                    <a:bodyPr/>
                    <a:lstStyle/>
                    <a:p>
                      <a:pPr algn="ctr" rtl="1">
                        <a:lnSpc>
                          <a:spcPts val="1400"/>
                        </a:lnSpc>
                        <a:spcAft>
                          <a:spcPts val="0"/>
                        </a:spcAft>
                      </a:pPr>
                      <a:r>
                        <a:rPr lang="ar-MA" sz="1400" b="1">
                          <a:solidFill>
                            <a:srgbClr val="002060"/>
                          </a:solidFill>
                          <a:latin typeface="Calibri"/>
                          <a:ea typeface="Calibri"/>
                          <a:cs typeface="Simplified Arabic"/>
                        </a:rPr>
                        <a:t>أسبوع التقويم التشخيصي</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610548">
                <a:tc>
                  <a:txBody>
                    <a:bodyPr/>
                    <a:lstStyle/>
                    <a:p>
                      <a:pPr algn="ctr" rtl="1">
                        <a:lnSpc>
                          <a:spcPts val="1400"/>
                        </a:lnSpc>
                        <a:spcAft>
                          <a:spcPts val="0"/>
                        </a:spcAft>
                      </a:pPr>
                      <a:r>
                        <a:rPr lang="ar-MA" sz="1400" b="1">
                          <a:solidFill>
                            <a:srgbClr val="002060"/>
                          </a:solidFill>
                          <a:latin typeface="Calibri"/>
                          <a:ea typeface="Calibri"/>
                          <a:cs typeface="Simplified Arabic"/>
                        </a:rPr>
                        <a:t>2</a:t>
                      </a:r>
                      <a:endParaRPr lang="de-DE" sz="1600" b="1">
                        <a:solidFill>
                          <a:srgbClr val="002060"/>
                        </a:solidFill>
                        <a:latin typeface="Calibri"/>
                        <a:ea typeface="Calibri"/>
                        <a:cs typeface="Arial"/>
                      </a:endParaRPr>
                    </a:p>
                    <a:p>
                      <a:pPr algn="ctr" rtl="1">
                        <a:lnSpc>
                          <a:spcPts val="1400"/>
                        </a:lnSpc>
                        <a:spcAft>
                          <a:spcPts val="0"/>
                        </a:spcAft>
                      </a:pPr>
                      <a:r>
                        <a:rPr lang="ar-MA" sz="1400" b="1">
                          <a:solidFill>
                            <a:srgbClr val="002060"/>
                          </a:solidFill>
                          <a:latin typeface="Calibri"/>
                          <a:ea typeface="Calibri"/>
                          <a:cs typeface="Simplified Arabic"/>
                        </a:rPr>
                        <a:t> </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rtl="1">
                        <a:lnSpc>
                          <a:spcPts val="1400"/>
                        </a:lnSpc>
                        <a:spcAft>
                          <a:spcPts val="0"/>
                        </a:spcAft>
                      </a:pPr>
                      <a:r>
                        <a:rPr lang="ar-MA" sz="1400" b="1">
                          <a:solidFill>
                            <a:srgbClr val="002060"/>
                          </a:solidFill>
                          <a:latin typeface="Calibri"/>
                          <a:ea typeface="Calibri"/>
                          <a:cs typeface="Simplified Arabic"/>
                        </a:rPr>
                        <a:t>الأسرة</a:t>
                      </a:r>
                      <a:endParaRPr lang="de-DE" sz="1600" b="1">
                        <a:solidFill>
                          <a:srgbClr val="002060"/>
                        </a:solidFill>
                        <a:latin typeface="Calibri"/>
                        <a:ea typeface="Calibri"/>
                        <a:cs typeface="Arial"/>
                      </a:endParaRPr>
                    </a:p>
                  </a:txBody>
                  <a:tcPr marL="44223" marR="442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rtl="1">
                        <a:lnSpc>
                          <a:spcPts val="1400"/>
                        </a:lnSpc>
                        <a:spcAft>
                          <a:spcPts val="0"/>
                        </a:spcAft>
                      </a:pPr>
                      <a:r>
                        <a:rPr lang="ar-MA" sz="1400" b="1" dirty="0">
                          <a:solidFill>
                            <a:srgbClr val="002060"/>
                          </a:solidFill>
                          <a:latin typeface="Calibri"/>
                          <a:ea typeface="Calibri"/>
                          <a:cs typeface="Simplified Arabic"/>
                        </a:rPr>
                        <a:t>الاعتزاز بالنفس والانتماء</a:t>
                      </a:r>
                      <a:endParaRPr lang="de-DE" sz="1600" b="1" dirty="0">
                        <a:solidFill>
                          <a:srgbClr val="002060"/>
                        </a:solidFill>
                        <a:latin typeface="Calibri"/>
                        <a:ea typeface="Calibri"/>
                        <a:cs typeface="Arial"/>
                      </a:endParaRPr>
                    </a:p>
                  </a:txBody>
                  <a:tcPr marL="44223" marR="442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تقديم النفس والغير باستعمال أساليب التحية</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 المعجم الخاص بالأسرة</a:t>
                      </a:r>
                      <a:endParaRPr lang="de-DE" sz="1600" b="1" dirty="0">
                        <a:solidFill>
                          <a:srgbClr val="002060"/>
                        </a:solidFill>
                        <a:latin typeface="Calibri"/>
                        <a:ea typeface="Calibri"/>
                        <a:cs typeface="Arial"/>
                      </a:endParaRPr>
                    </a:p>
                    <a:p>
                      <a:pPr algn="ctr" rtl="1">
                        <a:lnSpc>
                          <a:spcPts val="1400"/>
                        </a:lnSpc>
                        <a:spcAft>
                          <a:spcPts val="0"/>
                        </a:spcAft>
                      </a:pPr>
                      <a:r>
                        <a:rPr lang="ar-MA" sz="1400" b="1" dirty="0">
                          <a:solidFill>
                            <a:srgbClr val="002060"/>
                          </a:solidFill>
                          <a:latin typeface="Calibri"/>
                          <a:ea typeface="Calibri"/>
                          <a:cs typeface="Simplified Arabic"/>
                        </a:rPr>
                        <a:t>- الأعداد من 0 إلى 10</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الجملة الاسمية باستعمال أسماء الإشارة وضمائر الملكية </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الضمائر المنفصلة المفردة للمتكلم والمخاطب والغائب</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fr-FR" sz="1800" b="1">
                          <a:solidFill>
                            <a:srgbClr val="002060"/>
                          </a:solidFill>
                          <a:latin typeface="Tifinaghe-IRCAM"/>
                          <a:ea typeface="Calibri"/>
                          <a:cs typeface="Arial"/>
                        </a:rPr>
                        <a:t>M - A </a:t>
                      </a:r>
                      <a:endParaRPr lang="de-DE" sz="20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ts val="1400"/>
                        </a:lnSpc>
                        <a:spcAft>
                          <a:spcPts val="0"/>
                        </a:spcAft>
                      </a:pPr>
                      <a:r>
                        <a:rPr lang="fr-FR" sz="1800" b="1" dirty="0">
                          <a:solidFill>
                            <a:srgbClr val="002060"/>
                          </a:solidFill>
                          <a:latin typeface="Tifinaghe-IRCAM"/>
                          <a:ea typeface="Calibri"/>
                          <a:cs typeface="Arial"/>
                        </a:rPr>
                        <a:t>M - A </a:t>
                      </a:r>
                      <a:endParaRPr lang="de-DE" sz="20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r>
              <a:tr h="610548">
                <a:tc>
                  <a:txBody>
                    <a:bodyPr/>
                    <a:lstStyle/>
                    <a:p>
                      <a:pPr algn="ctr" rtl="1">
                        <a:lnSpc>
                          <a:spcPts val="1400"/>
                        </a:lnSpc>
                        <a:spcAft>
                          <a:spcPts val="0"/>
                        </a:spcAft>
                      </a:pPr>
                      <a:r>
                        <a:rPr lang="ar-MA" sz="1400" b="1">
                          <a:solidFill>
                            <a:srgbClr val="002060"/>
                          </a:solidFill>
                          <a:latin typeface="Calibri"/>
                          <a:ea typeface="Calibri"/>
                          <a:cs typeface="Simplified Arabic"/>
                        </a:rPr>
                        <a:t>3</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rtl="1">
                        <a:lnSpc>
                          <a:spcPts val="1400"/>
                        </a:lnSpc>
                        <a:spcAft>
                          <a:spcPts val="0"/>
                        </a:spcAft>
                      </a:pPr>
                      <a:r>
                        <a:rPr lang="ar-MA" sz="1400" b="1">
                          <a:solidFill>
                            <a:srgbClr val="002060"/>
                          </a:solidFill>
                          <a:latin typeface="Calibri"/>
                          <a:ea typeface="Calibri"/>
                          <a:cs typeface="Simplified Arabic"/>
                        </a:rPr>
                        <a:t>تقديم النفس والغير باستعمال أساليب التحية</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 المعجم الخاص بالأسرة</a:t>
                      </a:r>
                      <a:endParaRPr lang="de-DE" sz="1600" b="1" dirty="0">
                        <a:solidFill>
                          <a:srgbClr val="002060"/>
                        </a:solidFill>
                        <a:latin typeface="Calibri"/>
                        <a:ea typeface="Calibri"/>
                        <a:cs typeface="Arial"/>
                      </a:endParaRPr>
                    </a:p>
                    <a:p>
                      <a:pPr algn="ctr" rtl="1">
                        <a:lnSpc>
                          <a:spcPts val="1400"/>
                        </a:lnSpc>
                        <a:spcAft>
                          <a:spcPts val="0"/>
                        </a:spcAft>
                      </a:pPr>
                      <a:r>
                        <a:rPr lang="ar-MA" sz="1400" b="1" dirty="0">
                          <a:solidFill>
                            <a:srgbClr val="002060"/>
                          </a:solidFill>
                          <a:latin typeface="Calibri"/>
                          <a:ea typeface="Calibri"/>
                          <a:cs typeface="Simplified Arabic"/>
                        </a:rPr>
                        <a:t>- الأعداد من 0 إلى 10</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الجملة الاسمية باستعمال أسماء الإشارة وضمائر الملكية</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الضمائر المنفصلة المفردة للمتكلم والمخاطب والغائب</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ts val="1400"/>
                        </a:lnSpc>
                        <a:spcBef>
                          <a:spcPts val="0"/>
                        </a:spcBef>
                        <a:spcAft>
                          <a:spcPts val="0"/>
                        </a:spcAft>
                        <a:buClrTx/>
                        <a:buSzTx/>
                        <a:buFontTx/>
                        <a:buNone/>
                        <a:tabLst/>
                        <a:defRPr/>
                      </a:pPr>
                      <a:r>
                        <a:rPr lang="fr-FR" sz="2000" b="1" dirty="0" smtClean="0">
                          <a:solidFill>
                            <a:srgbClr val="002060"/>
                          </a:solidFill>
                          <a:latin typeface="Tifinaghe-IRCAM"/>
                          <a:ea typeface="Calibri"/>
                        </a:rPr>
                        <a:t>G -Å</a:t>
                      </a:r>
                      <a:endParaRPr lang="de-DE" sz="2000" b="1" dirty="0" smtClean="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1" eaLnBrk="1" fontAlgn="auto" latinLnBrk="0" hangingPunct="1">
                        <a:lnSpc>
                          <a:spcPts val="1400"/>
                        </a:lnSpc>
                        <a:spcBef>
                          <a:spcPts val="0"/>
                        </a:spcBef>
                        <a:spcAft>
                          <a:spcPts val="0"/>
                        </a:spcAft>
                        <a:buClrTx/>
                        <a:buSzTx/>
                        <a:buFontTx/>
                        <a:buNone/>
                        <a:tabLst/>
                        <a:defRPr/>
                      </a:pPr>
                      <a:r>
                        <a:rPr lang="fr-FR" sz="2000" b="1" dirty="0" smtClean="0">
                          <a:solidFill>
                            <a:srgbClr val="002060"/>
                          </a:solidFill>
                          <a:latin typeface="Tifinaghe-IRCAM"/>
                          <a:ea typeface="Calibri"/>
                        </a:rPr>
                        <a:t>G -Å</a:t>
                      </a:r>
                      <a:endParaRPr lang="de-DE" sz="20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dirty="0"/>
                    </a:p>
                  </a:txBody>
                  <a:tcPr/>
                </a:tc>
              </a:tr>
              <a:tr h="189366">
                <a:tc>
                  <a:txBody>
                    <a:bodyPr/>
                    <a:lstStyle/>
                    <a:p>
                      <a:pPr algn="ctr" rtl="1">
                        <a:lnSpc>
                          <a:spcPts val="1400"/>
                        </a:lnSpc>
                        <a:spcAft>
                          <a:spcPts val="0"/>
                        </a:spcAft>
                      </a:pPr>
                      <a:r>
                        <a:rPr lang="ar-MA" sz="1400" b="1">
                          <a:solidFill>
                            <a:srgbClr val="002060"/>
                          </a:solidFill>
                          <a:latin typeface="Calibri"/>
                          <a:ea typeface="Calibri"/>
                          <a:cs typeface="Simplified Arabic"/>
                        </a:rPr>
                        <a:t>4 </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9">
                  <a:txBody>
                    <a:bodyPr/>
                    <a:lstStyle/>
                    <a:p>
                      <a:pPr algn="ctr" rtl="1">
                        <a:lnSpc>
                          <a:spcPts val="1400"/>
                        </a:lnSpc>
                        <a:spcAft>
                          <a:spcPts val="0"/>
                        </a:spcAft>
                      </a:pPr>
                      <a:r>
                        <a:rPr lang="ar-MA" sz="1400" b="1" dirty="0">
                          <a:solidFill>
                            <a:srgbClr val="002060"/>
                          </a:solidFill>
                          <a:latin typeface="Arial"/>
                          <a:ea typeface="Calibri"/>
                          <a:cs typeface="Simplified Arabic"/>
                        </a:rPr>
                        <a:t>أنشطة التوليف و</a:t>
                      </a:r>
                      <a:r>
                        <a:rPr lang="ar-SA" sz="1400" b="1" dirty="0">
                          <a:solidFill>
                            <a:srgbClr val="002060"/>
                          </a:solidFill>
                          <a:latin typeface="Arial"/>
                          <a:ea typeface="Calibri"/>
                          <a:cs typeface="Simplified Arabic"/>
                        </a:rPr>
                        <a:t>التقويم والدعم</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610548">
                <a:tc>
                  <a:txBody>
                    <a:bodyPr/>
                    <a:lstStyle/>
                    <a:p>
                      <a:pPr algn="ctr" rtl="1">
                        <a:lnSpc>
                          <a:spcPts val="1400"/>
                        </a:lnSpc>
                        <a:spcAft>
                          <a:spcPts val="0"/>
                        </a:spcAft>
                      </a:pPr>
                      <a:endParaRPr lang="ar-MA" sz="1400" b="1">
                        <a:solidFill>
                          <a:srgbClr val="002060"/>
                        </a:solidFill>
                        <a:latin typeface="Calibri"/>
                        <a:ea typeface="Calibri"/>
                        <a:cs typeface="Simplified Arabic"/>
                      </a:endParaRPr>
                    </a:p>
                    <a:p>
                      <a:pPr algn="ctr" rtl="1">
                        <a:lnSpc>
                          <a:spcPts val="1400"/>
                        </a:lnSpc>
                        <a:spcAft>
                          <a:spcPts val="0"/>
                        </a:spcAft>
                      </a:pPr>
                      <a:r>
                        <a:rPr lang="ar-MA" sz="1400" b="1">
                          <a:solidFill>
                            <a:srgbClr val="002060"/>
                          </a:solidFill>
                          <a:latin typeface="Calibri"/>
                          <a:ea typeface="Calibri"/>
                          <a:cs typeface="Simplified Arabic"/>
                        </a:rPr>
                        <a:t>5</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rtl="1">
                        <a:lnSpc>
                          <a:spcPts val="1400"/>
                        </a:lnSpc>
                        <a:spcAft>
                          <a:spcPts val="0"/>
                        </a:spcAft>
                      </a:pPr>
                      <a:r>
                        <a:rPr lang="ar-MA" sz="1400" b="1">
                          <a:solidFill>
                            <a:srgbClr val="002060"/>
                          </a:solidFill>
                          <a:latin typeface="Calibri"/>
                          <a:ea typeface="Calibri"/>
                          <a:cs typeface="Simplified Arabic"/>
                        </a:rPr>
                        <a:t>الوظائف</a:t>
                      </a:r>
                      <a:endParaRPr lang="de-DE" sz="1600" b="1">
                        <a:solidFill>
                          <a:srgbClr val="002060"/>
                        </a:solidFill>
                        <a:latin typeface="Calibri"/>
                        <a:ea typeface="Calibri"/>
                        <a:cs typeface="Arial"/>
                      </a:endParaRPr>
                    </a:p>
                  </a:txBody>
                  <a:tcPr marL="44223" marR="442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1755" marR="71755" algn="ctr" rtl="1">
                        <a:lnSpc>
                          <a:spcPts val="1400"/>
                        </a:lnSpc>
                        <a:spcAft>
                          <a:spcPts val="0"/>
                        </a:spcAft>
                      </a:pPr>
                      <a:r>
                        <a:rPr lang="ar-MA" sz="1400" b="1" dirty="0">
                          <a:solidFill>
                            <a:srgbClr val="002060"/>
                          </a:solidFill>
                          <a:latin typeface="Calibri"/>
                          <a:ea typeface="Calibri"/>
                          <a:cs typeface="Simplified Arabic"/>
                        </a:rPr>
                        <a:t>الاعتزاز بالنفس والانتماء وتقدير العمل</a:t>
                      </a:r>
                      <a:endParaRPr lang="de-DE" sz="1600" b="1" dirty="0">
                        <a:solidFill>
                          <a:srgbClr val="002060"/>
                        </a:solidFill>
                        <a:latin typeface="Calibri"/>
                        <a:ea typeface="Calibri"/>
                        <a:cs typeface="Arial"/>
                      </a:endParaRPr>
                    </a:p>
                  </a:txBody>
                  <a:tcPr marL="44223" marR="4422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تقديم النفس والأخر بالتعبير عن الوظائف </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dirty="0">
                          <a:solidFill>
                            <a:srgbClr val="002060"/>
                          </a:solidFill>
                          <a:latin typeface="Calibri"/>
                          <a:ea typeface="Calibri"/>
                          <a:cs typeface="Simplified Arabic"/>
                        </a:rPr>
                        <a:t>المعجم الخاص بالوظائف</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الجملة الاسمية باستعمال أسماء الإشارة وفعل الكون </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spc="-50">
                          <a:solidFill>
                            <a:srgbClr val="002060"/>
                          </a:solidFill>
                          <a:latin typeface="Calibri"/>
                          <a:ea typeface="Calibri"/>
                          <a:cs typeface="Simplified Arabic"/>
                        </a:rPr>
                        <a:t>أسماء الإشارة المفردة وتصريف فعل الكون مع الضمائر المنفصلة للمفرد</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fr-FR" sz="1800" b="1">
                          <a:solidFill>
                            <a:srgbClr val="002060"/>
                          </a:solidFill>
                          <a:latin typeface="Tifinaghe-IRCAM"/>
                          <a:ea typeface="Calibri"/>
                          <a:cs typeface="Arial"/>
                        </a:rPr>
                        <a:t>T - U</a:t>
                      </a:r>
                      <a:endParaRPr lang="de-DE" sz="20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ts val="1400"/>
                        </a:lnSpc>
                        <a:spcAft>
                          <a:spcPts val="0"/>
                        </a:spcAft>
                      </a:pPr>
                      <a:r>
                        <a:rPr lang="fr-FR" sz="1800" b="1" dirty="0">
                          <a:solidFill>
                            <a:srgbClr val="002060"/>
                          </a:solidFill>
                          <a:latin typeface="Tifinaghe-IRCAM"/>
                          <a:ea typeface="Calibri"/>
                          <a:cs typeface="Arial"/>
                        </a:rPr>
                        <a:t>T - U</a:t>
                      </a:r>
                      <a:endParaRPr lang="de-DE" sz="20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r>
              <a:tr h="611857">
                <a:tc>
                  <a:txBody>
                    <a:bodyPr/>
                    <a:lstStyle/>
                    <a:p>
                      <a:pPr algn="ctr" rtl="1">
                        <a:lnSpc>
                          <a:spcPts val="1400"/>
                        </a:lnSpc>
                        <a:spcAft>
                          <a:spcPts val="0"/>
                        </a:spcAft>
                      </a:pPr>
                      <a:r>
                        <a:rPr lang="ar-MA" sz="1400" b="1">
                          <a:solidFill>
                            <a:srgbClr val="002060"/>
                          </a:solidFill>
                          <a:latin typeface="Calibri"/>
                          <a:ea typeface="Calibri"/>
                          <a:cs typeface="Simplified Arabic"/>
                        </a:rPr>
                        <a:t>6</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a:txBody>
                    <a:bodyPr/>
                    <a:lstStyle/>
                    <a:p>
                      <a:pPr algn="ctr" rtl="1">
                        <a:lnSpc>
                          <a:spcPts val="1400"/>
                        </a:lnSpc>
                        <a:spcAft>
                          <a:spcPts val="0"/>
                        </a:spcAft>
                      </a:pPr>
                      <a:r>
                        <a:rPr lang="ar-MA" sz="1400" b="1">
                          <a:solidFill>
                            <a:srgbClr val="002060"/>
                          </a:solidFill>
                          <a:latin typeface="Calibri"/>
                          <a:ea typeface="Calibri"/>
                          <a:cs typeface="Simplified Arabic"/>
                        </a:rPr>
                        <a:t>تقديم النفس والأخر بالتعبير عن الوظائف</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 المعجم الخاص بالوظائف</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a:solidFill>
                            <a:srgbClr val="002060"/>
                          </a:solidFill>
                          <a:latin typeface="Calibri"/>
                          <a:ea typeface="Calibri"/>
                          <a:cs typeface="Simplified Arabic"/>
                        </a:rPr>
                        <a:t>الجملة الاسمية باستعمال أسماء الإشارة وفعل الكون </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ar-MA" sz="1400" b="1" spc="-30">
                          <a:solidFill>
                            <a:srgbClr val="002060"/>
                          </a:solidFill>
                          <a:latin typeface="Calibri"/>
                          <a:ea typeface="Calibri"/>
                          <a:cs typeface="Simplified Arabic"/>
                        </a:rPr>
                        <a:t>أسماء الإشارة المفردة و تصريف فعل الكون مع الضمائر المنفصلة للمفرد</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400"/>
                        </a:lnSpc>
                        <a:spcAft>
                          <a:spcPts val="0"/>
                        </a:spcAft>
                      </a:pPr>
                      <a:r>
                        <a:rPr lang="fr-FR" sz="1800" b="1" dirty="0">
                          <a:solidFill>
                            <a:srgbClr val="002060"/>
                          </a:solidFill>
                          <a:latin typeface="Tifinaghe-IRCAM"/>
                          <a:ea typeface="Calibri"/>
                          <a:cs typeface="Arial"/>
                        </a:rPr>
                        <a:t>B - I</a:t>
                      </a:r>
                      <a:endParaRPr lang="de-DE" sz="20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ts val="1400"/>
                        </a:lnSpc>
                        <a:spcAft>
                          <a:spcPts val="0"/>
                        </a:spcAft>
                      </a:pPr>
                      <a:r>
                        <a:rPr lang="fr-FR" sz="1800" b="1" dirty="0">
                          <a:solidFill>
                            <a:srgbClr val="002060"/>
                          </a:solidFill>
                          <a:latin typeface="Tifinaghe-IRCAM"/>
                          <a:ea typeface="Calibri"/>
                          <a:cs typeface="Arial"/>
                        </a:rPr>
                        <a:t>B - I</a:t>
                      </a:r>
                      <a:endParaRPr lang="de-DE" sz="20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r>
              <a:tr h="189366">
                <a:tc>
                  <a:txBody>
                    <a:bodyPr/>
                    <a:lstStyle/>
                    <a:p>
                      <a:pPr algn="ctr" rtl="1">
                        <a:lnSpc>
                          <a:spcPts val="1400"/>
                        </a:lnSpc>
                        <a:spcAft>
                          <a:spcPts val="0"/>
                        </a:spcAft>
                      </a:pPr>
                      <a:r>
                        <a:rPr lang="ar-MA" sz="1400" b="1">
                          <a:solidFill>
                            <a:srgbClr val="002060"/>
                          </a:solidFill>
                          <a:latin typeface="Calibri"/>
                          <a:ea typeface="Calibri"/>
                          <a:cs typeface="Simplified Arabic"/>
                        </a:rPr>
                        <a:t>7</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9">
                  <a:txBody>
                    <a:bodyPr/>
                    <a:lstStyle/>
                    <a:p>
                      <a:pPr algn="ctr" rtl="1">
                        <a:lnSpc>
                          <a:spcPts val="1400"/>
                        </a:lnSpc>
                        <a:spcAft>
                          <a:spcPts val="0"/>
                        </a:spcAft>
                      </a:pPr>
                      <a:r>
                        <a:rPr lang="ar-MA" sz="1400" b="1">
                          <a:solidFill>
                            <a:srgbClr val="002060"/>
                          </a:solidFill>
                          <a:latin typeface="Arial"/>
                          <a:ea typeface="Calibri"/>
                          <a:cs typeface="Simplified Arabic"/>
                        </a:rPr>
                        <a:t>أنشطة التوليف و</a:t>
                      </a:r>
                      <a:r>
                        <a:rPr lang="ar-SA" sz="1400" b="1">
                          <a:solidFill>
                            <a:srgbClr val="002060"/>
                          </a:solidFill>
                          <a:latin typeface="Arial"/>
                          <a:ea typeface="Calibri"/>
                          <a:cs typeface="Simplified Arabic"/>
                        </a:rPr>
                        <a:t>التقويم والدعم</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366">
                <a:tc>
                  <a:txBody>
                    <a:bodyPr/>
                    <a:lstStyle/>
                    <a:p>
                      <a:pPr algn="ctr" rtl="1">
                        <a:lnSpc>
                          <a:spcPts val="1400"/>
                        </a:lnSpc>
                        <a:spcAft>
                          <a:spcPts val="0"/>
                        </a:spcAft>
                      </a:pPr>
                      <a:r>
                        <a:rPr lang="ar-MA" sz="1400" b="1">
                          <a:solidFill>
                            <a:srgbClr val="002060"/>
                          </a:solidFill>
                          <a:latin typeface="Calibri"/>
                          <a:ea typeface="Calibri"/>
                          <a:cs typeface="Simplified Arabic"/>
                        </a:rPr>
                        <a:t>8</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9">
                  <a:txBody>
                    <a:bodyPr/>
                    <a:lstStyle/>
                    <a:p>
                      <a:pPr algn="ctr" rtl="1">
                        <a:lnSpc>
                          <a:spcPts val="1400"/>
                        </a:lnSpc>
                        <a:spcAft>
                          <a:spcPts val="0"/>
                        </a:spcAft>
                      </a:pPr>
                      <a:r>
                        <a:rPr lang="ar-MA" sz="1400" b="1">
                          <a:solidFill>
                            <a:srgbClr val="002060"/>
                          </a:solidFill>
                          <a:latin typeface="Calibri"/>
                          <a:ea typeface="Calibri"/>
                          <a:cs typeface="Simplified Arabic"/>
                        </a:rPr>
                        <a:t>أسبوع تعلم الإدماج</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9366">
                <a:tc>
                  <a:txBody>
                    <a:bodyPr/>
                    <a:lstStyle/>
                    <a:p>
                      <a:pPr algn="ctr" rtl="1">
                        <a:lnSpc>
                          <a:spcPts val="1400"/>
                        </a:lnSpc>
                        <a:spcAft>
                          <a:spcPts val="0"/>
                        </a:spcAft>
                      </a:pPr>
                      <a:r>
                        <a:rPr lang="ar-MA" sz="1400" b="1">
                          <a:solidFill>
                            <a:srgbClr val="002060"/>
                          </a:solidFill>
                          <a:latin typeface="Calibri"/>
                          <a:ea typeface="Calibri"/>
                          <a:cs typeface="Simplified Arabic"/>
                        </a:rPr>
                        <a:t>9</a:t>
                      </a:r>
                      <a:endParaRPr lang="de-DE" sz="1600" b="1">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9">
                  <a:txBody>
                    <a:bodyPr/>
                    <a:lstStyle/>
                    <a:p>
                      <a:pPr algn="ctr" rtl="1">
                        <a:lnSpc>
                          <a:spcPts val="1400"/>
                        </a:lnSpc>
                        <a:spcAft>
                          <a:spcPts val="0"/>
                        </a:spcAft>
                      </a:pPr>
                      <a:r>
                        <a:rPr lang="ar-MA" sz="1400" b="1" dirty="0">
                          <a:solidFill>
                            <a:srgbClr val="002060"/>
                          </a:solidFill>
                          <a:latin typeface="Calibri"/>
                          <a:ea typeface="Calibri"/>
                          <a:cs typeface="Simplified Arabic"/>
                        </a:rPr>
                        <a:t>أسبوع تقويم درجة نماء الكفاية</a:t>
                      </a:r>
                      <a:endParaRPr lang="de-DE" sz="1600" b="1" dirty="0">
                        <a:solidFill>
                          <a:srgbClr val="002060"/>
                        </a:solidFill>
                        <a:latin typeface="Calibri"/>
                        <a:ea typeface="Calibri"/>
                        <a:cs typeface="Arial"/>
                      </a:endParaRPr>
                    </a:p>
                  </a:txBody>
                  <a:tcPr marL="44223" marR="442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 xmlns:p14="http://schemas.microsoft.com/office/powerpoint/2010/main" val="14056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4"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Espace réservé du contenu 6"/>
          <p:cNvSpPr>
            <a:spLocks noGrp="1"/>
          </p:cNvSpPr>
          <p:nvPr>
            <p:ph idx="1"/>
          </p:nvPr>
        </p:nvSpPr>
        <p:spPr>
          <a:xfrm>
            <a:off x="179512" y="1124744"/>
            <a:ext cx="8784976" cy="4708981"/>
          </a:xfrm>
        </p:spPr>
        <p:txBody>
          <a:bodyPr/>
          <a:lstStyle/>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استحضار القيم </a:t>
            </a:r>
            <a:r>
              <a:rPr lang="ar-MA" sz="2800" u="none" dirty="0" smtClean="0">
                <a:solidFill>
                  <a:srgbClr val="002060"/>
                </a:solidFill>
              </a:rPr>
              <a:t>الإسلامية والوطنية </a:t>
            </a:r>
            <a:r>
              <a:rPr lang="ar-MA" sz="2800" u="none" dirty="0">
                <a:solidFill>
                  <a:srgbClr val="002060"/>
                </a:solidFill>
              </a:rPr>
              <a:t>والكونية والتربية على الاختيار في جميع الكفايات</a:t>
            </a:r>
            <a:r>
              <a:rPr lang="ar-MA" sz="2800" u="none" dirty="0" smtClean="0">
                <a:solidFill>
                  <a:srgbClr val="002060"/>
                </a:solidFill>
              </a:rPr>
              <a:t>؛</a:t>
            </a:r>
            <a:endParaRPr lang="ar-MA" sz="32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الانطلاق من منهاج اللغة الأمازيغية </a:t>
            </a:r>
            <a:r>
              <a:rPr lang="ar-MA" sz="2800" u="none" dirty="0" smtClean="0">
                <a:solidFill>
                  <a:srgbClr val="002060"/>
                </a:solidFill>
              </a:rPr>
              <a:t>المرافق </a:t>
            </a:r>
            <a:r>
              <a:rPr lang="ar-MA" sz="2800" u="none" dirty="0">
                <a:solidFill>
                  <a:srgbClr val="002060"/>
                </a:solidFill>
              </a:rPr>
              <a:t>للمذكرات الوزارية المتعلقة بتدريس اللغة </a:t>
            </a:r>
            <a:r>
              <a:rPr lang="ar-MA" sz="2800" u="none" dirty="0" smtClean="0">
                <a:solidFill>
                  <a:srgbClr val="002060"/>
                </a:solidFill>
              </a:rPr>
              <a:t>الأمازيغية؛</a:t>
            </a:r>
          </a:p>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استحضار </a:t>
            </a:r>
            <a:r>
              <a:rPr lang="ar-MA" sz="2800" u="none" dirty="0" smtClean="0">
                <a:solidFill>
                  <a:srgbClr val="002060"/>
                </a:solidFill>
              </a:rPr>
              <a:t>مبدإ </a:t>
            </a:r>
            <a:r>
              <a:rPr lang="ar-MA" sz="2800" u="none" dirty="0">
                <a:solidFill>
                  <a:srgbClr val="002060"/>
                </a:solidFill>
              </a:rPr>
              <a:t>التكامل والانسجام مع باقي مواد برنامج المدرسة </a:t>
            </a:r>
            <a:r>
              <a:rPr lang="ar-MA" sz="2800" u="none" dirty="0" smtClean="0">
                <a:solidFill>
                  <a:srgbClr val="002060"/>
                </a:solidFill>
              </a:rPr>
              <a:t>الابتدائية؛</a:t>
            </a:r>
            <a:endParaRPr lang="ar-MA" sz="28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dirty="0" smtClean="0">
                <a:solidFill>
                  <a:srgbClr val="002060"/>
                </a:solidFill>
              </a:rPr>
              <a:t>الوقوف </a:t>
            </a:r>
            <a:r>
              <a:rPr lang="ar-MA" sz="2800" u="none" dirty="0">
                <a:solidFill>
                  <a:srgbClr val="002060"/>
                </a:solidFill>
              </a:rPr>
              <a:t>على ملمح المتعلم والمتعلمة في نهاية سلك التعليم </a:t>
            </a:r>
            <a:r>
              <a:rPr lang="ar-MA" sz="2800" u="none" dirty="0" smtClean="0">
                <a:solidFill>
                  <a:srgbClr val="002060"/>
                </a:solidFill>
              </a:rPr>
              <a:t>الابتدائي؛</a:t>
            </a:r>
            <a:endParaRPr lang="ar-MA" sz="28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 التنقيح على مستوى كل سنة دراسية بمراعاة الكفاية ومراحلها </a:t>
            </a:r>
            <a:r>
              <a:rPr lang="ar-MA" sz="2800" u="none" dirty="0" smtClean="0">
                <a:solidFill>
                  <a:srgbClr val="002060"/>
                </a:solidFill>
              </a:rPr>
              <a:t>ومواردها؛</a:t>
            </a:r>
            <a:endParaRPr lang="ar-MA" sz="28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 مراعاة </a:t>
            </a:r>
            <a:r>
              <a:rPr lang="ar-MA" sz="2800" u="none" dirty="0" smtClean="0">
                <a:solidFill>
                  <a:srgbClr val="002060"/>
                </a:solidFill>
              </a:rPr>
              <a:t>مبدإ </a:t>
            </a:r>
            <a:r>
              <a:rPr lang="ar-MA" sz="2800" u="none" dirty="0">
                <a:solidFill>
                  <a:srgbClr val="002060"/>
                </a:solidFill>
              </a:rPr>
              <a:t>التخفيف انسجاما مع الغلاف الزمني المخصص لتدريس اللغة </a:t>
            </a:r>
            <a:r>
              <a:rPr lang="ar-MA" sz="2800" u="none" dirty="0" smtClean="0">
                <a:solidFill>
                  <a:srgbClr val="002060"/>
                </a:solidFill>
              </a:rPr>
              <a:t>الأمازيغية؛</a:t>
            </a:r>
            <a:endParaRPr lang="ar-MA" sz="28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 الانتقال التدريجي مما هو محلي إلى ما هو جهوي إلى </a:t>
            </a:r>
            <a:r>
              <a:rPr lang="ar-MA" sz="2800" u="none" dirty="0" smtClean="0">
                <a:solidFill>
                  <a:srgbClr val="002060"/>
                </a:solidFill>
              </a:rPr>
              <a:t>ما هو وطني؛</a:t>
            </a:r>
            <a:endParaRPr lang="ar-MA" sz="28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dirty="0">
                <a:solidFill>
                  <a:srgbClr val="002060"/>
                </a:solidFill>
              </a:rPr>
              <a:t>العمل </a:t>
            </a:r>
            <a:r>
              <a:rPr lang="ar-MA" sz="2800" u="none" dirty="0" smtClean="0">
                <a:solidFill>
                  <a:srgbClr val="002060"/>
                </a:solidFill>
              </a:rPr>
              <a:t>بمبدإ </a:t>
            </a:r>
            <a:r>
              <a:rPr lang="ar-MA" sz="2800" u="none" dirty="0">
                <a:solidFill>
                  <a:srgbClr val="002060"/>
                </a:solidFill>
              </a:rPr>
              <a:t>التدرج لبناء لغة أمازيغية معيارية </a:t>
            </a:r>
            <a:r>
              <a:rPr lang="ar-MA" sz="2800" u="none" dirty="0" smtClean="0">
                <a:solidFill>
                  <a:srgbClr val="002060"/>
                </a:solidFill>
              </a:rPr>
              <a:t>موحدة؛</a:t>
            </a:r>
            <a:endParaRPr lang="ar-MA" sz="2800" u="none" dirty="0">
              <a:solidFill>
                <a:srgbClr val="002060"/>
              </a:solidFill>
            </a:endParaRPr>
          </a:p>
          <a:p>
            <a:pPr algn="just">
              <a:lnSpc>
                <a:spcPts val="3000"/>
              </a:lnSpc>
              <a:spcBef>
                <a:spcPts val="0"/>
              </a:spcBef>
              <a:buClr>
                <a:schemeClr val="accent5">
                  <a:lumMod val="25000"/>
                </a:schemeClr>
              </a:buClr>
              <a:buFont typeface="Wingdings" pitchFamily="2" charset="2"/>
              <a:buChar char="ü"/>
            </a:pPr>
            <a:r>
              <a:rPr lang="ar-MA" sz="2800" u="none" spc="-30" dirty="0">
                <a:solidFill>
                  <a:srgbClr val="002060"/>
                </a:solidFill>
              </a:rPr>
              <a:t>اعتماد المضامين الرقمية كمعينات </a:t>
            </a:r>
            <a:r>
              <a:rPr lang="ar-MA" sz="2800" u="none" spc="-30" dirty="0" smtClean="0">
                <a:solidFill>
                  <a:srgbClr val="002060"/>
                </a:solidFill>
              </a:rPr>
              <a:t>ديداكتيكية </a:t>
            </a:r>
            <a:r>
              <a:rPr lang="ar-MA" sz="2800" u="none" spc="-30" dirty="0">
                <a:solidFill>
                  <a:srgbClr val="002060"/>
                </a:solidFill>
              </a:rPr>
              <a:t>إضافية في تدريس </a:t>
            </a:r>
            <a:r>
              <a:rPr lang="ar-MA" sz="2800" u="none" spc="-30" dirty="0" smtClean="0">
                <a:solidFill>
                  <a:srgbClr val="002060"/>
                </a:solidFill>
              </a:rPr>
              <a:t>الأمازيغية.</a:t>
            </a:r>
          </a:p>
        </p:txBody>
      </p:sp>
      <p:sp>
        <p:nvSpPr>
          <p:cNvPr id="8" name="Titre 1"/>
          <p:cNvSpPr>
            <a:spLocks noGrp="1"/>
          </p:cNvSpPr>
          <p:nvPr>
            <p:ph type="title"/>
          </p:nvPr>
        </p:nvSpPr>
        <p:spPr>
          <a:xfrm>
            <a:off x="5076057" y="0"/>
            <a:ext cx="3888432" cy="836712"/>
          </a:xfrm>
        </p:spPr>
        <p:txBody>
          <a:bodyPr/>
          <a:lstStyle/>
          <a:p>
            <a:pPr algn="r"/>
            <a:r>
              <a:rPr lang="ar-MA" sz="4000" b="1" dirty="0" smtClean="0">
                <a:latin typeface="Times New Roman" pitchFamily="18" charset="0"/>
                <a:cs typeface="Times New Roman" pitchFamily="18" charset="0"/>
              </a:rPr>
              <a:t>اللغة الأمازيغية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38</a:t>
            </a:fld>
            <a:endParaRPr lang="fr-FR" dirty="0"/>
          </a:p>
        </p:txBody>
      </p:sp>
    </p:spTree>
    <p:extLst>
      <p:ext uri="{BB962C8B-B14F-4D97-AF65-F5344CB8AC3E}">
        <p14:creationId xmlns="" xmlns:p14="http://schemas.microsoft.com/office/powerpoint/2010/main" val="2103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fade">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fade">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fade">
                                      <p:cBhvr>
                                        <p:cTn id="5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الفرنسية</a:t>
            </a:r>
            <a:endParaRPr lang="fr-FR" sz="7200" b="1" dirty="0" smtClean="0">
              <a:solidFill>
                <a:schemeClr val="bg1"/>
              </a:solidFill>
              <a:cs typeface="Arial" pitchFamily="34" charset="0"/>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39</a:t>
            </a:fld>
            <a:endParaRPr lang="fr-FR" dirty="0"/>
          </a:p>
        </p:txBody>
      </p:sp>
      <p:sp>
        <p:nvSpPr>
          <p:cNvPr id="9"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328911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 xmlns:p14="http://schemas.microsoft.com/office/powerpoint/2010/main" val="2621663136"/>
              </p:ext>
            </p:extLst>
          </p:nvPr>
        </p:nvGraphicFramePr>
        <p:xfrm>
          <a:off x="0" y="785794"/>
          <a:ext cx="91440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الأهداف</a:t>
            </a:r>
            <a:endParaRPr lang="de-DE" sz="2800" b="1" kern="0" dirty="0">
              <a:solidFill>
                <a:schemeClr val="bg2">
                  <a:lumMod val="40000"/>
                  <a:lumOff val="60000"/>
                </a:schemeClr>
              </a:solidFill>
              <a:latin typeface="+mj-lt"/>
              <a:ea typeface="+mj-ea"/>
              <a:cs typeface="+mj-cs"/>
            </a:endParaRPr>
          </a:p>
        </p:txBody>
      </p:sp>
      <p:sp>
        <p:nvSpPr>
          <p:cNvPr id="10"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rgbClr val="C00000"/>
                </a:solidFill>
                <a:latin typeface="+mj-lt"/>
                <a:ea typeface="+mj-ea"/>
                <a:cs typeface="+mj-cs"/>
              </a:rPr>
              <a:t>السياق</a:t>
            </a:r>
          </a:p>
          <a:p>
            <a:pPr algn="ctr" rtl="1">
              <a:defRPr/>
            </a:pPr>
            <a:r>
              <a:rPr lang="ar-MA" sz="2800" b="1" kern="0" dirty="0" smtClean="0">
                <a:solidFill>
                  <a:srgbClr val="C00000"/>
                </a:solidFill>
                <a:latin typeface="+mj-lt"/>
                <a:ea typeface="+mj-ea"/>
                <a:cs typeface="+mj-cs"/>
              </a:rPr>
              <a:t>والدواعي</a:t>
            </a:r>
            <a:endParaRPr lang="de-DE" sz="2800" b="1" kern="0" dirty="0">
              <a:solidFill>
                <a:srgbClr val="C00000"/>
              </a:solidFill>
              <a:latin typeface="+mj-lt"/>
              <a:ea typeface="+mj-ea"/>
              <a:cs typeface="+mj-cs"/>
            </a:endParaRPr>
          </a:p>
        </p:txBody>
      </p:sp>
      <p:sp>
        <p:nvSpPr>
          <p:cNvPr id="11" name="Titel 1"/>
          <p:cNvSpPr txBox="1">
            <a:spLocks/>
          </p:cNvSpPr>
          <p:nvPr/>
        </p:nvSpPr>
        <p:spPr bwMode="auto">
          <a:xfrm>
            <a:off x="19287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المنتوج</a:t>
            </a:r>
            <a:endParaRPr lang="de-DE" sz="2800" b="1" kern="0" dirty="0">
              <a:solidFill>
                <a:schemeClr val="bg2">
                  <a:lumMod val="40000"/>
                  <a:lumOff val="60000"/>
                </a:schemeClr>
              </a:solidFill>
              <a:latin typeface="+mj-lt"/>
              <a:ea typeface="+mj-ea"/>
              <a:cs typeface="+mj-cs"/>
            </a:endParaRPr>
          </a:p>
        </p:txBody>
      </p:sp>
      <p:sp>
        <p:nvSpPr>
          <p:cNvPr id="19" name="Rectangle 1028"/>
          <p:cNvSpPr txBox="1">
            <a:spLocks noChangeArrowheads="1"/>
          </p:cNvSpPr>
          <p:nvPr/>
        </p:nvSpPr>
        <p:spPr>
          <a:xfrm>
            <a:off x="142844" y="1196752"/>
            <a:ext cx="8874048" cy="4680520"/>
          </a:xfrm>
          <a:prstGeom prst="roundRect">
            <a:avLst/>
          </a:prstGeom>
          <a:noFill/>
          <a:ln w="10000" cap="flat" cmpd="sng" algn="ctr">
            <a:solidFill>
              <a:srgbClr val="F0A22E"/>
            </a:solidFill>
            <a:prstDash val="solid"/>
          </a:ln>
          <a:effectLst>
            <a:outerShdw dist="50800" sx="1000" sy="1000" rotWithShape="0">
              <a:srgbClr val="4E3B30"/>
            </a:outerShdw>
          </a:effectLst>
        </p:spPr>
        <p:txBody>
          <a:bodyPr lIns="91418" tIns="45709" rIns="91418" bIns="45709"/>
          <a:lstStyle/>
          <a:p>
            <a:pPr marL="414238" marR="0" lvl="0" indent="-414238" algn="just" defTabSz="1103047" rtl="1" eaLnBrk="1" fontAlgn="auto" latinLnBrk="0" hangingPunct="1">
              <a:lnSpc>
                <a:spcPts val="4500"/>
              </a:lnSpc>
              <a:spcBef>
                <a:spcPts val="0"/>
              </a:spcBef>
              <a:spcAft>
                <a:spcPts val="0"/>
              </a:spcAft>
              <a:buClr>
                <a:srgbClr val="C00000"/>
              </a:buClr>
              <a:buSzPct val="80000"/>
              <a:buFont typeface="Wingdings" pitchFamily="2" charset="2"/>
              <a:buChar char="n"/>
              <a:tabLst/>
              <a:defRPr/>
            </a:pPr>
            <a:r>
              <a:rPr lang="ar-MA" altLang="de-DE" sz="3000" b="1" kern="0" dirty="0" smtClean="0">
                <a:solidFill>
                  <a:srgbClr val="002060"/>
                </a:solidFill>
              </a:rPr>
              <a:t>إزالة كل </a:t>
            </a:r>
            <a:r>
              <a:rPr lang="ar-MA" altLang="de-DE" sz="3000" b="1" kern="0" dirty="0">
                <a:solidFill>
                  <a:srgbClr val="002060"/>
                </a:solidFill>
              </a:rPr>
              <a:t>الشوائب المتعلقة باحترام حقوق الإنسان والمساواة بين </a:t>
            </a:r>
            <a:r>
              <a:rPr lang="ar-MA" altLang="de-DE" sz="3000" b="1" kern="0" dirty="0" smtClean="0">
                <a:solidFill>
                  <a:srgbClr val="002060"/>
                </a:solidFill>
              </a:rPr>
              <a:t>الجنسين؛</a:t>
            </a:r>
          </a:p>
          <a:p>
            <a:pPr marL="414238" marR="0" lvl="0" indent="-414238" algn="just" defTabSz="1103047" rtl="1" eaLnBrk="1" fontAlgn="auto" latinLnBrk="0" hangingPunct="1">
              <a:lnSpc>
                <a:spcPts val="4500"/>
              </a:lnSpc>
              <a:spcBef>
                <a:spcPts val="0"/>
              </a:spcBef>
              <a:spcAft>
                <a:spcPts val="0"/>
              </a:spcAft>
              <a:buClr>
                <a:srgbClr val="C00000"/>
              </a:buClr>
              <a:buSzPct val="80000"/>
              <a:buFont typeface="Wingdings" pitchFamily="2" charset="2"/>
              <a:buChar char="n"/>
              <a:tabLst/>
              <a:defRPr/>
            </a:pPr>
            <a:r>
              <a:rPr lang="ar-MA" altLang="de-DE" sz="3000" b="1" kern="0" dirty="0" smtClean="0">
                <a:solidFill>
                  <a:srgbClr val="002060"/>
                </a:solidFill>
              </a:rPr>
              <a:t>الحاجة إلى إعادة </a:t>
            </a:r>
            <a:r>
              <a:rPr lang="ar-MA" altLang="de-DE" sz="3000" b="1" kern="0" dirty="0" smtClean="0">
                <a:solidFill>
                  <a:srgbClr val="C00000"/>
                </a:solidFill>
              </a:rPr>
              <a:t>تكييف البرامج مع الغلاف الزمني الأسبوعي </a:t>
            </a:r>
            <a:r>
              <a:rPr lang="ar-MA" altLang="de-DE" sz="3000" b="1" kern="0" dirty="0" smtClean="0">
                <a:solidFill>
                  <a:srgbClr val="002060"/>
                </a:solidFill>
              </a:rPr>
              <a:t>بالتعليم الابتدائي عقب إدراج اللغة الأمازيغية بجميع المستويات؛</a:t>
            </a:r>
            <a:endParaRPr kumimoji="0" lang="ar-MA" altLang="de-DE" sz="3000" b="1" i="0" u="none" strike="noStrike" kern="0" cap="none" spc="0" normalizeH="0" baseline="0" noProof="0" dirty="0">
              <a:ln>
                <a:noFill/>
              </a:ln>
              <a:solidFill>
                <a:srgbClr val="002060"/>
              </a:solidFill>
              <a:effectLst/>
              <a:uLnTx/>
              <a:uFillTx/>
            </a:endParaRPr>
          </a:p>
          <a:p>
            <a:pPr marL="414238" lvl="0" indent="-414238" algn="just" defTabSz="1103047" rtl="1" fontAlgn="auto">
              <a:lnSpc>
                <a:spcPts val="4500"/>
              </a:lnSpc>
              <a:spcBef>
                <a:spcPts val="0"/>
              </a:spcBef>
              <a:spcAft>
                <a:spcPts val="0"/>
              </a:spcAft>
              <a:buClr>
                <a:srgbClr val="C00000"/>
              </a:buClr>
              <a:buSzPct val="80000"/>
              <a:buFont typeface="Wingdings" pitchFamily="2" charset="2"/>
              <a:buChar char="n"/>
              <a:defRPr/>
            </a:pPr>
            <a:r>
              <a:rPr lang="ar-MA" altLang="de-DE" sz="3000" b="1" kern="0" dirty="0">
                <a:solidFill>
                  <a:srgbClr val="002060"/>
                </a:solidFill>
              </a:rPr>
              <a:t>حاجة الميدان إلى </a:t>
            </a:r>
            <a:r>
              <a:rPr lang="ar-MA" altLang="de-DE" sz="3000" b="1" kern="0" dirty="0">
                <a:solidFill>
                  <a:srgbClr val="C00000"/>
                </a:solidFill>
              </a:rPr>
              <a:t>وثيقة تولف بين الوثائق الرسمية </a:t>
            </a:r>
            <a:r>
              <a:rPr lang="ar-MA" altLang="de-DE" sz="3000" b="1" kern="0" dirty="0" smtClean="0">
                <a:solidFill>
                  <a:srgbClr val="C00000"/>
                </a:solidFill>
              </a:rPr>
              <a:t>المعتمدة</a:t>
            </a:r>
            <a:r>
              <a:rPr lang="ar-MA" altLang="de-DE" sz="3000" b="1" kern="0" dirty="0" smtClean="0">
                <a:solidFill>
                  <a:srgbClr val="002060"/>
                </a:solidFill>
              </a:rPr>
              <a:t>؛</a:t>
            </a:r>
            <a:endParaRPr lang="ar-MA" altLang="de-DE" sz="3000" b="1" kern="0" dirty="0">
              <a:solidFill>
                <a:srgbClr val="002060"/>
              </a:solidFill>
            </a:endParaRPr>
          </a:p>
          <a:p>
            <a:pPr marL="414238" indent="-414238" algn="just" defTabSz="1103047" rtl="1" fontAlgn="auto">
              <a:lnSpc>
                <a:spcPts val="4500"/>
              </a:lnSpc>
              <a:spcBef>
                <a:spcPts val="0"/>
              </a:spcBef>
              <a:spcAft>
                <a:spcPts val="0"/>
              </a:spcAft>
              <a:buClr>
                <a:srgbClr val="C00000"/>
              </a:buClr>
              <a:buSzPct val="80000"/>
              <a:buFont typeface="Wingdings" pitchFamily="2" charset="2"/>
              <a:buChar char="n"/>
              <a:defRPr/>
            </a:pPr>
            <a:r>
              <a:rPr lang="ar-MA" altLang="de-DE" sz="3000" b="1" kern="0" dirty="0" smtClean="0">
                <a:solidFill>
                  <a:srgbClr val="002060"/>
                </a:solidFill>
              </a:rPr>
              <a:t>ضرورة </a:t>
            </a:r>
            <a:r>
              <a:rPr lang="ar-MA" altLang="de-DE" sz="3000" b="1" kern="0" dirty="0" smtClean="0">
                <a:solidFill>
                  <a:srgbClr val="C00000"/>
                </a:solidFill>
              </a:rPr>
              <a:t>تكييف الكتاب المدرسي مع المستجدات </a:t>
            </a:r>
            <a:r>
              <a:rPr lang="ar-MA" altLang="de-DE" sz="3000" b="1" kern="0" dirty="0" smtClean="0">
                <a:solidFill>
                  <a:srgbClr val="002060"/>
                </a:solidFill>
              </a:rPr>
              <a:t>التي تعرفها الساحة.</a:t>
            </a:r>
            <a:endParaRPr lang="ar-MA" altLang="de-DE" sz="3000" b="1" kern="0" dirty="0">
              <a:solidFill>
                <a:srgbClr val="002060"/>
              </a:solidFill>
            </a:endParaRPr>
          </a:p>
          <a:p>
            <a:pPr marL="414238" indent="-414238" algn="just" defTabSz="1103047" rtl="1" fontAlgn="auto">
              <a:lnSpc>
                <a:spcPts val="4500"/>
              </a:lnSpc>
              <a:spcBef>
                <a:spcPts val="0"/>
              </a:spcBef>
              <a:spcAft>
                <a:spcPts val="0"/>
              </a:spcAft>
              <a:buClr>
                <a:srgbClr val="008080"/>
              </a:buClr>
              <a:buSzPct val="80000"/>
              <a:buFont typeface="Wingdings" pitchFamily="2" charset="2"/>
              <a:buChar char="n"/>
              <a:defRPr/>
            </a:pPr>
            <a:endParaRPr lang="fr-FR" altLang="de-DE" sz="3000" kern="0" dirty="0" smtClean="0">
              <a:solidFill>
                <a:srgbClr val="002060"/>
              </a:solidFill>
            </a:endParaRPr>
          </a:p>
        </p:txBody>
      </p:sp>
      <p:sp>
        <p:nvSpPr>
          <p:cNvPr id="2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13"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1">
                    <a:lumMod val="75000"/>
                  </a:schemeClr>
                </a:solidFill>
                <a:latin typeface="+mj-lt"/>
                <a:ea typeface="+mj-ea"/>
                <a:cs typeface="+mj-cs"/>
              </a:rPr>
              <a:t>منهجية اشتغال الورشة</a:t>
            </a:r>
            <a:endParaRPr lang="de-DE" sz="2800" b="1" kern="0" dirty="0">
              <a:solidFill>
                <a:schemeClr val="bg1">
                  <a:lumMod val="75000"/>
                </a:schemeClr>
              </a:solidFill>
              <a:latin typeface="+mj-lt"/>
              <a:ea typeface="+mj-ea"/>
              <a:cs typeface="+mj-cs"/>
            </a:endParaRPr>
          </a:p>
        </p:txBody>
      </p:sp>
      <p:sp>
        <p:nvSpPr>
          <p:cNvPr id="14" name="Titel 1"/>
          <p:cNvSpPr txBox="1">
            <a:spLocks/>
          </p:cNvSpPr>
          <p:nvPr/>
        </p:nvSpPr>
        <p:spPr bwMode="auto">
          <a:xfrm>
            <a:off x="14284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rPr>
              <a:t>البرامج المحينة</a:t>
            </a:r>
            <a:endParaRPr lang="de-DE" sz="2800" b="1" kern="0" dirty="0">
              <a:solidFill>
                <a:schemeClr val="bg2">
                  <a:lumMod val="40000"/>
                  <a:lumOff val="60000"/>
                </a:schemeClr>
              </a:solidFill>
              <a:latin typeface="+mj-lt"/>
              <a:ea typeface="+mj-ea"/>
              <a:cs typeface="+mj-cs"/>
            </a:endParaRPr>
          </a:p>
        </p:txBody>
      </p:sp>
      <p:sp>
        <p:nvSpPr>
          <p:cNvPr id="12"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a:t>
            </a:fld>
            <a:endParaRPr lang="fr-FR"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8" presetClass="entr" presetSubtype="12"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strips(down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strips(down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strips(downLeft)">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Effect transition="in" filter="strips(downLeft)">
                                      <p:cBhvr>
                                        <p:cTn id="3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FF6600"/>
              </a:solidFill>
              <a:effectLst/>
              <a:uLnTx/>
              <a:uFillTx/>
              <a:latin typeface="Times New Roman" pitchFamily="18" charset="0"/>
              <a:ea typeface="MS PGothic" pitchFamily="34" charset="-128"/>
              <a:cs typeface="Times New Roman" pitchFamily="18" charset="0"/>
            </a:endParaRPr>
          </a:p>
        </p:txBody>
      </p:sp>
      <p:sp>
        <p:nvSpPr>
          <p:cNvPr id="5" name="Rectangle 4"/>
          <p:cNvSpPr/>
          <p:nvPr/>
        </p:nvSpPr>
        <p:spPr>
          <a:xfrm>
            <a:off x="179512" y="1200583"/>
            <a:ext cx="8784976" cy="4770537"/>
          </a:xfrm>
          <a:prstGeom prst="rect">
            <a:avLst/>
          </a:prstGeom>
        </p:spPr>
        <p:txBody>
          <a:bodyPr wrap="square">
            <a:spAutoFit/>
          </a:bodyPr>
          <a:lstStyle/>
          <a:p>
            <a:pPr marL="360000" indent="-360000">
              <a:buClr>
                <a:schemeClr val="accent5">
                  <a:lumMod val="25000"/>
                </a:schemeClr>
              </a:buClr>
              <a:buFont typeface="Wingdings" pitchFamily="2" charset="2"/>
              <a:buChar char="ü"/>
            </a:pPr>
            <a:r>
              <a:rPr lang="fr-FR" sz="1600" b="1" dirty="0" smtClean="0">
                <a:solidFill>
                  <a:srgbClr val="C00000"/>
                </a:solidFill>
                <a:latin typeface="+mj-lt"/>
              </a:rPr>
              <a:t>Au niveau de l’approche pédagogique</a:t>
            </a:r>
          </a:p>
          <a:p>
            <a:pPr marL="720000" indent="-360000" algn="just">
              <a:buClr>
                <a:srgbClr val="C00000"/>
              </a:buClr>
              <a:buFont typeface="Wingdings" pitchFamily="2" charset="2"/>
              <a:buChar char="v"/>
            </a:pPr>
            <a:r>
              <a:rPr lang="fr-FR" sz="1600" dirty="0" smtClean="0">
                <a:solidFill>
                  <a:srgbClr val="002060"/>
                </a:solidFill>
                <a:latin typeface="+mj-lt"/>
                <a:ea typeface="Calibri"/>
                <a:cs typeface="Arial"/>
              </a:rPr>
              <a:t>Livre blanc: Entrée par contenus; compétences élaborées sous forme d’objectifs;</a:t>
            </a:r>
          </a:p>
          <a:p>
            <a:pPr marL="720000" indent="-360000" algn="just">
              <a:buClr>
                <a:srgbClr val="C00000"/>
              </a:buClr>
              <a:buFont typeface="Wingdings" pitchFamily="2" charset="2"/>
              <a:buChar char="v"/>
            </a:pPr>
            <a:r>
              <a:rPr lang="fr-FR" sz="1600" dirty="0" smtClean="0">
                <a:solidFill>
                  <a:srgbClr val="002060"/>
                </a:solidFill>
                <a:latin typeface="+mj-lt"/>
                <a:ea typeface="Calibri"/>
                <a:cs typeface="Arial"/>
              </a:rPr>
              <a:t>Dispositif PI:  double entrée (compétences et contenus);</a:t>
            </a:r>
          </a:p>
          <a:p>
            <a:pPr marL="720000" indent="-360000" algn="just">
              <a:buClr>
                <a:srgbClr val="C00000"/>
              </a:buClr>
              <a:buFont typeface="Wingdings" pitchFamily="2" charset="2"/>
              <a:buChar char="v"/>
            </a:pPr>
            <a:r>
              <a:rPr lang="fr-FR" sz="1600" dirty="0" smtClean="0">
                <a:solidFill>
                  <a:srgbClr val="002060"/>
                </a:solidFill>
                <a:latin typeface="+mj-lt"/>
                <a:ea typeface="Calibri"/>
                <a:cs typeface="Arial"/>
              </a:rPr>
              <a:t>Absence d’orientations pédagogiques et méthodologiques encadrant le programme;</a:t>
            </a:r>
          </a:p>
          <a:p>
            <a:pPr marL="360000" indent="-360000" algn="just">
              <a:buClr>
                <a:schemeClr val="accent5">
                  <a:lumMod val="25000"/>
                </a:schemeClr>
              </a:buClr>
              <a:buFont typeface="Wingdings" pitchFamily="2" charset="2"/>
              <a:buChar char="ü"/>
              <a:defRPr/>
            </a:pPr>
            <a:r>
              <a:rPr lang="fr-FR" sz="1600" b="1" dirty="0" smtClean="0">
                <a:solidFill>
                  <a:srgbClr val="FF0000"/>
                </a:solidFill>
                <a:latin typeface="+mj-lt"/>
              </a:rPr>
              <a:t> </a:t>
            </a:r>
            <a:r>
              <a:rPr lang="fr-FR" sz="1600" b="1" dirty="0">
                <a:solidFill>
                  <a:srgbClr val="C00000"/>
                </a:solidFill>
                <a:latin typeface="+mj-lt"/>
              </a:rPr>
              <a:t>Au niveau des énoncés de compétences</a:t>
            </a:r>
          </a:p>
          <a:p>
            <a:pPr marL="720000" indent="-360000" algn="just">
              <a:buClr>
                <a:srgbClr val="C00000"/>
              </a:buClr>
              <a:buFont typeface="Wingdings" pitchFamily="2" charset="2"/>
              <a:buChar char="v"/>
              <a:defRPr/>
            </a:pPr>
            <a:r>
              <a:rPr lang="fr-FR" sz="1600" dirty="0">
                <a:solidFill>
                  <a:srgbClr val="002060"/>
                </a:solidFill>
                <a:latin typeface="+mj-lt"/>
                <a:ea typeface="Calibri"/>
                <a:cs typeface="Arial"/>
              </a:rPr>
              <a:t>Déséquilibre entre les paliers de </a:t>
            </a:r>
            <a:r>
              <a:rPr lang="fr-FR" sz="1600" dirty="0" smtClean="0">
                <a:solidFill>
                  <a:srgbClr val="002060"/>
                </a:solidFill>
                <a:latin typeface="+mj-lt"/>
                <a:ea typeface="Calibri"/>
                <a:cs typeface="Arial"/>
              </a:rPr>
              <a:t>compétences;</a:t>
            </a:r>
            <a:endParaRPr lang="fr-FR" sz="1600" dirty="0">
              <a:solidFill>
                <a:srgbClr val="002060"/>
              </a:solidFill>
              <a:latin typeface="+mj-lt"/>
              <a:ea typeface="Calibri"/>
              <a:cs typeface="Arial"/>
            </a:endParaRP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Dysfonctionnement au niveau de l’organisation des apprentissages: dans certains niveaux, tous les types de textes ont été présentés dans l’énoncé de compétences dès le 1er palier (Cf. énoncés de compétences 5ème, 6ème année), ce qui ne facilite pas l’acquisition des règles régissant  chaque type de texte;</a:t>
            </a:r>
          </a:p>
          <a:p>
            <a:pPr marL="360000" indent="-360000" algn="just">
              <a:buClr>
                <a:schemeClr val="accent5">
                  <a:lumMod val="25000"/>
                </a:schemeClr>
              </a:buClr>
              <a:buFont typeface="Wingdings" pitchFamily="2" charset="2"/>
              <a:buChar char="ü"/>
              <a:defRPr/>
            </a:pPr>
            <a:r>
              <a:rPr lang="fr-FR" sz="1600" b="1" dirty="0" smtClean="0">
                <a:solidFill>
                  <a:srgbClr val="FF0000"/>
                </a:solidFill>
                <a:latin typeface="+mj-lt"/>
              </a:rPr>
              <a:t> </a:t>
            </a:r>
            <a:r>
              <a:rPr lang="fr-FR" sz="1600" b="1" dirty="0">
                <a:solidFill>
                  <a:srgbClr val="C00000"/>
                </a:solidFill>
                <a:latin typeface="+mj-lt"/>
              </a:rPr>
              <a:t>Au niveau des ressources</a:t>
            </a: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Non-cohérence entre le livre blanc et le dispositif de la PI;</a:t>
            </a: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Organisation </a:t>
            </a:r>
            <a:r>
              <a:rPr lang="fr-FR" sz="1600" dirty="0">
                <a:solidFill>
                  <a:srgbClr val="002060"/>
                </a:solidFill>
                <a:latin typeface="+mj-lt"/>
                <a:ea typeface="Calibri"/>
                <a:cs typeface="Arial"/>
              </a:rPr>
              <a:t>des apprentissages par </a:t>
            </a:r>
            <a:r>
              <a:rPr lang="fr-FR" sz="1600" dirty="0" smtClean="0">
                <a:solidFill>
                  <a:srgbClr val="002060"/>
                </a:solidFill>
                <a:latin typeface="+mj-lt"/>
                <a:ea typeface="Calibri"/>
                <a:cs typeface="Arial"/>
              </a:rPr>
              <a:t>séquence;</a:t>
            </a:r>
            <a:endParaRPr lang="fr-FR" sz="1600" dirty="0">
              <a:solidFill>
                <a:srgbClr val="002060"/>
              </a:solidFill>
              <a:latin typeface="+mj-lt"/>
              <a:ea typeface="Calibri"/>
              <a:cs typeface="Arial"/>
            </a:endParaRP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Absence </a:t>
            </a:r>
            <a:r>
              <a:rPr lang="fr-FR" sz="1600" dirty="0">
                <a:solidFill>
                  <a:srgbClr val="002060"/>
                </a:solidFill>
                <a:latin typeface="+mj-lt"/>
                <a:ea typeface="Calibri"/>
                <a:cs typeface="Arial"/>
              </a:rPr>
              <a:t>de cohérence des différentes ressources d’une même </a:t>
            </a:r>
            <a:r>
              <a:rPr lang="fr-FR" sz="1600" dirty="0" smtClean="0">
                <a:solidFill>
                  <a:srgbClr val="002060"/>
                </a:solidFill>
                <a:latin typeface="+mj-lt"/>
                <a:ea typeface="Calibri"/>
                <a:cs typeface="Arial"/>
              </a:rPr>
              <a:t>séquence d’apprentissage;</a:t>
            </a:r>
            <a:endParaRPr lang="fr-FR" sz="1600" dirty="0">
              <a:solidFill>
                <a:srgbClr val="002060"/>
              </a:solidFill>
              <a:latin typeface="+mj-lt"/>
              <a:ea typeface="Calibri"/>
              <a:cs typeface="Arial"/>
            </a:endParaRP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Absence </a:t>
            </a:r>
            <a:r>
              <a:rPr lang="fr-FR" sz="1600" dirty="0">
                <a:solidFill>
                  <a:srgbClr val="002060"/>
                </a:solidFill>
                <a:latin typeface="+mj-lt"/>
                <a:ea typeface="Calibri"/>
                <a:cs typeface="Arial"/>
              </a:rPr>
              <a:t>de cohérence entre les ressources d’un même palier et la compétence visée</a:t>
            </a: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Absence de thèmes;</a:t>
            </a: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Programme trop chargé;</a:t>
            </a:r>
          </a:p>
          <a:p>
            <a:pPr marL="720000" indent="-360000" algn="just">
              <a:buClr>
                <a:srgbClr val="C00000"/>
              </a:buClr>
              <a:buFont typeface="Wingdings" pitchFamily="2" charset="2"/>
              <a:buChar char="v"/>
              <a:defRPr/>
            </a:pPr>
            <a:r>
              <a:rPr lang="fr-FR" sz="1600" dirty="0" smtClean="0">
                <a:solidFill>
                  <a:srgbClr val="002060"/>
                </a:solidFill>
                <a:latin typeface="+mj-lt"/>
                <a:ea typeface="Calibri"/>
                <a:cs typeface="Arial"/>
              </a:rPr>
              <a:t>Absence </a:t>
            </a:r>
            <a:r>
              <a:rPr lang="fr-FR" sz="1600" dirty="0">
                <a:solidFill>
                  <a:srgbClr val="002060"/>
                </a:solidFill>
                <a:latin typeface="+mj-lt"/>
                <a:ea typeface="Calibri"/>
                <a:cs typeface="Arial"/>
              </a:rPr>
              <a:t>des activités intégrées dans </a:t>
            </a:r>
            <a:r>
              <a:rPr lang="fr-FR" sz="1600" dirty="0" smtClean="0">
                <a:solidFill>
                  <a:srgbClr val="002060"/>
                </a:solidFill>
                <a:latin typeface="+mj-lt"/>
                <a:ea typeface="Calibri"/>
                <a:cs typeface="Arial"/>
              </a:rPr>
              <a:t>le programme;</a:t>
            </a:r>
            <a:endParaRPr lang="fr-FR" sz="1600" dirty="0">
              <a:solidFill>
                <a:srgbClr val="002060"/>
              </a:solidFill>
              <a:latin typeface="+mj-lt"/>
              <a:ea typeface="Calibri"/>
              <a:cs typeface="Arial"/>
            </a:endParaRPr>
          </a:p>
        </p:txBody>
      </p:sp>
      <p:sp>
        <p:nvSpPr>
          <p:cNvPr id="7" name="Rectangle 6"/>
          <p:cNvSpPr/>
          <p:nvPr/>
        </p:nvSpPr>
        <p:spPr>
          <a:xfrm>
            <a:off x="3493595" y="3223559"/>
            <a:ext cx="237566" cy="392159"/>
          </a:xfrm>
          <a:prstGeom prst="rect">
            <a:avLst/>
          </a:prstGeom>
        </p:spPr>
        <p:txBody>
          <a:bodyPr wrap="none">
            <a:spAutoFit/>
          </a:bodyPr>
          <a:lstStyle/>
          <a:p>
            <a:pPr>
              <a:lnSpc>
                <a:spcPct val="115000"/>
              </a:lnSpc>
              <a:spcAft>
                <a:spcPts val="0"/>
              </a:spcAft>
            </a:pPr>
            <a:r>
              <a:rPr lang="fr-FR" b="1" dirty="0" smtClean="0">
                <a:latin typeface="Calibri"/>
                <a:ea typeface="Calibri"/>
                <a:cs typeface="Arial"/>
              </a:rPr>
              <a:t> </a:t>
            </a:r>
          </a:p>
        </p:txBody>
      </p:sp>
      <p:sp>
        <p:nvSpPr>
          <p:cNvPr id="8"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9" name="Titre 1"/>
          <p:cNvSpPr txBox="1">
            <a:spLocks/>
          </p:cNvSpPr>
          <p:nvPr/>
        </p:nvSpPr>
        <p:spPr bwMode="auto">
          <a:xfrm>
            <a:off x="6143637" y="0"/>
            <a:ext cx="3000363"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Motifs d‘ajustement</a:t>
            </a:r>
            <a:endParaRPr lang="fr-FR" sz="2400" b="1" dirty="0">
              <a:solidFill>
                <a:srgbClr val="FF0000"/>
              </a:solidFill>
              <a:latin typeface="+mj-lt"/>
            </a:endParaRPr>
          </a:p>
        </p:txBody>
      </p:sp>
      <p:sp>
        <p:nvSpPr>
          <p:cNvPr id="1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1"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40</a:t>
            </a:fld>
            <a:endParaRPr lang="fr-FR" dirty="0"/>
          </a:p>
        </p:txBody>
      </p:sp>
    </p:spTree>
    <p:extLst>
      <p:ext uri="{BB962C8B-B14F-4D97-AF65-F5344CB8AC3E}">
        <p14:creationId xmlns="" xmlns:p14="http://schemas.microsoft.com/office/powerpoint/2010/main" val="231459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barn(inVertical)">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barn(inVertical)">
                                      <p:cBhvr>
                                        <p:cTn id="53" dur="5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barn(inVertical)">
                                      <p:cBhvr>
                                        <p:cTn id="58" dur="5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barn(inVertical)">
                                      <p:cBhvr>
                                        <p:cTn id="63" dur="5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barn(inVertical)">
                                      <p:cBhvr>
                                        <p:cTn id="68" dur="500"/>
                                        <p:tgtEl>
                                          <p:spTgt spid="5">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Effect transition="in" filter="barn(inVertical)">
                                      <p:cBhvr>
                                        <p:cTn id="73" dur="500"/>
                                        <p:tgtEl>
                                          <p:spTgt spid="5">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animEffect transition="in" filter="barn(inVertical)">
                                      <p:cBhvr>
                                        <p:cTn id="78" dur="500"/>
                                        <p:tgtEl>
                                          <p:spTgt spid="5">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
                                            <p:txEl>
                                              <p:pRg st="14" end="14"/>
                                            </p:txEl>
                                          </p:spTgt>
                                        </p:tgtEl>
                                        <p:attrNameLst>
                                          <p:attrName>style.visibility</p:attrName>
                                        </p:attrNameLst>
                                      </p:cBhvr>
                                      <p:to>
                                        <p:strVal val="visible"/>
                                      </p:to>
                                    </p:set>
                                    <p:animEffect transition="in" filter="barn(inVertical)">
                                      <p:cBhvr>
                                        <p:cTn id="83"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FF6600"/>
              </a:solidFill>
              <a:effectLst/>
              <a:uLnTx/>
              <a:uFillTx/>
              <a:latin typeface="Times New Roman" pitchFamily="18" charset="0"/>
              <a:ea typeface="MS PGothic" pitchFamily="34" charset="-128"/>
              <a:cs typeface="Times New Roman" pitchFamily="18" charset="0"/>
            </a:endParaRPr>
          </a:p>
        </p:txBody>
      </p:sp>
      <p:sp>
        <p:nvSpPr>
          <p:cNvPr id="5" name="Rectangle 4"/>
          <p:cNvSpPr/>
          <p:nvPr/>
        </p:nvSpPr>
        <p:spPr>
          <a:xfrm>
            <a:off x="179512" y="1117756"/>
            <a:ext cx="8784976" cy="4811574"/>
          </a:xfrm>
          <a:prstGeom prst="rect">
            <a:avLst/>
          </a:prstGeom>
        </p:spPr>
        <p:txBody>
          <a:bodyPr wrap="square">
            <a:spAutoFit/>
          </a:bodyPr>
          <a:lstStyle/>
          <a:p>
            <a:pPr marL="360000" indent="-360000">
              <a:lnSpc>
                <a:spcPts val="2300"/>
              </a:lnSpc>
              <a:buClr>
                <a:schemeClr val="accent5">
                  <a:lumMod val="25000"/>
                </a:schemeClr>
              </a:buClr>
              <a:buFont typeface="Wingdings" pitchFamily="2" charset="2"/>
              <a:buChar char="ü"/>
            </a:pPr>
            <a:r>
              <a:rPr lang="fr-FR" sz="2400" b="1" dirty="0" smtClean="0">
                <a:solidFill>
                  <a:srgbClr val="C00000"/>
                </a:solidFill>
                <a:latin typeface="+mj-lt"/>
              </a:rPr>
              <a:t>Au </a:t>
            </a:r>
            <a:r>
              <a:rPr lang="fr-FR" sz="2400" b="1" dirty="0">
                <a:solidFill>
                  <a:srgbClr val="C00000"/>
                </a:solidFill>
                <a:latin typeface="+mj-lt"/>
              </a:rPr>
              <a:t>niveau du système d’évaluation et de remédiation</a:t>
            </a:r>
          </a:p>
          <a:p>
            <a:pPr marL="720000" indent="-360000">
              <a:lnSpc>
                <a:spcPts val="2300"/>
              </a:lnSpc>
              <a:buClr>
                <a:srgbClr val="C00000"/>
              </a:buClr>
              <a:buFont typeface="Wingdings" pitchFamily="2" charset="2"/>
              <a:buChar char="v"/>
            </a:pPr>
            <a:r>
              <a:rPr lang="fr-FR" sz="2000" b="1" dirty="0">
                <a:solidFill>
                  <a:srgbClr val="C00000"/>
                </a:solidFill>
                <a:latin typeface="+mj-lt"/>
                <a:ea typeface="Calibri"/>
                <a:cs typeface="Arial"/>
              </a:rPr>
              <a:t>Selon le livre </a:t>
            </a:r>
            <a:r>
              <a:rPr lang="fr-FR" sz="2000" b="1" dirty="0" smtClean="0">
                <a:solidFill>
                  <a:srgbClr val="C00000"/>
                </a:solidFill>
                <a:latin typeface="+mj-lt"/>
                <a:ea typeface="Calibri"/>
                <a:cs typeface="Arial"/>
              </a:rPr>
              <a:t>blanc:</a:t>
            </a:r>
            <a:endParaRPr lang="fr-FR" sz="2000" b="1" dirty="0">
              <a:solidFill>
                <a:srgbClr val="C00000"/>
              </a:solidFill>
              <a:latin typeface="+mj-lt"/>
              <a:ea typeface="Calibri"/>
              <a:cs typeface="Arial"/>
            </a:endParaRPr>
          </a:p>
          <a:p>
            <a:pPr marL="1080000" indent="-285750" algn="just">
              <a:lnSpc>
                <a:spcPts val="2300"/>
              </a:lnSpc>
              <a:buClr>
                <a:srgbClr val="C00000"/>
              </a:buClr>
              <a:buFont typeface="Courier New" pitchFamily="49" charset="0"/>
              <a:buChar char="o"/>
            </a:pPr>
            <a:r>
              <a:rPr lang="fr-FR" sz="2000" dirty="0" smtClean="0">
                <a:solidFill>
                  <a:srgbClr val="002060"/>
                </a:solidFill>
                <a:latin typeface="+mj-lt"/>
                <a:ea typeface="Calibri"/>
                <a:cs typeface="Arial"/>
              </a:rPr>
              <a:t>Une semaine pour  le rappel et l’évaluation diagnostique;</a:t>
            </a:r>
          </a:p>
          <a:p>
            <a:pPr marL="1080000" indent="-285750" algn="just">
              <a:lnSpc>
                <a:spcPts val="2300"/>
              </a:lnSpc>
              <a:buClr>
                <a:srgbClr val="C00000"/>
              </a:buClr>
              <a:buFont typeface="Courier New" pitchFamily="49" charset="0"/>
              <a:buChar char="o"/>
            </a:pPr>
            <a:r>
              <a:rPr lang="fr-FR" sz="2000" dirty="0" smtClean="0">
                <a:solidFill>
                  <a:srgbClr val="002060"/>
                </a:solidFill>
                <a:latin typeface="+mj-lt"/>
                <a:ea typeface="Calibri"/>
                <a:cs typeface="Arial"/>
              </a:rPr>
              <a:t>2 semaines d’évaluation et de soutien à la fin de chaque étape scolaire (8 semaines au cours de l’année scolaire);</a:t>
            </a:r>
          </a:p>
          <a:p>
            <a:pPr marL="1080000" indent="-285750" algn="just">
              <a:lnSpc>
                <a:spcPts val="2300"/>
              </a:lnSpc>
              <a:buClr>
                <a:srgbClr val="C00000"/>
              </a:buClr>
              <a:buFont typeface="Courier New" pitchFamily="49" charset="0"/>
              <a:buChar char="o"/>
            </a:pPr>
            <a:r>
              <a:rPr lang="fr-FR" sz="2000" dirty="0" smtClean="0">
                <a:solidFill>
                  <a:srgbClr val="002060"/>
                </a:solidFill>
                <a:latin typeface="+mj-lt"/>
                <a:ea typeface="Calibri"/>
                <a:cs typeface="Arial"/>
              </a:rPr>
              <a:t>Un temps suffisant pour l’évaluation et le soutien (avantage);</a:t>
            </a:r>
          </a:p>
          <a:p>
            <a:pPr marL="1080000" indent="-285750" algn="just">
              <a:lnSpc>
                <a:spcPts val="2300"/>
              </a:lnSpc>
              <a:buClr>
                <a:srgbClr val="C00000"/>
              </a:buClr>
              <a:buFont typeface="Courier New" pitchFamily="49" charset="0"/>
              <a:buChar char="o"/>
            </a:pPr>
            <a:r>
              <a:rPr lang="fr-FR" sz="2000" dirty="0" smtClean="0">
                <a:solidFill>
                  <a:srgbClr val="002060"/>
                </a:solidFill>
                <a:latin typeface="+mj-lt"/>
                <a:ea typeface="Calibri"/>
                <a:cs typeface="Arial"/>
              </a:rPr>
              <a:t>Pas de temps réservé à l’intégration des acquis;</a:t>
            </a:r>
          </a:p>
          <a:p>
            <a:pPr marL="720000" indent="-360000" algn="just">
              <a:lnSpc>
                <a:spcPts val="2300"/>
              </a:lnSpc>
              <a:buClr>
                <a:srgbClr val="C00000"/>
              </a:buClr>
              <a:buFont typeface="Wingdings" pitchFamily="2" charset="2"/>
              <a:buChar char="v"/>
              <a:defRPr/>
            </a:pPr>
            <a:r>
              <a:rPr lang="fr-FR" sz="2000" b="1" dirty="0" smtClean="0">
                <a:solidFill>
                  <a:srgbClr val="C00000"/>
                </a:solidFill>
                <a:latin typeface="+mj-lt"/>
                <a:ea typeface="Calibri"/>
                <a:cs typeface="Arial"/>
              </a:rPr>
              <a:t>Selon </a:t>
            </a:r>
            <a:r>
              <a:rPr lang="fr-FR" sz="2000" b="1" dirty="0">
                <a:solidFill>
                  <a:srgbClr val="C00000"/>
                </a:solidFill>
                <a:latin typeface="+mj-lt"/>
                <a:ea typeface="Calibri"/>
                <a:cs typeface="Arial"/>
              </a:rPr>
              <a:t>la </a:t>
            </a:r>
            <a:r>
              <a:rPr lang="fr-FR" sz="2000" b="1" dirty="0" smtClean="0">
                <a:solidFill>
                  <a:srgbClr val="C00000"/>
                </a:solidFill>
                <a:latin typeface="+mj-lt"/>
                <a:ea typeface="Calibri"/>
                <a:cs typeface="Arial"/>
              </a:rPr>
              <a:t>PI:</a:t>
            </a:r>
            <a:endParaRPr lang="fr-FR" sz="2000" b="1" dirty="0">
              <a:solidFill>
                <a:srgbClr val="C00000"/>
              </a:solidFill>
              <a:latin typeface="+mj-lt"/>
              <a:ea typeface="Calibri"/>
              <a:cs typeface="Arial"/>
            </a:endParaRPr>
          </a:p>
          <a:p>
            <a:pPr marL="1080000" indent="-285750" algn="just">
              <a:lnSpc>
                <a:spcPts val="2300"/>
              </a:lnSpc>
              <a:buClr>
                <a:srgbClr val="C00000"/>
              </a:buClr>
              <a:buFont typeface="Courier New" pitchFamily="49" charset="0"/>
              <a:buChar char="o"/>
              <a:defRPr/>
            </a:pPr>
            <a:r>
              <a:rPr lang="fr-FR" sz="2000" dirty="0" smtClean="0">
                <a:solidFill>
                  <a:srgbClr val="002060"/>
                </a:solidFill>
                <a:latin typeface="+mj-lt"/>
                <a:ea typeface="Calibri"/>
                <a:cs typeface="Arial"/>
              </a:rPr>
              <a:t>1 semaine réservée à  l’évaluation diagnostique et à la </a:t>
            </a:r>
            <a:r>
              <a:rPr lang="fr-FR" sz="2000" dirty="0" err="1" smtClean="0">
                <a:solidFill>
                  <a:srgbClr val="002060"/>
                </a:solidFill>
                <a:latin typeface="+mj-lt"/>
                <a:ea typeface="Calibri"/>
                <a:cs typeface="Arial"/>
              </a:rPr>
              <a:t>remédiation</a:t>
            </a:r>
            <a:r>
              <a:rPr lang="fr-FR" sz="2000" dirty="0" smtClean="0">
                <a:solidFill>
                  <a:srgbClr val="002060"/>
                </a:solidFill>
                <a:latin typeface="+mj-lt"/>
                <a:ea typeface="Calibri"/>
                <a:cs typeface="Arial"/>
              </a:rPr>
              <a:t>;</a:t>
            </a:r>
          </a:p>
          <a:p>
            <a:pPr marL="1080000" indent="-285750" algn="just">
              <a:lnSpc>
                <a:spcPts val="2300"/>
              </a:lnSpc>
              <a:buClr>
                <a:srgbClr val="C00000"/>
              </a:buClr>
              <a:buFont typeface="Courier New" pitchFamily="49" charset="0"/>
              <a:buChar char="o"/>
              <a:defRPr/>
            </a:pPr>
            <a:r>
              <a:rPr lang="fr-FR" sz="2000" dirty="0" smtClean="0">
                <a:solidFill>
                  <a:srgbClr val="002060"/>
                </a:solidFill>
                <a:latin typeface="+mj-lt"/>
                <a:ea typeface="Calibri"/>
                <a:cs typeface="Arial"/>
              </a:rPr>
              <a:t>2 semaines pour l’intégration à la fin de chaque palier de compétences;</a:t>
            </a:r>
          </a:p>
          <a:p>
            <a:pPr marL="1080000" indent="-285750" algn="just">
              <a:lnSpc>
                <a:spcPts val="2300"/>
              </a:lnSpc>
              <a:buClr>
                <a:srgbClr val="C00000"/>
              </a:buClr>
              <a:buFont typeface="Courier New" pitchFamily="49" charset="0"/>
              <a:buChar char="o"/>
              <a:defRPr/>
            </a:pPr>
            <a:r>
              <a:rPr lang="fr-FR" sz="2000" dirty="0" smtClean="0">
                <a:solidFill>
                  <a:srgbClr val="002060"/>
                </a:solidFill>
                <a:latin typeface="+mj-lt"/>
                <a:ea typeface="Calibri"/>
                <a:cs typeface="Arial"/>
              </a:rPr>
              <a:t>Pas de temps réservé aux activités de synthèse;</a:t>
            </a:r>
          </a:p>
          <a:p>
            <a:pPr marL="1080000" indent="-285750" algn="just">
              <a:lnSpc>
                <a:spcPts val="2300"/>
              </a:lnSpc>
              <a:buClr>
                <a:srgbClr val="C00000"/>
              </a:buClr>
              <a:buFont typeface="Courier New" pitchFamily="49" charset="0"/>
              <a:buChar char="o"/>
              <a:defRPr/>
            </a:pPr>
            <a:r>
              <a:rPr lang="fr-FR" sz="2000" dirty="0" smtClean="0">
                <a:solidFill>
                  <a:srgbClr val="002060"/>
                </a:solidFill>
                <a:latin typeface="+mj-lt"/>
                <a:ea typeface="Calibri"/>
                <a:cs typeface="Arial"/>
              </a:rPr>
              <a:t>Un temps suffisant pour l’intégration;</a:t>
            </a:r>
          </a:p>
          <a:p>
            <a:pPr marL="1080000" indent="-285750" algn="just">
              <a:lnSpc>
                <a:spcPts val="2300"/>
              </a:lnSpc>
              <a:buClr>
                <a:srgbClr val="C00000"/>
              </a:buClr>
              <a:buFont typeface="Courier New" pitchFamily="49" charset="0"/>
              <a:buChar char="o"/>
              <a:defRPr/>
            </a:pPr>
            <a:r>
              <a:rPr lang="fr-FR" sz="2000" dirty="0" smtClean="0">
                <a:solidFill>
                  <a:srgbClr val="002060"/>
                </a:solidFill>
                <a:latin typeface="+mj-lt"/>
                <a:ea typeface="Calibri"/>
                <a:cs typeface="Arial"/>
              </a:rPr>
              <a:t>Pas de temps réservé au contrôle continu;</a:t>
            </a:r>
          </a:p>
          <a:p>
            <a:pPr marL="1080000" indent="-285750" algn="just">
              <a:lnSpc>
                <a:spcPts val="2300"/>
              </a:lnSpc>
              <a:buClr>
                <a:srgbClr val="C00000"/>
              </a:buClr>
              <a:buFont typeface="Courier New" pitchFamily="49" charset="0"/>
              <a:buChar char="o"/>
              <a:defRPr/>
            </a:pPr>
            <a:r>
              <a:rPr lang="fr-FR" sz="2000" dirty="0" smtClean="0">
                <a:solidFill>
                  <a:srgbClr val="002060"/>
                </a:solidFill>
                <a:latin typeface="+mj-lt"/>
                <a:ea typeface="Calibri"/>
                <a:cs typeface="Arial"/>
              </a:rPr>
              <a:t>Peu de temps réservé au soutien et à la </a:t>
            </a:r>
            <a:r>
              <a:rPr lang="fr-FR" sz="2000" dirty="0" err="1" smtClean="0">
                <a:solidFill>
                  <a:srgbClr val="002060"/>
                </a:solidFill>
                <a:latin typeface="+mj-lt"/>
                <a:ea typeface="Calibri"/>
                <a:cs typeface="Arial"/>
              </a:rPr>
              <a:t>remédiation</a:t>
            </a:r>
            <a:r>
              <a:rPr lang="fr-FR" sz="2000" dirty="0" smtClean="0">
                <a:solidFill>
                  <a:srgbClr val="002060"/>
                </a:solidFill>
                <a:latin typeface="+mj-lt"/>
                <a:ea typeface="Calibri"/>
                <a:cs typeface="Arial"/>
              </a:rPr>
              <a:t>;</a:t>
            </a:r>
          </a:p>
        </p:txBody>
      </p:sp>
      <p:sp>
        <p:nvSpPr>
          <p:cNvPr id="7" name="Rectangle 6"/>
          <p:cNvSpPr/>
          <p:nvPr/>
        </p:nvSpPr>
        <p:spPr>
          <a:xfrm>
            <a:off x="3493595" y="3223559"/>
            <a:ext cx="237566" cy="392159"/>
          </a:xfrm>
          <a:prstGeom prst="rect">
            <a:avLst/>
          </a:prstGeom>
        </p:spPr>
        <p:txBody>
          <a:bodyPr wrap="none">
            <a:spAutoFit/>
          </a:bodyPr>
          <a:lstStyle/>
          <a:p>
            <a:pPr>
              <a:lnSpc>
                <a:spcPct val="115000"/>
              </a:lnSpc>
              <a:spcAft>
                <a:spcPts val="0"/>
              </a:spcAft>
            </a:pPr>
            <a:r>
              <a:rPr lang="fr-FR" b="1" dirty="0" smtClean="0">
                <a:latin typeface="Calibri"/>
                <a:ea typeface="Calibri"/>
                <a:cs typeface="Arial"/>
              </a:rPr>
              <a:t> </a:t>
            </a:r>
          </a:p>
        </p:txBody>
      </p:sp>
      <p:sp>
        <p:nvSpPr>
          <p:cNvPr id="8"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41</a:t>
            </a:fld>
            <a:endParaRPr lang="fr-FR" dirty="0"/>
          </a:p>
        </p:txBody>
      </p:sp>
      <p:sp>
        <p:nvSpPr>
          <p:cNvPr id="13" name="Titre 1"/>
          <p:cNvSpPr txBox="1">
            <a:spLocks/>
          </p:cNvSpPr>
          <p:nvPr/>
        </p:nvSpPr>
        <p:spPr bwMode="auto">
          <a:xfrm>
            <a:off x="6143637" y="0"/>
            <a:ext cx="3000363"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Motifs d‘ajustement</a:t>
            </a:r>
            <a:endParaRPr lang="fr-FR" sz="2400" b="1" dirty="0">
              <a:solidFill>
                <a:srgbClr val="FF0000"/>
              </a:solidFill>
              <a:latin typeface="+mj-lt"/>
            </a:endParaRPr>
          </a:p>
        </p:txBody>
      </p:sp>
    </p:spTree>
    <p:extLst>
      <p:ext uri="{BB962C8B-B14F-4D97-AF65-F5344CB8AC3E}">
        <p14:creationId xmlns="" xmlns:p14="http://schemas.microsoft.com/office/powerpoint/2010/main" val="19529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barn(inVertical)">
                                      <p:cBhvr>
                                        <p:cTn id="9" dur="500"/>
                                        <p:tgtEl>
                                          <p:spTgt spid="5">
                                            <p:txEl>
                                              <p:pRg st="0" end="0"/>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barn(inVertical)">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barn(inVertical)">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barn(inVertical)">
                                      <p:cBhvr>
                                        <p:cTn id="46" dur="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barn(inVertical)">
                                      <p:cBhvr>
                                        <p:cTn id="51" dur="5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barn(inVertical)">
                                      <p:cBhvr>
                                        <p:cTn id="56" dur="500"/>
                                        <p:tgtEl>
                                          <p:spTgt spid="5">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barn(inVertical)">
                                      <p:cBhvr>
                                        <p:cTn id="61" dur="500"/>
                                        <p:tgtEl>
                                          <p:spTgt spid="5">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5">
                                            <p:txEl>
                                              <p:pRg st="11" end="11"/>
                                            </p:txEl>
                                          </p:spTgt>
                                        </p:tgtEl>
                                        <p:attrNameLst>
                                          <p:attrName>style.visibility</p:attrName>
                                        </p:attrNameLst>
                                      </p:cBhvr>
                                      <p:to>
                                        <p:strVal val="visible"/>
                                      </p:to>
                                    </p:set>
                                    <p:animEffect transition="in" filter="barn(inVertical)">
                                      <p:cBhvr>
                                        <p:cTn id="66" dur="500"/>
                                        <p:tgtEl>
                                          <p:spTgt spid="5">
                                            <p:txEl>
                                              <p:pRg st="11" end="1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Effect transition="in" filter="barn(inVertical)">
                                      <p:cBhvr>
                                        <p:cTn id="71"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79388" y="1196975"/>
            <a:ext cx="8713787" cy="400050"/>
          </a:xfrm>
          <a:prstGeom prst="rect">
            <a:avLst/>
          </a:prstGeom>
          <a:noFill/>
          <a:ln w="9525">
            <a:noFill/>
            <a:miter lim="800000"/>
            <a:headEnd/>
            <a:tailEnd/>
          </a:ln>
        </p:spPr>
        <p:txBody>
          <a:bodyPr>
            <a:spAutoFit/>
          </a:bodyPr>
          <a:lstStyle/>
          <a:p>
            <a:pPr algn="r" rtl="1"/>
            <a:endParaRPr lang="fr-FR" sz="2000" b="1">
              <a:solidFill>
                <a:srgbClr val="000000"/>
              </a:solidFill>
              <a:latin typeface="Arabic Transparent" pitchFamily="2" charset="0"/>
              <a:cs typeface="Arabic Transparent" pitchFamily="2" charset="0"/>
            </a:endParaRPr>
          </a:p>
        </p:txBody>
      </p:sp>
      <p:sp>
        <p:nvSpPr>
          <p:cNvPr id="10" name="Rectangle 9"/>
          <p:cNvSpPr/>
          <p:nvPr/>
        </p:nvSpPr>
        <p:spPr>
          <a:xfrm>
            <a:off x="107504" y="1142388"/>
            <a:ext cx="8928992" cy="4691541"/>
          </a:xfrm>
          <a:prstGeom prst="rect">
            <a:avLst/>
          </a:prstGeom>
        </p:spPr>
        <p:txBody>
          <a:bodyPr wrap="square">
            <a:spAutoFit/>
          </a:bodyPr>
          <a:lstStyle/>
          <a:p>
            <a:pPr marL="360000" indent="-360000">
              <a:lnSpc>
                <a:spcPts val="2000"/>
              </a:lnSpc>
              <a:buClr>
                <a:schemeClr val="accent5">
                  <a:lumMod val="25000"/>
                </a:schemeClr>
              </a:buClr>
              <a:buFont typeface="Wingdings" pitchFamily="2" charset="2"/>
              <a:buChar char="ü"/>
              <a:defRPr/>
            </a:pPr>
            <a:r>
              <a:rPr lang="fr-FR" sz="2000" b="1" dirty="0">
                <a:solidFill>
                  <a:srgbClr val="C00000"/>
                </a:solidFill>
                <a:latin typeface="+mj-lt"/>
              </a:rPr>
              <a:t> Au niveau de l’approche </a:t>
            </a:r>
            <a:r>
              <a:rPr lang="fr-FR" sz="2000" b="1" dirty="0" smtClean="0">
                <a:solidFill>
                  <a:srgbClr val="C00000"/>
                </a:solidFill>
                <a:latin typeface="+mj-lt"/>
              </a:rPr>
              <a:t>pédagogique</a:t>
            </a:r>
            <a:endParaRPr lang="fr-FR" sz="2000" b="1" dirty="0">
              <a:solidFill>
                <a:srgbClr val="C00000"/>
              </a:solidFill>
              <a:latin typeface="+mj-lt"/>
            </a:endParaRPr>
          </a:p>
          <a:p>
            <a:pPr marL="720000" lvl="0" indent="-360000" algn="just">
              <a:lnSpc>
                <a:spcPts val="2000"/>
              </a:lnSpc>
              <a:buClr>
                <a:srgbClr val="C00000"/>
              </a:buClr>
              <a:buFont typeface="Wingdings" pitchFamily="2" charset="2"/>
              <a:buChar char="v"/>
            </a:pPr>
            <a:r>
              <a:rPr lang="fr-FR" sz="1600" dirty="0" smtClean="0">
                <a:solidFill>
                  <a:srgbClr val="002060"/>
                </a:solidFill>
                <a:latin typeface="+mj-lt"/>
                <a:ea typeface="Calibri"/>
                <a:cs typeface="Arial"/>
              </a:rPr>
              <a:t>Entrée </a:t>
            </a:r>
            <a:r>
              <a:rPr lang="fr-FR" sz="1600" dirty="0">
                <a:solidFill>
                  <a:srgbClr val="002060"/>
                </a:solidFill>
                <a:latin typeface="+mj-lt"/>
                <a:ea typeface="Calibri"/>
                <a:cs typeface="Arial"/>
              </a:rPr>
              <a:t>par  </a:t>
            </a:r>
            <a:r>
              <a:rPr lang="fr-FR" sz="1600" dirty="0" smtClean="0">
                <a:solidFill>
                  <a:srgbClr val="002060"/>
                </a:solidFill>
                <a:latin typeface="+mj-lt"/>
                <a:ea typeface="Calibri"/>
                <a:cs typeface="Arial"/>
              </a:rPr>
              <a:t>compétences;</a:t>
            </a:r>
            <a:endParaRPr lang="fr-FR" sz="1600" dirty="0">
              <a:solidFill>
                <a:srgbClr val="002060"/>
              </a:solidFill>
              <a:latin typeface="+mj-lt"/>
              <a:ea typeface="Calibri"/>
              <a:cs typeface="Arial"/>
            </a:endParaRPr>
          </a:p>
          <a:p>
            <a:pPr marL="720000" lvl="0" indent="-360000" algn="just">
              <a:lnSpc>
                <a:spcPts val="2000"/>
              </a:lnSpc>
              <a:buClr>
                <a:srgbClr val="C00000"/>
              </a:buClr>
              <a:buFont typeface="Wingdings" pitchFamily="2" charset="2"/>
              <a:buChar char="v"/>
            </a:pPr>
            <a:r>
              <a:rPr lang="fr-FR" sz="1600" dirty="0" smtClean="0">
                <a:solidFill>
                  <a:srgbClr val="002060"/>
                </a:solidFill>
                <a:latin typeface="+mj-lt"/>
                <a:ea typeface="Calibri"/>
                <a:cs typeface="Arial"/>
              </a:rPr>
              <a:t>Adoption </a:t>
            </a:r>
            <a:r>
              <a:rPr lang="fr-FR" sz="1600" dirty="0">
                <a:solidFill>
                  <a:srgbClr val="002060"/>
                </a:solidFill>
                <a:latin typeface="+mj-lt"/>
                <a:ea typeface="Calibri"/>
                <a:cs typeface="Arial"/>
              </a:rPr>
              <a:t>de la PI comme cadre méthodologique pour la mise en œuvre  de l’approche par </a:t>
            </a:r>
            <a:r>
              <a:rPr lang="fr-FR" sz="1600" dirty="0" smtClean="0">
                <a:solidFill>
                  <a:srgbClr val="002060"/>
                </a:solidFill>
                <a:latin typeface="+mj-lt"/>
                <a:ea typeface="Calibri"/>
                <a:cs typeface="Arial"/>
              </a:rPr>
              <a:t>compétences;</a:t>
            </a:r>
            <a:endParaRPr lang="fr-FR" sz="1600" dirty="0">
              <a:solidFill>
                <a:srgbClr val="002060"/>
              </a:solidFill>
              <a:latin typeface="+mj-lt"/>
              <a:ea typeface="Calibri"/>
              <a:cs typeface="Arial"/>
            </a:endParaRPr>
          </a:p>
          <a:p>
            <a:pPr marL="720000" indent="-360000" algn="just">
              <a:lnSpc>
                <a:spcPts val="2000"/>
              </a:lnSpc>
              <a:buClr>
                <a:srgbClr val="C00000"/>
              </a:buClr>
              <a:buFont typeface="Wingdings" pitchFamily="2" charset="2"/>
              <a:buChar char="v"/>
            </a:pPr>
            <a:r>
              <a:rPr lang="fr-FR" sz="1600" dirty="0" smtClean="0">
                <a:solidFill>
                  <a:srgbClr val="002060"/>
                </a:solidFill>
                <a:latin typeface="+mj-lt"/>
                <a:ea typeface="Calibri"/>
                <a:cs typeface="Arial"/>
              </a:rPr>
              <a:t>Organisation </a:t>
            </a:r>
            <a:r>
              <a:rPr lang="fr-FR" sz="1600" dirty="0">
                <a:solidFill>
                  <a:srgbClr val="002060"/>
                </a:solidFill>
                <a:latin typeface="+mj-lt"/>
                <a:ea typeface="Calibri"/>
                <a:cs typeface="Arial"/>
              </a:rPr>
              <a:t>de l’apprentissage par paliers de </a:t>
            </a:r>
            <a:r>
              <a:rPr lang="fr-FR" sz="1600" dirty="0" smtClean="0">
                <a:solidFill>
                  <a:srgbClr val="002060"/>
                </a:solidFill>
                <a:latin typeface="+mj-lt"/>
                <a:ea typeface="Calibri"/>
                <a:cs typeface="Arial"/>
              </a:rPr>
              <a:t>compétences (principe de progression et de cohérence);</a:t>
            </a:r>
            <a:endParaRPr lang="fr-FR" sz="1600" dirty="0">
              <a:solidFill>
                <a:srgbClr val="002060"/>
              </a:solidFill>
              <a:latin typeface="+mj-lt"/>
              <a:ea typeface="Calibri"/>
              <a:cs typeface="Arial"/>
            </a:endParaRPr>
          </a:p>
          <a:p>
            <a:pPr marL="360000" indent="-360000" algn="just">
              <a:lnSpc>
                <a:spcPts val="2000"/>
              </a:lnSpc>
              <a:buClr>
                <a:schemeClr val="accent5">
                  <a:lumMod val="25000"/>
                </a:schemeClr>
              </a:buClr>
              <a:buFont typeface="Wingdings" pitchFamily="2" charset="2"/>
              <a:buChar char="ü"/>
              <a:defRPr/>
            </a:pPr>
            <a:r>
              <a:rPr lang="fr-FR" sz="2000" b="1" dirty="0">
                <a:solidFill>
                  <a:srgbClr val="C00000"/>
                </a:solidFill>
                <a:latin typeface="+mj-lt"/>
              </a:rPr>
              <a:t> Au niveau des énoncés de compétences</a:t>
            </a:r>
          </a:p>
          <a:p>
            <a:pPr marL="720000" indent="-360000" algn="just">
              <a:lnSpc>
                <a:spcPts val="2000"/>
              </a:lnSpc>
              <a:buClr>
                <a:srgbClr val="C00000"/>
              </a:buClr>
              <a:buFont typeface="Wingdings" pitchFamily="2" charset="2"/>
              <a:buChar char="v"/>
            </a:pPr>
            <a:r>
              <a:rPr lang="fr-FR" sz="1600" dirty="0">
                <a:solidFill>
                  <a:srgbClr val="002060"/>
                </a:solidFill>
                <a:latin typeface="+mj-lt"/>
                <a:ea typeface="Calibri"/>
                <a:cs typeface="Arial"/>
              </a:rPr>
              <a:t>Ajustement des énoncés de compétences selon une organisation en termes de types de textes et en fonction des capacités cognitives des apprenants, et de manière à faciliter l’acquisitions des règles régissant  chaque type de </a:t>
            </a:r>
            <a:r>
              <a:rPr lang="fr-FR" sz="1600" dirty="0" smtClean="0">
                <a:solidFill>
                  <a:srgbClr val="002060"/>
                </a:solidFill>
                <a:latin typeface="+mj-lt"/>
                <a:ea typeface="Calibri"/>
                <a:cs typeface="Arial"/>
              </a:rPr>
              <a:t>texte;</a:t>
            </a:r>
            <a:endParaRPr lang="fr-FR" sz="1600" dirty="0">
              <a:latin typeface="Calibri"/>
              <a:ea typeface="Calibri"/>
              <a:cs typeface="Arial"/>
            </a:endParaRPr>
          </a:p>
          <a:p>
            <a:pPr marL="360000" indent="-360000" algn="just">
              <a:lnSpc>
                <a:spcPts val="2000"/>
              </a:lnSpc>
              <a:buClr>
                <a:schemeClr val="accent5">
                  <a:lumMod val="25000"/>
                </a:schemeClr>
              </a:buClr>
              <a:buFont typeface="Wingdings" pitchFamily="2" charset="2"/>
              <a:buChar char="ü"/>
              <a:defRPr/>
            </a:pPr>
            <a:r>
              <a:rPr lang="fr-FR" sz="2000" b="1" dirty="0">
                <a:solidFill>
                  <a:srgbClr val="C00000"/>
                </a:solidFill>
                <a:latin typeface="+mj-lt"/>
              </a:rPr>
              <a:t>Au niveau des ressources</a:t>
            </a:r>
          </a:p>
          <a:p>
            <a:pPr marL="720000" indent="-360000" algn="just">
              <a:lnSpc>
                <a:spcPts val="2000"/>
              </a:lnSpc>
              <a:buClr>
                <a:srgbClr val="C00000"/>
              </a:buClr>
              <a:buFont typeface="Wingdings" pitchFamily="2" charset="2"/>
              <a:buChar char="v"/>
            </a:pPr>
            <a:r>
              <a:rPr lang="fr-FR" sz="1600" dirty="0">
                <a:solidFill>
                  <a:srgbClr val="002060"/>
                </a:solidFill>
                <a:latin typeface="+mj-lt"/>
                <a:ea typeface="Calibri"/>
                <a:cs typeface="Arial"/>
              </a:rPr>
              <a:t>Organisation en unités d’apprentissage de trois semaines chacune au lieu d’une organisation par séquence. </a:t>
            </a:r>
            <a:r>
              <a:rPr lang="fr-FR" sz="1600" dirty="0" smtClean="0">
                <a:solidFill>
                  <a:srgbClr val="002060"/>
                </a:solidFill>
                <a:latin typeface="+mj-lt"/>
                <a:ea typeface="Calibri"/>
                <a:cs typeface="Arial"/>
              </a:rPr>
              <a:t>Chacune de ces unités est articulée autour d’un thème;</a:t>
            </a:r>
            <a:endParaRPr lang="fr-FR" sz="1600" dirty="0">
              <a:solidFill>
                <a:srgbClr val="002060"/>
              </a:solidFill>
              <a:latin typeface="+mj-lt"/>
              <a:ea typeface="Calibri"/>
              <a:cs typeface="Arial"/>
            </a:endParaRPr>
          </a:p>
          <a:p>
            <a:pPr marL="720000" indent="-360000" algn="just">
              <a:lnSpc>
                <a:spcPts val="2000"/>
              </a:lnSpc>
              <a:buClr>
                <a:srgbClr val="C00000"/>
              </a:buClr>
              <a:buFont typeface="Wingdings" pitchFamily="2" charset="2"/>
              <a:buChar char="v"/>
            </a:pPr>
            <a:r>
              <a:rPr lang="fr-FR" sz="1600" dirty="0" smtClean="0">
                <a:solidFill>
                  <a:srgbClr val="002060"/>
                </a:solidFill>
                <a:latin typeface="+mj-lt"/>
                <a:ea typeface="Calibri"/>
                <a:cs typeface="Arial"/>
              </a:rPr>
              <a:t>Cohérence </a:t>
            </a:r>
            <a:r>
              <a:rPr lang="fr-FR" sz="1600" dirty="0">
                <a:solidFill>
                  <a:srgbClr val="002060"/>
                </a:solidFill>
                <a:latin typeface="+mj-lt"/>
                <a:ea typeface="Calibri"/>
                <a:cs typeface="Arial"/>
              </a:rPr>
              <a:t>des différentes ressources d’une même unité d’apprentissage, convergence de ces mêmes ressources vers les objectifs permettant le développement de la compétence, ce qui a entrainé des translations, des ajouts et des suppressions au niveau des ressources (expression et communication, activités de langue, expression </a:t>
            </a:r>
            <a:r>
              <a:rPr lang="fr-FR" sz="1600" dirty="0" smtClean="0">
                <a:solidFill>
                  <a:srgbClr val="002060"/>
                </a:solidFill>
                <a:latin typeface="+mj-lt"/>
                <a:ea typeface="Calibri"/>
                <a:cs typeface="Arial"/>
              </a:rPr>
              <a:t>écrite);</a:t>
            </a:r>
            <a:endParaRPr lang="fr-FR" sz="1600" dirty="0">
              <a:solidFill>
                <a:srgbClr val="002060"/>
              </a:solidFill>
              <a:latin typeface="+mj-lt"/>
              <a:ea typeface="Calibri"/>
              <a:cs typeface="Arial"/>
            </a:endParaRPr>
          </a:p>
        </p:txBody>
      </p:sp>
      <p:sp>
        <p:nvSpPr>
          <p:cNvPr id="7" name="Titre 1"/>
          <p:cNvSpPr txBox="1">
            <a:spLocks/>
          </p:cNvSpPr>
          <p:nvPr/>
        </p:nvSpPr>
        <p:spPr bwMode="auto">
          <a:xfrm>
            <a:off x="6143637" y="0"/>
            <a:ext cx="3000363"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de-DE" sz="2400" b="1" dirty="0" err="1" smtClean="0">
                <a:solidFill>
                  <a:srgbClr val="FF0000"/>
                </a:solidFill>
                <a:latin typeface="+mj-lt"/>
              </a:rPr>
              <a:t>Ajustements</a:t>
            </a:r>
            <a:r>
              <a:rPr lang="de-DE" sz="2400" b="1" dirty="0" smtClean="0">
                <a:solidFill>
                  <a:srgbClr val="FF0000"/>
                </a:solidFill>
                <a:latin typeface="+mj-lt"/>
              </a:rPr>
              <a:t> </a:t>
            </a:r>
            <a:r>
              <a:rPr lang="de-DE" sz="2400" b="1" dirty="0" err="1" smtClean="0">
                <a:solidFill>
                  <a:srgbClr val="FF0000"/>
                </a:solidFill>
                <a:latin typeface="+mj-lt"/>
              </a:rPr>
              <a:t>proposés</a:t>
            </a:r>
            <a:endParaRPr lang="fr-FR" sz="2400" b="1" dirty="0">
              <a:solidFill>
                <a:srgbClr val="FF0000"/>
              </a:solidFill>
              <a:latin typeface="+mj-lt"/>
            </a:endParaRPr>
          </a:p>
        </p:txBody>
      </p:sp>
      <p:sp>
        <p:nvSpPr>
          <p:cNvPr id="6"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42</a:t>
            </a:fld>
            <a:endParaRPr lang="fr-FR" dirty="0"/>
          </a:p>
        </p:txBody>
      </p:sp>
    </p:spTree>
    <p:extLst>
      <p:ext uri="{BB962C8B-B14F-4D97-AF65-F5344CB8AC3E}">
        <p14:creationId xmlns="" xmlns:p14="http://schemas.microsoft.com/office/powerpoint/2010/main" val="380278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barn(inVertical)">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barn(inVertical)">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barn(inVertical)">
                                      <p:cBhvr>
                                        <p:cTn id="43" dur="500"/>
                                        <p:tgtEl>
                                          <p:spTgt spid="1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barn(inVertical)">
                                      <p:cBhvr>
                                        <p:cTn id="48" dur="500"/>
                                        <p:tgtEl>
                                          <p:spTgt spid="1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barn(inVertical)">
                                      <p:cBhvr>
                                        <p:cTn id="53"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53511"/>
            <a:ext cx="8750206" cy="4684616"/>
          </a:xfrm>
          <a:prstGeom prst="rect">
            <a:avLst/>
          </a:prstGeom>
        </p:spPr>
        <p:txBody>
          <a:bodyPr wrap="square">
            <a:spAutoFit/>
          </a:bodyPr>
          <a:lstStyle/>
          <a:p>
            <a:pPr marL="720000" lvl="0" indent="-360000" algn="just">
              <a:lnSpc>
                <a:spcPts val="2400"/>
              </a:lnSpc>
              <a:buClr>
                <a:srgbClr val="C00000"/>
              </a:buClr>
              <a:buFont typeface="Wingdings" pitchFamily="2" charset="2"/>
              <a:buChar char="v"/>
              <a:defRPr/>
            </a:pPr>
            <a:r>
              <a:rPr lang="fr-FR" dirty="0" smtClean="0">
                <a:solidFill>
                  <a:srgbClr val="002060"/>
                </a:solidFill>
                <a:latin typeface="+mj-lt"/>
                <a:ea typeface="Calibri"/>
                <a:cs typeface="Arial"/>
              </a:rPr>
              <a:t>Allégement du programme (de 30%);</a:t>
            </a:r>
          </a:p>
          <a:p>
            <a:pPr marL="720000" lvl="0" indent="-360000" algn="just">
              <a:lnSpc>
                <a:spcPts val="2400"/>
              </a:lnSpc>
              <a:buClr>
                <a:srgbClr val="C00000"/>
              </a:buClr>
              <a:buFont typeface="Wingdings" pitchFamily="2" charset="2"/>
              <a:buChar char="v"/>
              <a:defRPr/>
            </a:pPr>
            <a:r>
              <a:rPr lang="fr-FR" dirty="0" smtClean="0">
                <a:solidFill>
                  <a:srgbClr val="002060"/>
                </a:solidFill>
                <a:latin typeface="+mj-lt"/>
                <a:ea typeface="Calibri"/>
                <a:cs typeface="Arial"/>
              </a:rPr>
              <a:t>Introduction des activités de synthèse des ressources antérieures lors des semaines 3 et 6 de chaque palier;</a:t>
            </a:r>
          </a:p>
          <a:p>
            <a:pPr marL="720000" lvl="0" indent="-360000" algn="just">
              <a:lnSpc>
                <a:spcPts val="2400"/>
              </a:lnSpc>
              <a:buClr>
                <a:srgbClr val="C00000"/>
              </a:buClr>
              <a:buFont typeface="Wingdings" pitchFamily="2" charset="2"/>
              <a:buChar char="v"/>
              <a:defRPr/>
            </a:pPr>
            <a:r>
              <a:rPr lang="fr-FR" dirty="0" smtClean="0">
                <a:solidFill>
                  <a:srgbClr val="002060"/>
                </a:solidFill>
                <a:latin typeface="+mj-lt"/>
                <a:ea typeface="Calibri"/>
                <a:cs typeface="Arial"/>
              </a:rPr>
              <a:t>Introduction dans l’emploi du temps hebdomadaire d’une enveloppe horaire  de 30 à 45 pour les activités intégrées notamment le théâtre, le conte, les chansons, les comptines, les jeux éducatifs, la radio scolaire, les visites guidées, la projection de films pour enfants, la BCD ..., dans le cadre d’un projet de classe clair et bien ciblé;</a:t>
            </a:r>
          </a:p>
          <a:p>
            <a:pPr marL="360000" indent="-360000">
              <a:lnSpc>
                <a:spcPts val="2400"/>
              </a:lnSpc>
              <a:buClr>
                <a:schemeClr val="accent5">
                  <a:lumMod val="25000"/>
                </a:schemeClr>
              </a:buClr>
              <a:buFont typeface="Wingdings" pitchFamily="2" charset="2"/>
              <a:buChar char="ü"/>
              <a:defRPr/>
            </a:pPr>
            <a:r>
              <a:rPr lang="fr-FR" sz="2400" b="1" dirty="0" smtClean="0">
                <a:solidFill>
                  <a:srgbClr val="C00000"/>
                </a:solidFill>
                <a:latin typeface="+mj-lt"/>
              </a:rPr>
              <a:t>Au niveau du système d’évaluation et de </a:t>
            </a:r>
            <a:r>
              <a:rPr lang="fr-FR" sz="2400" b="1" dirty="0" err="1" smtClean="0">
                <a:solidFill>
                  <a:srgbClr val="C00000"/>
                </a:solidFill>
                <a:latin typeface="+mj-lt"/>
              </a:rPr>
              <a:t>remédiation</a:t>
            </a:r>
            <a:endParaRPr lang="fr-FR" sz="2400" b="1" dirty="0" smtClean="0">
              <a:solidFill>
                <a:srgbClr val="C00000"/>
              </a:solidFill>
              <a:latin typeface="+mj-lt"/>
            </a:endParaRPr>
          </a:p>
          <a:p>
            <a:pPr marL="720000" indent="-360000" algn="just">
              <a:lnSpc>
                <a:spcPts val="2400"/>
              </a:lnSpc>
              <a:buClr>
                <a:srgbClr val="C00000"/>
              </a:buClr>
              <a:buFont typeface="Wingdings" pitchFamily="2" charset="2"/>
              <a:buChar char="v"/>
            </a:pPr>
            <a:r>
              <a:rPr lang="fr-FR" dirty="0" smtClean="0">
                <a:solidFill>
                  <a:srgbClr val="002060"/>
                </a:solidFill>
                <a:latin typeface="+mj-lt"/>
                <a:ea typeface="Calibri"/>
                <a:cs typeface="Arial"/>
              </a:rPr>
              <a:t>Consacrer la 1ère semaine de l’année scolaire à l’évaluation diagnostique et à la </a:t>
            </a:r>
            <a:r>
              <a:rPr lang="fr-FR" dirty="0" err="1" smtClean="0">
                <a:solidFill>
                  <a:srgbClr val="002060"/>
                </a:solidFill>
                <a:latin typeface="+mj-lt"/>
                <a:ea typeface="Calibri"/>
                <a:cs typeface="Arial"/>
              </a:rPr>
              <a:t>remédiation</a:t>
            </a:r>
            <a:r>
              <a:rPr lang="fr-FR" dirty="0" smtClean="0">
                <a:solidFill>
                  <a:srgbClr val="002060"/>
                </a:solidFill>
                <a:latin typeface="+mj-lt"/>
                <a:ea typeface="Calibri"/>
                <a:cs typeface="Arial"/>
              </a:rPr>
              <a:t>;</a:t>
            </a:r>
          </a:p>
          <a:p>
            <a:pPr marL="720000" lvl="0" indent="-360000" algn="just">
              <a:lnSpc>
                <a:spcPts val="2400"/>
              </a:lnSpc>
              <a:buClr>
                <a:srgbClr val="C00000"/>
              </a:buClr>
              <a:buFont typeface="Wingdings" pitchFamily="2" charset="2"/>
              <a:buChar char="v"/>
            </a:pPr>
            <a:r>
              <a:rPr lang="fr-FR" dirty="0" smtClean="0">
                <a:solidFill>
                  <a:srgbClr val="002060"/>
                </a:solidFill>
                <a:latin typeface="+mj-lt"/>
                <a:ea typeface="Calibri"/>
                <a:cs typeface="Arial"/>
              </a:rPr>
              <a:t>Réserver les semaines 3 et 6 de chaque palier au soutien (qu’il soit intégré ou institutionnel) et au contrôle continu;</a:t>
            </a:r>
          </a:p>
          <a:p>
            <a:pPr marL="720000" indent="-360000" algn="just">
              <a:lnSpc>
                <a:spcPts val="2400"/>
              </a:lnSpc>
              <a:buClr>
                <a:srgbClr val="C00000"/>
              </a:buClr>
              <a:buFont typeface="Wingdings" pitchFamily="2" charset="2"/>
              <a:buChar char="v"/>
            </a:pPr>
            <a:r>
              <a:rPr lang="fr-FR" dirty="0" smtClean="0">
                <a:solidFill>
                  <a:srgbClr val="002060"/>
                </a:solidFill>
                <a:latin typeface="+mj-lt"/>
                <a:ea typeface="Calibri"/>
                <a:cs typeface="Arial"/>
              </a:rPr>
              <a:t>Prévoir des évaluations formatives  et des </a:t>
            </a:r>
            <a:r>
              <a:rPr lang="fr-FR" dirty="0" err="1" smtClean="0">
                <a:solidFill>
                  <a:srgbClr val="002060"/>
                </a:solidFill>
                <a:latin typeface="+mj-lt"/>
                <a:ea typeface="Calibri"/>
                <a:cs typeface="Arial"/>
              </a:rPr>
              <a:t>remédiations</a:t>
            </a:r>
            <a:r>
              <a:rPr lang="fr-FR" dirty="0" smtClean="0">
                <a:solidFill>
                  <a:srgbClr val="002060"/>
                </a:solidFill>
                <a:latin typeface="+mj-lt"/>
                <a:ea typeface="Calibri"/>
                <a:cs typeface="Arial"/>
              </a:rPr>
              <a:t> aux cours des séquences d’apprentissage, ainsi que dans les deux  semaines d’intégration;</a:t>
            </a:r>
          </a:p>
        </p:txBody>
      </p:sp>
      <p:sp>
        <p:nvSpPr>
          <p:cNvPr id="8" name="Titre 1"/>
          <p:cNvSpPr txBox="1">
            <a:spLocks/>
          </p:cNvSpPr>
          <p:nvPr/>
        </p:nvSpPr>
        <p:spPr bwMode="auto">
          <a:xfrm>
            <a:off x="6143637" y="0"/>
            <a:ext cx="3000363"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de-DE" sz="2400" b="1" dirty="0" err="1" smtClean="0">
                <a:solidFill>
                  <a:srgbClr val="FF0000"/>
                </a:solidFill>
                <a:latin typeface="+mj-lt"/>
              </a:rPr>
              <a:t>Ajustements</a:t>
            </a:r>
            <a:r>
              <a:rPr lang="de-DE" sz="2400" b="1" dirty="0" smtClean="0">
                <a:solidFill>
                  <a:srgbClr val="FF0000"/>
                </a:solidFill>
                <a:latin typeface="+mj-lt"/>
              </a:rPr>
              <a:t> </a:t>
            </a:r>
            <a:r>
              <a:rPr lang="de-DE" sz="2400" b="1" dirty="0" err="1" smtClean="0">
                <a:solidFill>
                  <a:srgbClr val="FF0000"/>
                </a:solidFill>
                <a:latin typeface="+mj-lt"/>
              </a:rPr>
              <a:t>proposés</a:t>
            </a:r>
            <a:endParaRPr lang="fr-FR" sz="2400" b="1" dirty="0">
              <a:solidFill>
                <a:srgbClr val="FF0000"/>
              </a:solidFill>
              <a:latin typeface="+mj-lt"/>
            </a:endParaRPr>
          </a:p>
        </p:txBody>
      </p:sp>
      <p:sp>
        <p:nvSpPr>
          <p:cNvPr id="6"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43</a:t>
            </a:fld>
            <a:endParaRPr lang="fr-FR" dirty="0"/>
          </a:p>
        </p:txBody>
      </p:sp>
    </p:spTree>
    <p:extLst>
      <p:ext uri="{BB962C8B-B14F-4D97-AF65-F5344CB8AC3E}">
        <p14:creationId xmlns="" xmlns:p14="http://schemas.microsoft.com/office/powerpoint/2010/main" val="138612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844" y="1214422"/>
            <a:ext cx="8786874" cy="4917436"/>
          </a:xfrm>
          <a:prstGeom prst="rect">
            <a:avLst/>
          </a:prstGeom>
        </p:spPr>
        <p:txBody>
          <a:bodyPr wrap="square">
            <a:spAutoFit/>
          </a:bodyPr>
          <a:lstStyle/>
          <a:p>
            <a:pPr marL="342900" indent="-342900" algn="just">
              <a:lnSpc>
                <a:spcPts val="2600"/>
              </a:lnSpc>
              <a:spcBef>
                <a:spcPts val="0"/>
              </a:spcBef>
              <a:buClr>
                <a:schemeClr val="accent5">
                  <a:lumMod val="25000"/>
                </a:schemeClr>
              </a:buClr>
              <a:buFont typeface="Wingdings" pitchFamily="2" charset="2"/>
              <a:buChar char="ü"/>
              <a:defRPr/>
            </a:pPr>
            <a:r>
              <a:rPr lang="fr-FR" sz="2200" b="1" dirty="0" smtClean="0">
                <a:solidFill>
                  <a:srgbClr val="C00000"/>
                </a:solidFill>
                <a:latin typeface="+mj-lt"/>
              </a:rPr>
              <a:t>Il respecte une </a:t>
            </a:r>
            <a:r>
              <a:rPr lang="fr-FR" sz="2200" b="1" dirty="0">
                <a:solidFill>
                  <a:srgbClr val="C00000"/>
                </a:solidFill>
                <a:latin typeface="+mj-lt"/>
              </a:rPr>
              <a:t>progression dans </a:t>
            </a:r>
            <a:r>
              <a:rPr lang="fr-FR" sz="2200" b="1" dirty="0" smtClean="0">
                <a:solidFill>
                  <a:srgbClr val="C00000"/>
                </a:solidFill>
                <a:latin typeface="+mj-lt"/>
              </a:rPr>
              <a:t>l’apprentissage: </a:t>
            </a:r>
            <a:r>
              <a:rPr lang="fr-FR" sz="2200" dirty="0" smtClean="0">
                <a:solidFill>
                  <a:srgbClr val="002060"/>
                </a:solidFill>
                <a:latin typeface="+mj-lt"/>
              </a:rPr>
              <a:t>une progression horizontale au sein d’un même palier et d’une même année scolaire et une progression verticale à travers les six années du primaire;</a:t>
            </a:r>
          </a:p>
          <a:p>
            <a:pPr marL="342900" indent="-342900" algn="just">
              <a:lnSpc>
                <a:spcPts val="2600"/>
              </a:lnSpc>
              <a:spcBef>
                <a:spcPts val="0"/>
              </a:spcBef>
              <a:buClr>
                <a:schemeClr val="accent5">
                  <a:lumMod val="25000"/>
                </a:schemeClr>
              </a:buClr>
              <a:buFont typeface="Wingdings" pitchFamily="2" charset="2"/>
              <a:buChar char="ü"/>
              <a:defRPr/>
            </a:pPr>
            <a:r>
              <a:rPr lang="fr-FR" sz="2200" b="1" dirty="0" smtClean="0">
                <a:solidFill>
                  <a:srgbClr val="C00000"/>
                </a:solidFill>
                <a:latin typeface="+mj-lt"/>
              </a:rPr>
              <a:t>Il tient compte du principe de l’allégement </a:t>
            </a:r>
            <a:r>
              <a:rPr lang="fr-FR" sz="2200" dirty="0" smtClean="0">
                <a:solidFill>
                  <a:srgbClr val="002060"/>
                </a:solidFill>
                <a:latin typeface="+mj-lt"/>
              </a:rPr>
              <a:t>afin de permettre une meilleure gestion de l’enseignement/apprentissage et davantage de flexibilité et d’activités de synthèse, d’évaluation, de soutien et de remédiation.</a:t>
            </a:r>
          </a:p>
          <a:p>
            <a:pPr marL="342900" indent="-342900" algn="just">
              <a:lnSpc>
                <a:spcPts val="2600"/>
              </a:lnSpc>
              <a:spcBef>
                <a:spcPts val="0"/>
              </a:spcBef>
              <a:buClr>
                <a:schemeClr val="accent5">
                  <a:lumMod val="25000"/>
                </a:schemeClr>
              </a:buClr>
              <a:buFont typeface="Wingdings" pitchFamily="2" charset="2"/>
              <a:buChar char="ü"/>
              <a:defRPr/>
            </a:pPr>
            <a:r>
              <a:rPr lang="fr-FR" sz="2200" b="1" dirty="0" smtClean="0">
                <a:solidFill>
                  <a:srgbClr val="C00000"/>
                </a:solidFill>
                <a:latin typeface="+mj-lt"/>
              </a:rPr>
              <a:t>Il renforce la cohérence interne du programme: </a:t>
            </a:r>
            <a:r>
              <a:rPr lang="fr-FR" sz="2200" dirty="0">
                <a:solidFill>
                  <a:srgbClr val="002060"/>
                </a:solidFill>
                <a:latin typeface="+mj-lt"/>
              </a:rPr>
              <a:t>cette  cohérence se </a:t>
            </a:r>
            <a:r>
              <a:rPr lang="fr-FR" sz="2200" dirty="0" smtClean="0">
                <a:solidFill>
                  <a:srgbClr val="002060"/>
                </a:solidFill>
                <a:latin typeface="+mj-lt"/>
              </a:rPr>
              <a:t>manifeste de deux manières : d’une part la cohérence des différentes ressources d’une même unité d’apprentissage, d’autre part la convergence de ces mêmes ressources vers des objectifs permettant le développement d’une même compétence.</a:t>
            </a:r>
          </a:p>
        </p:txBody>
      </p:sp>
      <p:sp>
        <p:nvSpPr>
          <p:cNvPr id="8" name="Titre 1"/>
          <p:cNvSpPr txBox="1">
            <a:spLocks/>
          </p:cNvSpPr>
          <p:nvPr/>
        </p:nvSpPr>
        <p:spPr bwMode="auto">
          <a:xfrm>
            <a:off x="4857753" y="0"/>
            <a:ext cx="428624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Caractéristiques du programme ajusté</a:t>
            </a:r>
            <a:endParaRPr lang="fr-FR" sz="2400" b="1" dirty="0">
              <a:solidFill>
                <a:srgbClr val="FF0000"/>
              </a:solidFill>
              <a:latin typeface="+mj-lt"/>
            </a:endParaRPr>
          </a:p>
        </p:txBody>
      </p:sp>
      <p:sp>
        <p:nvSpPr>
          <p:cNvPr id="6"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44</a:t>
            </a:fld>
            <a:endParaRPr lang="fr-FR" dirty="0"/>
          </a:p>
        </p:txBody>
      </p:sp>
    </p:spTree>
    <p:extLst>
      <p:ext uri="{BB962C8B-B14F-4D97-AF65-F5344CB8AC3E}">
        <p14:creationId xmlns="" xmlns:p14="http://schemas.microsoft.com/office/powerpoint/2010/main" val="237853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FF6600"/>
              </a:solidFill>
              <a:effectLst/>
              <a:uLnTx/>
              <a:uFillTx/>
              <a:latin typeface="Times New Roman" pitchFamily="18" charset="0"/>
              <a:ea typeface="MS PGothic" pitchFamily="34" charset="-128"/>
              <a:cs typeface="Times New Roman" pitchFamily="18" charset="0"/>
            </a:endParaRPr>
          </a:p>
        </p:txBody>
      </p:sp>
      <p:sp>
        <p:nvSpPr>
          <p:cNvPr id="5" name="Rectangle 4"/>
          <p:cNvSpPr/>
          <p:nvPr/>
        </p:nvSpPr>
        <p:spPr>
          <a:xfrm>
            <a:off x="179512" y="1154549"/>
            <a:ext cx="8568952" cy="3443700"/>
          </a:xfrm>
          <a:prstGeom prst="rect">
            <a:avLst/>
          </a:prstGeom>
        </p:spPr>
        <p:txBody>
          <a:bodyPr wrap="square">
            <a:spAutoFit/>
          </a:bodyPr>
          <a:lstStyle/>
          <a:p>
            <a:pPr marL="342900" indent="-342900" algn="just">
              <a:lnSpc>
                <a:spcPts val="2000"/>
              </a:lnSpc>
              <a:spcBef>
                <a:spcPts val="0"/>
              </a:spcBef>
              <a:buClr>
                <a:schemeClr val="accent5">
                  <a:lumMod val="25000"/>
                </a:schemeClr>
              </a:buClr>
              <a:buFont typeface="Wingdings" pitchFamily="2" charset="2"/>
              <a:buChar char="ü"/>
              <a:defRPr/>
            </a:pPr>
            <a:r>
              <a:rPr lang="fr-FR" sz="2000" b="1" dirty="0" smtClean="0">
                <a:solidFill>
                  <a:srgbClr val="C00000"/>
                </a:solidFill>
                <a:latin typeface="+mj-lt"/>
              </a:rPr>
              <a:t>L’introduction </a:t>
            </a:r>
            <a:r>
              <a:rPr lang="fr-FR" sz="2000" b="1" dirty="0">
                <a:solidFill>
                  <a:srgbClr val="C00000"/>
                </a:solidFill>
                <a:latin typeface="+mj-lt"/>
              </a:rPr>
              <a:t>du </a:t>
            </a:r>
            <a:r>
              <a:rPr lang="fr-FR" sz="2000" b="1" dirty="0" smtClean="0">
                <a:solidFill>
                  <a:srgbClr val="C00000"/>
                </a:solidFill>
                <a:latin typeface="+mj-lt"/>
              </a:rPr>
              <a:t>français </a:t>
            </a:r>
            <a:r>
              <a:rPr lang="fr-FR" sz="2000" b="1" dirty="0">
                <a:solidFill>
                  <a:srgbClr val="C00000"/>
                </a:solidFill>
                <a:latin typeface="+mj-lt"/>
              </a:rPr>
              <a:t>à partir de la première année du </a:t>
            </a:r>
            <a:r>
              <a:rPr lang="fr-FR" sz="2000" b="1" dirty="0" smtClean="0">
                <a:solidFill>
                  <a:srgbClr val="C00000"/>
                </a:solidFill>
                <a:latin typeface="+mj-lt"/>
              </a:rPr>
              <a:t>primaire, </a:t>
            </a:r>
            <a:r>
              <a:rPr lang="fr-FR" dirty="0" smtClean="0">
                <a:solidFill>
                  <a:srgbClr val="002060"/>
                </a:solidFill>
                <a:latin typeface="+mj-lt"/>
                <a:ea typeface="Calibri"/>
                <a:cs typeface="Arial"/>
              </a:rPr>
              <a:t>sous forme d’activités orales et de graphisme intégrées dans les activités artistiques.  Ce qui a permis:</a:t>
            </a:r>
            <a:endParaRPr lang="fr-FR" dirty="0">
              <a:solidFill>
                <a:srgbClr val="002060"/>
              </a:solidFill>
              <a:latin typeface="+mj-lt"/>
              <a:ea typeface="Calibri"/>
              <a:cs typeface="Arial"/>
            </a:endParaRPr>
          </a:p>
          <a:p>
            <a:pPr marL="720000" indent="-360000" algn="just">
              <a:lnSpc>
                <a:spcPts val="2000"/>
              </a:lnSpc>
              <a:spcBef>
                <a:spcPts val="0"/>
              </a:spcBef>
              <a:buClr>
                <a:srgbClr val="C00000"/>
              </a:buClr>
              <a:buFont typeface="Wingdings" pitchFamily="2" charset="2"/>
              <a:buChar char="v"/>
            </a:pPr>
            <a:r>
              <a:rPr lang="fr-FR" dirty="0" smtClean="0">
                <a:solidFill>
                  <a:srgbClr val="002060"/>
                </a:solidFill>
                <a:latin typeface="+mj-lt"/>
                <a:ea typeface="Calibri"/>
                <a:cs typeface="Arial"/>
              </a:rPr>
              <a:t>davantage de flexibilité et d’allègement des programmes ( en 3ème année notamment);</a:t>
            </a:r>
          </a:p>
          <a:p>
            <a:pPr marL="720000" indent="-360000" algn="just">
              <a:lnSpc>
                <a:spcPts val="2000"/>
              </a:lnSpc>
              <a:spcBef>
                <a:spcPts val="0"/>
              </a:spcBef>
              <a:buClr>
                <a:srgbClr val="C00000"/>
              </a:buClr>
              <a:buFont typeface="Wingdings" pitchFamily="2" charset="2"/>
              <a:buChar char="v"/>
            </a:pPr>
            <a:r>
              <a:rPr lang="fr-FR" dirty="0" smtClean="0">
                <a:solidFill>
                  <a:srgbClr val="002060"/>
                </a:solidFill>
                <a:latin typeface="+mj-lt"/>
                <a:ea typeface="Calibri"/>
                <a:cs typeface="Arial"/>
              </a:rPr>
              <a:t>le renforcement de l’oral et de l’écrit;</a:t>
            </a:r>
          </a:p>
          <a:p>
            <a:pPr marL="720000" indent="-360000" algn="just">
              <a:lnSpc>
                <a:spcPts val="2000"/>
              </a:lnSpc>
              <a:spcBef>
                <a:spcPts val="0"/>
              </a:spcBef>
              <a:buClr>
                <a:srgbClr val="C00000"/>
              </a:buClr>
              <a:buFont typeface="Wingdings" pitchFamily="2" charset="2"/>
              <a:buChar char="v"/>
            </a:pPr>
            <a:r>
              <a:rPr lang="fr-FR" dirty="0" smtClean="0">
                <a:solidFill>
                  <a:srgbClr val="002060"/>
                </a:solidFill>
                <a:latin typeface="+mj-lt"/>
                <a:ea typeface="Calibri"/>
                <a:cs typeface="Arial"/>
              </a:rPr>
              <a:t>L’initiation de l’apprenant(e) à certaines règles simples de la langue dès la 3ème  année primaire et qu’il aura l’occasion d’approfondir progressivement dans les niveaux supérieurs;</a:t>
            </a:r>
          </a:p>
          <a:p>
            <a:pPr marL="720000" indent="-360000" algn="just">
              <a:lnSpc>
                <a:spcPts val="2000"/>
              </a:lnSpc>
              <a:spcBef>
                <a:spcPts val="0"/>
              </a:spcBef>
              <a:buClr>
                <a:srgbClr val="C00000"/>
              </a:buClr>
              <a:buFont typeface="Wingdings" pitchFamily="2" charset="2"/>
              <a:buChar char="v"/>
            </a:pPr>
            <a:r>
              <a:rPr lang="fr-FR" dirty="0" smtClean="0">
                <a:solidFill>
                  <a:srgbClr val="002060"/>
                </a:solidFill>
                <a:latin typeface="+mj-lt"/>
                <a:ea typeface="Calibri"/>
                <a:cs typeface="Arial"/>
              </a:rPr>
              <a:t>l’allègement opéré en troisième année au niveau des phonèmes/graphèmes a permis d’introduire des textes de lecture au 4ème palier dans l’esprit d’initier l’apprenant à une lecture courante et intelligible;</a:t>
            </a:r>
          </a:p>
          <a:p>
            <a:pPr marL="342900" indent="-342900" algn="just">
              <a:lnSpc>
                <a:spcPts val="2000"/>
              </a:lnSpc>
              <a:spcBef>
                <a:spcPts val="0"/>
              </a:spcBef>
              <a:buClr>
                <a:schemeClr val="accent5">
                  <a:lumMod val="25000"/>
                </a:schemeClr>
              </a:buClr>
              <a:buFont typeface="Wingdings" pitchFamily="2" charset="2"/>
              <a:buChar char="ü"/>
              <a:defRPr/>
            </a:pPr>
            <a:r>
              <a:rPr lang="fr-FR" sz="2000" b="1" dirty="0" smtClean="0">
                <a:solidFill>
                  <a:srgbClr val="C00000"/>
                </a:solidFill>
                <a:latin typeface="+mj-lt"/>
              </a:rPr>
              <a:t>Le volume horaire hebdomadaire</a:t>
            </a:r>
            <a:endParaRPr lang="fr-FR" sz="2000" b="1" dirty="0">
              <a:solidFill>
                <a:srgbClr val="C00000"/>
              </a:solidFill>
              <a:latin typeface="+mj-lt"/>
            </a:endParaRPr>
          </a:p>
        </p:txBody>
      </p:sp>
      <p:graphicFrame>
        <p:nvGraphicFramePr>
          <p:cNvPr id="6" name="Tableau 5"/>
          <p:cNvGraphicFramePr>
            <a:graphicFrameLocks noGrp="1"/>
          </p:cNvGraphicFramePr>
          <p:nvPr>
            <p:extLst>
              <p:ext uri="{D42A27DB-BD31-4B8C-83A1-F6EECF244321}">
                <p14:modId xmlns="" xmlns:p14="http://schemas.microsoft.com/office/powerpoint/2010/main" val="1121052759"/>
              </p:ext>
            </p:extLst>
          </p:nvPr>
        </p:nvGraphicFramePr>
        <p:xfrm>
          <a:off x="107503" y="4563586"/>
          <a:ext cx="8928993" cy="1313686"/>
        </p:xfrm>
        <a:graphic>
          <a:graphicData uri="http://schemas.openxmlformats.org/drawingml/2006/table">
            <a:tbl>
              <a:tblPr firstRow="1" bandRow="1">
                <a:tableStyleId>{10A1B5D5-9B99-4C35-A422-299274C87663}</a:tableStyleId>
              </a:tblPr>
              <a:tblGrid>
                <a:gridCol w="1224137"/>
                <a:gridCol w="1224136"/>
                <a:gridCol w="1296144"/>
                <a:gridCol w="1296144"/>
                <a:gridCol w="1296144"/>
                <a:gridCol w="1296144"/>
                <a:gridCol w="1296144"/>
              </a:tblGrid>
              <a:tr h="445006">
                <a:tc>
                  <a:txBody>
                    <a:bodyPr/>
                    <a:lstStyle/>
                    <a:p>
                      <a:pPr>
                        <a:lnSpc>
                          <a:spcPts val="1800"/>
                        </a:lnSpc>
                      </a:pPr>
                      <a:endParaRPr lang="fr-FR" sz="1600" b="1" dirty="0">
                        <a:solidFill>
                          <a:srgbClr val="002060"/>
                        </a:solidFill>
                        <a:latin typeface="+mj-lt"/>
                      </a:endParaRPr>
                    </a:p>
                  </a:txBody>
                  <a:tcPr>
                    <a:lnR w="28575" cap="flat" cmpd="sng" algn="ctr">
                      <a:solidFill>
                        <a:srgbClr val="002060"/>
                      </a:solidFill>
                      <a:prstDash val="solid"/>
                      <a:round/>
                      <a:headEnd type="none" w="med" len="med"/>
                      <a:tailEnd type="none" w="med" len="med"/>
                    </a:lnR>
                    <a:noFill/>
                  </a:tcPr>
                </a:tc>
                <a:tc>
                  <a:txBody>
                    <a:bodyPr/>
                    <a:lstStyle/>
                    <a:p>
                      <a:pPr algn="ctr">
                        <a:lnSpc>
                          <a:spcPts val="1800"/>
                        </a:lnSpc>
                      </a:pPr>
                      <a:r>
                        <a:rPr lang="fr-FR" sz="1600" dirty="0" smtClean="0">
                          <a:solidFill>
                            <a:schemeClr val="bg1"/>
                          </a:solidFill>
                          <a:latin typeface="+mj-lt"/>
                        </a:rPr>
                        <a:t>1</a:t>
                      </a:r>
                      <a:r>
                        <a:rPr lang="fr-FR" sz="1600" baseline="30000" dirty="0" smtClean="0">
                          <a:solidFill>
                            <a:schemeClr val="bg1"/>
                          </a:solidFill>
                          <a:latin typeface="+mj-lt"/>
                        </a:rPr>
                        <a:t>ère</a:t>
                      </a:r>
                      <a:r>
                        <a:rPr lang="fr-FR" sz="1600" dirty="0" smtClean="0">
                          <a:solidFill>
                            <a:schemeClr val="bg1"/>
                          </a:solidFill>
                          <a:latin typeface="+mj-lt"/>
                        </a:rPr>
                        <a:t> année</a:t>
                      </a:r>
                      <a:endParaRPr lang="fr-FR" sz="1600" b="1" dirty="0">
                        <a:solidFill>
                          <a:schemeClr val="bg1"/>
                        </a:solidFill>
                        <a:latin typeface="+mj-lt"/>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lnSpc>
                          <a:spcPts val="1800"/>
                        </a:lnSpc>
                      </a:pPr>
                      <a:r>
                        <a:rPr lang="fr-FR" sz="1600" dirty="0" smtClean="0">
                          <a:solidFill>
                            <a:schemeClr val="bg1"/>
                          </a:solidFill>
                          <a:latin typeface="+mj-lt"/>
                        </a:rPr>
                        <a:t>2</a:t>
                      </a:r>
                      <a:r>
                        <a:rPr lang="fr-FR" sz="1600" baseline="30000" dirty="0" smtClean="0">
                          <a:solidFill>
                            <a:schemeClr val="bg1"/>
                          </a:solidFill>
                          <a:latin typeface="+mj-lt"/>
                        </a:rPr>
                        <a:t>ème</a:t>
                      </a:r>
                      <a:r>
                        <a:rPr lang="fr-FR" sz="1600" baseline="0" dirty="0" smtClean="0">
                          <a:solidFill>
                            <a:schemeClr val="bg1"/>
                          </a:solidFill>
                          <a:latin typeface="+mj-lt"/>
                        </a:rPr>
                        <a:t> </a:t>
                      </a:r>
                      <a:r>
                        <a:rPr lang="fr-FR" sz="1600" dirty="0" smtClean="0">
                          <a:solidFill>
                            <a:schemeClr val="bg1"/>
                          </a:solidFill>
                          <a:latin typeface="+mj-lt"/>
                        </a:rPr>
                        <a:t> année</a:t>
                      </a:r>
                      <a:endParaRPr lang="fr-FR" sz="1600" b="1" dirty="0">
                        <a:solidFill>
                          <a:schemeClr val="bg1"/>
                        </a:solidFill>
                        <a:latin typeface="+mj-lt"/>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lnSpc>
                          <a:spcPts val="1800"/>
                        </a:lnSpc>
                      </a:pPr>
                      <a:r>
                        <a:rPr lang="fr-FR" sz="1600" dirty="0" smtClean="0">
                          <a:solidFill>
                            <a:schemeClr val="bg1"/>
                          </a:solidFill>
                          <a:latin typeface="+mj-lt"/>
                        </a:rPr>
                        <a:t>3</a:t>
                      </a:r>
                      <a:r>
                        <a:rPr lang="fr-FR" sz="1600" baseline="30000" dirty="0" smtClean="0">
                          <a:solidFill>
                            <a:schemeClr val="bg1"/>
                          </a:solidFill>
                          <a:latin typeface="+mj-lt"/>
                        </a:rPr>
                        <a:t>ème</a:t>
                      </a:r>
                      <a:r>
                        <a:rPr lang="fr-FR" sz="1600" dirty="0" smtClean="0">
                          <a:solidFill>
                            <a:schemeClr val="bg1"/>
                          </a:solidFill>
                          <a:latin typeface="+mj-lt"/>
                        </a:rPr>
                        <a:t> année</a:t>
                      </a:r>
                      <a:endParaRPr lang="fr-FR" sz="1600" b="1" dirty="0">
                        <a:solidFill>
                          <a:schemeClr val="bg1"/>
                        </a:solidFill>
                        <a:latin typeface="+mj-lt"/>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lnSpc>
                          <a:spcPts val="1800"/>
                        </a:lnSpc>
                      </a:pPr>
                      <a:r>
                        <a:rPr lang="fr-FR" sz="1600" dirty="0" smtClean="0">
                          <a:solidFill>
                            <a:schemeClr val="bg1"/>
                          </a:solidFill>
                          <a:latin typeface="+mj-lt"/>
                        </a:rPr>
                        <a:t>4</a:t>
                      </a:r>
                      <a:r>
                        <a:rPr lang="fr-FR" sz="1600" baseline="30000" dirty="0" smtClean="0">
                          <a:solidFill>
                            <a:schemeClr val="bg1"/>
                          </a:solidFill>
                          <a:latin typeface="+mj-lt"/>
                        </a:rPr>
                        <a:t>ème</a:t>
                      </a:r>
                      <a:r>
                        <a:rPr lang="fr-FR" sz="1600" dirty="0" smtClean="0">
                          <a:solidFill>
                            <a:schemeClr val="bg1"/>
                          </a:solidFill>
                          <a:latin typeface="+mj-lt"/>
                        </a:rPr>
                        <a:t> année</a:t>
                      </a:r>
                      <a:endParaRPr lang="fr-FR" sz="1600" b="1" dirty="0">
                        <a:solidFill>
                          <a:schemeClr val="bg1"/>
                        </a:solidFill>
                        <a:latin typeface="+mj-lt"/>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lnSpc>
                          <a:spcPts val="1800"/>
                        </a:lnSpc>
                      </a:pPr>
                      <a:r>
                        <a:rPr lang="fr-FR" sz="1600" dirty="0" smtClean="0">
                          <a:solidFill>
                            <a:schemeClr val="bg1"/>
                          </a:solidFill>
                          <a:latin typeface="+mj-lt"/>
                        </a:rPr>
                        <a:t>5</a:t>
                      </a:r>
                      <a:r>
                        <a:rPr lang="fr-FR" sz="1600" baseline="30000" dirty="0" smtClean="0">
                          <a:solidFill>
                            <a:schemeClr val="bg1"/>
                          </a:solidFill>
                          <a:latin typeface="+mj-lt"/>
                        </a:rPr>
                        <a:t>ème</a:t>
                      </a:r>
                      <a:r>
                        <a:rPr lang="fr-FR" sz="1600" dirty="0" smtClean="0">
                          <a:solidFill>
                            <a:schemeClr val="bg1"/>
                          </a:solidFill>
                          <a:latin typeface="+mj-lt"/>
                        </a:rPr>
                        <a:t> année</a:t>
                      </a:r>
                      <a:endParaRPr lang="fr-FR" sz="1600" b="1" dirty="0">
                        <a:solidFill>
                          <a:schemeClr val="bg1"/>
                        </a:solidFill>
                        <a:latin typeface="+mj-lt"/>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rtl="0">
                        <a:lnSpc>
                          <a:spcPts val="1800"/>
                        </a:lnSpc>
                      </a:pPr>
                      <a:r>
                        <a:rPr lang="fr-FR" sz="1600" dirty="0" smtClean="0">
                          <a:solidFill>
                            <a:schemeClr val="bg1"/>
                          </a:solidFill>
                          <a:latin typeface="+mj-lt"/>
                        </a:rPr>
                        <a:t>6</a:t>
                      </a:r>
                      <a:r>
                        <a:rPr lang="fr-FR" sz="1600" baseline="30000" dirty="0" smtClean="0">
                          <a:solidFill>
                            <a:schemeClr val="bg1"/>
                          </a:solidFill>
                          <a:latin typeface="+mj-lt"/>
                        </a:rPr>
                        <a:t>ème</a:t>
                      </a:r>
                      <a:r>
                        <a:rPr lang="fr-FR" sz="1600" dirty="0" smtClean="0">
                          <a:solidFill>
                            <a:schemeClr val="bg1"/>
                          </a:solidFill>
                          <a:latin typeface="+mj-lt"/>
                        </a:rPr>
                        <a:t> année</a:t>
                      </a:r>
                      <a:endParaRPr lang="fr-FR" sz="1600" b="1" dirty="0">
                        <a:solidFill>
                          <a:schemeClr val="bg1"/>
                        </a:solidFill>
                        <a:latin typeface="+mj-lt"/>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r>
              <a:tr h="258093">
                <a:tc>
                  <a:txBody>
                    <a:bodyPr/>
                    <a:lstStyle/>
                    <a:p>
                      <a:pPr algn="ctr">
                        <a:lnSpc>
                          <a:spcPts val="1800"/>
                        </a:lnSpc>
                      </a:pPr>
                      <a:r>
                        <a:rPr lang="fr-FR" sz="1400" b="1" dirty="0" smtClean="0">
                          <a:solidFill>
                            <a:schemeClr val="bg1"/>
                          </a:solidFill>
                          <a:latin typeface="+mj-lt"/>
                        </a:rPr>
                        <a:t>Livre blanc</a:t>
                      </a:r>
                      <a:endParaRPr lang="fr-FR" sz="1400" b="1" dirty="0">
                        <a:solidFill>
                          <a:schemeClr val="bg1"/>
                        </a:solidFill>
                        <a:latin typeface="+mj-lt"/>
                      </a:endParaRPr>
                    </a:p>
                  </a:txBody>
                  <a:tcPr anchor="ctr">
                    <a:solidFill>
                      <a:srgbClr val="002060"/>
                    </a:solidFill>
                  </a:tcPr>
                </a:tc>
                <a:tc>
                  <a:txBody>
                    <a:bodyPr/>
                    <a:lstStyle/>
                    <a:p>
                      <a:pPr algn="ctr">
                        <a:lnSpc>
                          <a:spcPts val="1800"/>
                        </a:lnSpc>
                      </a:pPr>
                      <a:r>
                        <a:rPr lang="fr-FR" sz="1400" b="1" dirty="0" smtClean="0">
                          <a:solidFill>
                            <a:srgbClr val="002060"/>
                          </a:solidFill>
                          <a:latin typeface="+mj-lt"/>
                        </a:rPr>
                        <a:t>-</a:t>
                      </a:r>
                      <a:endParaRPr lang="fr-FR" sz="1400" b="1" dirty="0">
                        <a:solidFill>
                          <a:srgbClr val="002060"/>
                        </a:solidFill>
                        <a:latin typeface="+mj-lt"/>
                      </a:endParaRPr>
                    </a:p>
                  </a:txBody>
                  <a:tcPr anchor="ctr">
                    <a:lnT w="28575" cap="flat" cmpd="sng" algn="ctr">
                      <a:solidFill>
                        <a:srgbClr val="002060"/>
                      </a:solidFill>
                      <a:prstDash val="solid"/>
                      <a:round/>
                      <a:headEnd type="none" w="med" len="med"/>
                      <a:tailEnd type="none" w="med" len="med"/>
                    </a:lnT>
                    <a:solidFill>
                      <a:schemeClr val="accent5"/>
                    </a:solidFill>
                  </a:tcPr>
                </a:tc>
                <a:tc>
                  <a:txBody>
                    <a:bodyPr/>
                    <a:lstStyle/>
                    <a:p>
                      <a:pPr algn="ctr">
                        <a:lnSpc>
                          <a:spcPts val="1800"/>
                        </a:lnSpc>
                      </a:pPr>
                      <a:r>
                        <a:rPr lang="fr-FR" sz="1400" b="1" dirty="0" smtClean="0">
                          <a:solidFill>
                            <a:srgbClr val="002060"/>
                          </a:solidFill>
                          <a:latin typeface="+mj-lt"/>
                        </a:rPr>
                        <a:t>1h30</a:t>
                      </a:r>
                      <a:endParaRPr lang="fr-FR" sz="1400" b="1" dirty="0">
                        <a:solidFill>
                          <a:srgbClr val="002060"/>
                        </a:solidFill>
                        <a:latin typeface="+mj-lt"/>
                      </a:endParaRPr>
                    </a:p>
                  </a:txBody>
                  <a:tcPr anchor="ctr">
                    <a:lnT w="28575" cap="flat" cmpd="sng" algn="ctr">
                      <a:solidFill>
                        <a:srgbClr val="002060"/>
                      </a:solidFill>
                      <a:prstDash val="solid"/>
                      <a:round/>
                      <a:headEnd type="none" w="med" len="med"/>
                      <a:tailEnd type="none" w="med" len="med"/>
                    </a:lnT>
                    <a:solidFill>
                      <a:schemeClr val="accent5"/>
                    </a:solidFill>
                  </a:tcPr>
                </a:tc>
                <a:tc>
                  <a:txBody>
                    <a:bodyPr/>
                    <a:lstStyle/>
                    <a:p>
                      <a:pPr algn="ctr">
                        <a:lnSpc>
                          <a:spcPts val="1800"/>
                        </a:lnSpc>
                      </a:pPr>
                      <a:r>
                        <a:rPr lang="fr-FR" sz="1400" b="1" dirty="0" smtClean="0">
                          <a:solidFill>
                            <a:srgbClr val="002060"/>
                          </a:solidFill>
                          <a:latin typeface="+mj-lt"/>
                        </a:rPr>
                        <a:t>8h</a:t>
                      </a:r>
                      <a:endParaRPr lang="fr-FR" sz="1400" b="1" dirty="0">
                        <a:solidFill>
                          <a:srgbClr val="002060"/>
                        </a:solidFill>
                        <a:latin typeface="+mj-lt"/>
                      </a:endParaRPr>
                    </a:p>
                  </a:txBody>
                  <a:tcPr anchor="ctr">
                    <a:lnT w="28575" cap="flat" cmpd="sng" algn="ctr">
                      <a:solidFill>
                        <a:srgbClr val="002060"/>
                      </a:solidFill>
                      <a:prstDash val="solid"/>
                      <a:round/>
                      <a:headEnd type="none" w="med" len="med"/>
                      <a:tailEnd type="none" w="med" len="med"/>
                    </a:lnT>
                    <a:solidFill>
                      <a:schemeClr val="accent5"/>
                    </a:solidFill>
                  </a:tcPr>
                </a:tc>
                <a:tc>
                  <a:txBody>
                    <a:bodyPr/>
                    <a:lstStyle/>
                    <a:p>
                      <a:pPr algn="ctr">
                        <a:lnSpc>
                          <a:spcPts val="1800"/>
                        </a:lnSpc>
                      </a:pPr>
                      <a:r>
                        <a:rPr lang="fr-FR" sz="1400" b="1" dirty="0" smtClean="0">
                          <a:solidFill>
                            <a:srgbClr val="002060"/>
                          </a:solidFill>
                          <a:latin typeface="+mj-lt"/>
                        </a:rPr>
                        <a:t>8h</a:t>
                      </a:r>
                      <a:endParaRPr lang="fr-FR" sz="1400" b="1" dirty="0">
                        <a:solidFill>
                          <a:srgbClr val="002060"/>
                        </a:solidFill>
                        <a:latin typeface="+mj-lt"/>
                      </a:endParaRPr>
                    </a:p>
                  </a:txBody>
                  <a:tcPr anchor="ctr">
                    <a:lnT w="28575" cap="flat" cmpd="sng" algn="ctr">
                      <a:solidFill>
                        <a:srgbClr val="002060"/>
                      </a:solidFill>
                      <a:prstDash val="solid"/>
                      <a:round/>
                      <a:headEnd type="none" w="med" len="med"/>
                      <a:tailEnd type="none" w="med" len="med"/>
                    </a:lnT>
                    <a:solidFill>
                      <a:schemeClr val="accent5"/>
                    </a:solidFill>
                  </a:tcPr>
                </a:tc>
                <a:tc>
                  <a:txBody>
                    <a:bodyPr/>
                    <a:lstStyle/>
                    <a:p>
                      <a:pPr algn="ctr">
                        <a:lnSpc>
                          <a:spcPts val="1800"/>
                        </a:lnSpc>
                      </a:pPr>
                      <a:r>
                        <a:rPr lang="fr-FR" sz="1400" b="1" dirty="0" smtClean="0">
                          <a:solidFill>
                            <a:srgbClr val="002060"/>
                          </a:solidFill>
                          <a:latin typeface="+mj-lt"/>
                        </a:rPr>
                        <a:t>7h45</a:t>
                      </a:r>
                      <a:endParaRPr lang="fr-FR" sz="1400" b="1" dirty="0">
                        <a:solidFill>
                          <a:srgbClr val="002060"/>
                        </a:solidFill>
                        <a:latin typeface="+mj-lt"/>
                      </a:endParaRPr>
                    </a:p>
                  </a:txBody>
                  <a:tcPr anchor="ctr">
                    <a:lnT w="28575" cap="flat" cmpd="sng" algn="ctr">
                      <a:solidFill>
                        <a:srgbClr val="002060"/>
                      </a:solidFill>
                      <a:prstDash val="solid"/>
                      <a:round/>
                      <a:headEnd type="none" w="med" len="med"/>
                      <a:tailEnd type="none" w="med" len="med"/>
                    </a:lnT>
                    <a:solidFill>
                      <a:schemeClr val="accent5"/>
                    </a:solidFill>
                  </a:tcPr>
                </a:tc>
                <a:tc>
                  <a:txBody>
                    <a:bodyPr/>
                    <a:lstStyle/>
                    <a:p>
                      <a:pPr algn="ctr">
                        <a:lnSpc>
                          <a:spcPts val="1800"/>
                        </a:lnSpc>
                      </a:pPr>
                      <a:r>
                        <a:rPr lang="fr-FR" sz="1400" b="1" dirty="0" smtClean="0">
                          <a:solidFill>
                            <a:srgbClr val="002060"/>
                          </a:solidFill>
                          <a:latin typeface="+mj-lt"/>
                        </a:rPr>
                        <a:t>7h45</a:t>
                      </a:r>
                      <a:endParaRPr lang="fr-FR" sz="1400" b="1" dirty="0">
                        <a:solidFill>
                          <a:srgbClr val="002060"/>
                        </a:solidFill>
                        <a:latin typeface="+mj-lt"/>
                      </a:endParaRPr>
                    </a:p>
                  </a:txBody>
                  <a:tcPr anchor="ctr">
                    <a:lnT w="28575" cap="flat" cmpd="sng" algn="ctr">
                      <a:solidFill>
                        <a:srgbClr val="002060"/>
                      </a:solidFill>
                      <a:prstDash val="solid"/>
                      <a:round/>
                      <a:headEnd type="none" w="med" len="med"/>
                      <a:tailEnd type="none" w="med" len="med"/>
                    </a:lnT>
                    <a:solidFill>
                      <a:schemeClr val="accent5"/>
                    </a:solidFill>
                  </a:tcPr>
                </a:tc>
              </a:tr>
              <a:tr h="442445">
                <a:tc>
                  <a:txBody>
                    <a:bodyPr/>
                    <a:lstStyle/>
                    <a:p>
                      <a:pPr algn="ctr">
                        <a:lnSpc>
                          <a:spcPts val="1800"/>
                        </a:lnSpc>
                      </a:pPr>
                      <a:r>
                        <a:rPr lang="fr-FR" sz="1400" b="1" dirty="0" smtClean="0">
                          <a:solidFill>
                            <a:schemeClr val="bg1"/>
                          </a:solidFill>
                          <a:latin typeface="+mj-lt"/>
                        </a:rPr>
                        <a:t>Programme</a:t>
                      </a:r>
                      <a:r>
                        <a:rPr lang="fr-FR" sz="1400" b="1" baseline="0" dirty="0" smtClean="0">
                          <a:solidFill>
                            <a:schemeClr val="bg1"/>
                          </a:solidFill>
                          <a:latin typeface="+mj-lt"/>
                        </a:rPr>
                        <a:t> ajusté</a:t>
                      </a:r>
                      <a:endParaRPr lang="fr-FR" sz="1400" b="1" dirty="0">
                        <a:solidFill>
                          <a:schemeClr val="bg1"/>
                        </a:solidFill>
                        <a:latin typeface="+mj-lt"/>
                      </a:endParaRPr>
                    </a:p>
                  </a:txBody>
                  <a:tcPr anchor="ctr">
                    <a:solidFill>
                      <a:srgbClr val="002060"/>
                    </a:solidFill>
                  </a:tcPr>
                </a:tc>
                <a:tc>
                  <a:txBody>
                    <a:bodyPr/>
                    <a:lstStyle/>
                    <a:p>
                      <a:pPr algn="ctr">
                        <a:lnSpc>
                          <a:spcPts val="1800"/>
                        </a:lnSpc>
                      </a:pPr>
                      <a:r>
                        <a:rPr lang="fr-FR" sz="1400" b="1" dirty="0" smtClean="0">
                          <a:solidFill>
                            <a:srgbClr val="002060"/>
                          </a:solidFill>
                          <a:latin typeface="+mj-lt"/>
                        </a:rPr>
                        <a:t>1h30</a:t>
                      </a:r>
                      <a:endParaRPr lang="fr-FR" sz="1400" b="1" dirty="0">
                        <a:solidFill>
                          <a:srgbClr val="002060"/>
                        </a:solidFill>
                        <a:latin typeface="+mj-lt"/>
                      </a:endParaRPr>
                    </a:p>
                  </a:txBody>
                  <a:tcPr anchor="ctr">
                    <a:solidFill>
                      <a:schemeClr val="accent5">
                        <a:lumMod val="90000"/>
                      </a:schemeClr>
                    </a:solidFill>
                  </a:tcPr>
                </a:tc>
                <a:tc>
                  <a:txBody>
                    <a:bodyPr/>
                    <a:lstStyle/>
                    <a:p>
                      <a:pPr algn="ctr">
                        <a:lnSpc>
                          <a:spcPts val="1800"/>
                        </a:lnSpc>
                      </a:pPr>
                      <a:r>
                        <a:rPr lang="fr-FR" sz="1400" b="1" dirty="0" smtClean="0">
                          <a:solidFill>
                            <a:srgbClr val="002060"/>
                          </a:solidFill>
                          <a:latin typeface="+mj-lt"/>
                        </a:rPr>
                        <a:t>2h</a:t>
                      </a:r>
                      <a:endParaRPr lang="fr-FR" sz="1400" b="1" dirty="0">
                        <a:solidFill>
                          <a:srgbClr val="002060"/>
                        </a:solidFill>
                        <a:latin typeface="+mj-lt"/>
                      </a:endParaRPr>
                    </a:p>
                  </a:txBody>
                  <a:tcPr anchor="ctr">
                    <a:solidFill>
                      <a:schemeClr val="accent5">
                        <a:lumMod val="90000"/>
                      </a:schemeClr>
                    </a:solidFill>
                  </a:tcPr>
                </a:tc>
                <a:tc>
                  <a:txBody>
                    <a:bodyPr/>
                    <a:lstStyle/>
                    <a:p>
                      <a:pPr algn="ctr">
                        <a:lnSpc>
                          <a:spcPts val="1800"/>
                        </a:lnSpc>
                      </a:pPr>
                      <a:r>
                        <a:rPr lang="fr-FR" sz="1400" b="1" dirty="0" smtClean="0">
                          <a:solidFill>
                            <a:srgbClr val="002060"/>
                          </a:solidFill>
                          <a:latin typeface="+mj-lt"/>
                        </a:rPr>
                        <a:t>7h</a:t>
                      </a:r>
                      <a:endParaRPr lang="fr-FR" sz="1400" b="1" dirty="0">
                        <a:solidFill>
                          <a:srgbClr val="002060"/>
                        </a:solidFill>
                        <a:latin typeface="+mj-lt"/>
                      </a:endParaRPr>
                    </a:p>
                  </a:txBody>
                  <a:tcPr anchor="ctr">
                    <a:solidFill>
                      <a:schemeClr val="accent5">
                        <a:lumMod val="90000"/>
                      </a:schemeClr>
                    </a:solidFill>
                  </a:tcPr>
                </a:tc>
                <a:tc>
                  <a:txBody>
                    <a:bodyPr/>
                    <a:lstStyle/>
                    <a:p>
                      <a:pPr algn="ctr">
                        <a:lnSpc>
                          <a:spcPts val="1800"/>
                        </a:lnSpc>
                      </a:pPr>
                      <a:r>
                        <a:rPr lang="fr-FR" sz="1400" b="1" dirty="0" smtClean="0">
                          <a:solidFill>
                            <a:srgbClr val="002060"/>
                          </a:solidFill>
                          <a:latin typeface="+mj-lt"/>
                        </a:rPr>
                        <a:t>7h</a:t>
                      </a:r>
                      <a:endParaRPr lang="fr-FR" sz="1400" b="1" dirty="0">
                        <a:solidFill>
                          <a:srgbClr val="002060"/>
                        </a:solidFill>
                        <a:latin typeface="+mj-lt"/>
                      </a:endParaRPr>
                    </a:p>
                  </a:txBody>
                  <a:tcPr anchor="ctr">
                    <a:solidFill>
                      <a:schemeClr val="accent5">
                        <a:lumMod val="90000"/>
                      </a:schemeClr>
                    </a:solidFill>
                  </a:tcPr>
                </a:tc>
                <a:tc>
                  <a:txBody>
                    <a:bodyPr/>
                    <a:lstStyle/>
                    <a:p>
                      <a:pPr algn="ctr">
                        <a:lnSpc>
                          <a:spcPts val="1800"/>
                        </a:lnSpc>
                      </a:pPr>
                      <a:r>
                        <a:rPr lang="fr-FR" sz="1400" b="1" dirty="0" smtClean="0">
                          <a:solidFill>
                            <a:srgbClr val="002060"/>
                          </a:solidFill>
                          <a:latin typeface="+mj-lt"/>
                        </a:rPr>
                        <a:t>7h</a:t>
                      </a:r>
                      <a:endParaRPr lang="fr-FR" sz="1400" b="1" dirty="0">
                        <a:solidFill>
                          <a:srgbClr val="002060"/>
                        </a:solidFill>
                        <a:latin typeface="+mj-lt"/>
                      </a:endParaRPr>
                    </a:p>
                  </a:txBody>
                  <a:tcPr anchor="ctr">
                    <a:solidFill>
                      <a:schemeClr val="accent5">
                        <a:lumMod val="90000"/>
                      </a:schemeClr>
                    </a:solidFill>
                  </a:tcPr>
                </a:tc>
                <a:tc>
                  <a:txBody>
                    <a:bodyPr/>
                    <a:lstStyle/>
                    <a:p>
                      <a:pPr algn="ctr">
                        <a:lnSpc>
                          <a:spcPts val="1800"/>
                        </a:lnSpc>
                      </a:pPr>
                      <a:r>
                        <a:rPr lang="fr-FR" sz="1400" b="1" dirty="0" smtClean="0">
                          <a:solidFill>
                            <a:srgbClr val="002060"/>
                          </a:solidFill>
                          <a:latin typeface="+mj-lt"/>
                        </a:rPr>
                        <a:t>7h</a:t>
                      </a:r>
                      <a:endParaRPr lang="fr-FR" sz="1400" b="1" dirty="0">
                        <a:solidFill>
                          <a:srgbClr val="002060"/>
                        </a:solidFill>
                        <a:latin typeface="+mj-lt"/>
                      </a:endParaRPr>
                    </a:p>
                  </a:txBody>
                  <a:tcPr anchor="ctr">
                    <a:solidFill>
                      <a:schemeClr val="accent5">
                        <a:lumMod val="90000"/>
                      </a:schemeClr>
                    </a:solidFill>
                  </a:tcPr>
                </a:tc>
              </a:tr>
            </a:tbl>
          </a:graphicData>
        </a:graphic>
      </p:graphicFrame>
      <p:sp>
        <p:nvSpPr>
          <p:cNvPr id="10" name="Titre 1"/>
          <p:cNvSpPr txBox="1">
            <a:spLocks/>
          </p:cNvSpPr>
          <p:nvPr/>
        </p:nvSpPr>
        <p:spPr bwMode="auto">
          <a:xfrm>
            <a:off x="5072067" y="0"/>
            <a:ext cx="407193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de-DE" sz="2400" b="1" dirty="0" err="1" smtClean="0">
                <a:solidFill>
                  <a:srgbClr val="FF0000"/>
                </a:solidFill>
                <a:latin typeface="+mj-lt"/>
              </a:rPr>
              <a:t>Caractéristiques</a:t>
            </a:r>
            <a:r>
              <a:rPr lang="de-DE" sz="2400" b="1" dirty="0">
                <a:solidFill>
                  <a:srgbClr val="FF0000"/>
                </a:solidFill>
                <a:latin typeface="+mj-lt"/>
              </a:rPr>
              <a:t> du </a:t>
            </a:r>
            <a:r>
              <a:rPr lang="de-DE" sz="2400" b="1" dirty="0" err="1">
                <a:solidFill>
                  <a:srgbClr val="FF0000"/>
                </a:solidFill>
                <a:latin typeface="+mj-lt"/>
              </a:rPr>
              <a:t>programme</a:t>
            </a:r>
            <a:r>
              <a:rPr lang="de-DE" sz="2400" b="1" dirty="0">
                <a:solidFill>
                  <a:srgbClr val="FF0000"/>
                </a:solidFill>
                <a:latin typeface="+mj-lt"/>
              </a:rPr>
              <a:t> </a:t>
            </a:r>
            <a:r>
              <a:rPr lang="de-DE" sz="2400" b="1" dirty="0" err="1">
                <a:solidFill>
                  <a:srgbClr val="FF0000"/>
                </a:solidFill>
                <a:latin typeface="+mj-lt"/>
              </a:rPr>
              <a:t>ajusté</a:t>
            </a:r>
            <a:endParaRPr lang="fr-FR" sz="2400" b="1" dirty="0">
              <a:solidFill>
                <a:srgbClr val="FF0000"/>
              </a:solidFill>
              <a:latin typeface="+mj-lt"/>
            </a:endParaRPr>
          </a:p>
        </p:txBody>
      </p:sp>
      <p:sp>
        <p:nvSpPr>
          <p:cNvPr id="8"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1"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45</a:t>
            </a:fld>
            <a:endParaRPr lang="fr-FR" dirty="0"/>
          </a:p>
        </p:txBody>
      </p:sp>
    </p:spTree>
    <p:extLst>
      <p:ext uri="{BB962C8B-B14F-4D97-AF65-F5344CB8AC3E}">
        <p14:creationId xmlns="" xmlns:p14="http://schemas.microsoft.com/office/powerpoint/2010/main" val="6805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268760"/>
            <a:ext cx="8568952" cy="646331"/>
          </a:xfrm>
          <a:prstGeom prst="rect">
            <a:avLst/>
          </a:prstGeom>
        </p:spPr>
        <p:txBody>
          <a:bodyPr wrap="square">
            <a:spAutoFit/>
          </a:bodyPr>
          <a:lstStyle/>
          <a:p>
            <a:pPr>
              <a:spcBef>
                <a:spcPts val="0"/>
              </a:spcBef>
              <a:defRPr/>
            </a:pPr>
            <a:endParaRPr lang="fr-FR" b="1" dirty="0" smtClean="0"/>
          </a:p>
          <a:p>
            <a:pPr>
              <a:buFontTx/>
              <a:buChar char="-"/>
            </a:pPr>
            <a:endParaRPr lang="fr-FR" b="1" dirty="0" smtClean="0">
              <a:latin typeface="Calibri"/>
              <a:ea typeface="Calibri"/>
              <a:cs typeface="Arial"/>
            </a:endParaRPr>
          </a:p>
        </p:txBody>
      </p:sp>
      <p:sp>
        <p:nvSpPr>
          <p:cNvPr id="33793" name="Rectangle 1"/>
          <p:cNvSpPr>
            <a:spLocks noChangeArrowheads="1"/>
          </p:cNvSpPr>
          <p:nvPr/>
        </p:nvSpPr>
        <p:spPr bwMode="auto">
          <a:xfrm>
            <a:off x="0" y="1000108"/>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400" b="1" dirty="0" smtClean="0">
                <a:solidFill>
                  <a:srgbClr val="C00000"/>
                </a:solidFill>
                <a:latin typeface="Calibri" pitchFamily="34" charset="0"/>
                <a:ea typeface="Calibri" pitchFamily="34" charset="0"/>
                <a:cs typeface="Arial" pitchFamily="34" charset="0"/>
              </a:rPr>
              <a:t>C</a:t>
            </a:r>
            <a:r>
              <a:rPr kumimoji="0" lang="fr-FR" sz="2400" b="1" i="0" u="none" strike="noStrike" cap="none" normalizeH="0" baseline="0" dirty="0" smtClean="0">
                <a:ln>
                  <a:noFill/>
                </a:ln>
                <a:solidFill>
                  <a:srgbClr val="C00000"/>
                </a:solidFill>
                <a:effectLst/>
                <a:latin typeface="Calibri" pitchFamily="34" charset="0"/>
                <a:ea typeface="Calibri" pitchFamily="34" charset="0"/>
                <a:cs typeface="Arial" pitchFamily="34" charset="0"/>
              </a:rPr>
              <a:t>ompétence relative à la 4</a:t>
            </a:r>
            <a:r>
              <a:rPr kumimoji="0" lang="fr-FR" sz="2400" b="1" i="0" u="none" strike="noStrike" cap="none" normalizeH="0" baseline="30000" dirty="0" smtClean="0">
                <a:ln>
                  <a:noFill/>
                </a:ln>
                <a:solidFill>
                  <a:srgbClr val="C00000"/>
                </a:solidFill>
                <a:effectLst/>
                <a:latin typeface="Calibri" pitchFamily="34" charset="0"/>
                <a:ea typeface="Calibri" pitchFamily="34" charset="0"/>
                <a:cs typeface="Arial" pitchFamily="34" charset="0"/>
              </a:rPr>
              <a:t>ème</a:t>
            </a:r>
            <a:r>
              <a:rPr kumimoji="0" lang="fr-FR" sz="2400" b="1" i="0" u="none" strike="noStrike" cap="none" normalizeH="0" baseline="0" dirty="0" smtClean="0">
                <a:ln>
                  <a:noFill/>
                </a:ln>
                <a:solidFill>
                  <a:srgbClr val="C00000"/>
                </a:solidFill>
                <a:effectLst/>
                <a:latin typeface="Calibri" pitchFamily="34" charset="0"/>
                <a:ea typeface="Calibri" pitchFamily="34" charset="0"/>
                <a:cs typeface="Arial" pitchFamily="34" charset="0"/>
              </a:rPr>
              <a:t> année du primaire</a:t>
            </a:r>
            <a:endParaRPr kumimoji="0" lang="fr-FR" sz="2400" b="0" i="0" u="none" strike="noStrike" cap="none" normalizeH="0" baseline="0" dirty="0" smtClean="0">
              <a:ln>
                <a:noFill/>
              </a:ln>
              <a:solidFill>
                <a:srgbClr val="C00000"/>
              </a:solidFill>
              <a:effectLst/>
              <a:cs typeface="Arial" pitchFamily="34" charset="0"/>
            </a:endParaRPr>
          </a:p>
        </p:txBody>
      </p:sp>
      <p:sp>
        <p:nvSpPr>
          <p:cNvPr id="11" name="Titre 1"/>
          <p:cNvSpPr txBox="1">
            <a:spLocks/>
          </p:cNvSpPr>
          <p:nvPr/>
        </p:nvSpPr>
        <p:spPr bwMode="auto">
          <a:xfrm>
            <a:off x="5292080" y="0"/>
            <a:ext cx="385192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de-DE" sz="2400" b="1" dirty="0" err="1" smtClean="0">
                <a:solidFill>
                  <a:srgbClr val="FF0000"/>
                </a:solidFill>
                <a:latin typeface="+mj-lt"/>
              </a:rPr>
              <a:t>Exemple</a:t>
            </a:r>
            <a:r>
              <a:rPr lang="de-DE" sz="2400" b="1" dirty="0" smtClean="0">
                <a:solidFill>
                  <a:srgbClr val="FF0000"/>
                </a:solidFill>
                <a:latin typeface="+mj-lt"/>
              </a:rPr>
              <a:t> du </a:t>
            </a:r>
            <a:r>
              <a:rPr lang="de-DE" sz="2400" b="1" dirty="0" err="1" smtClean="0">
                <a:solidFill>
                  <a:srgbClr val="FF0000"/>
                </a:solidFill>
                <a:latin typeface="+mj-lt"/>
              </a:rPr>
              <a:t>tableau</a:t>
            </a:r>
            <a:r>
              <a:rPr lang="de-DE" sz="2400" b="1" dirty="0" smtClean="0">
                <a:solidFill>
                  <a:srgbClr val="FF0000"/>
                </a:solidFill>
                <a:latin typeface="+mj-lt"/>
              </a:rPr>
              <a:t> des </a:t>
            </a:r>
            <a:r>
              <a:rPr lang="de-DE" sz="2400" b="1" dirty="0" err="1" smtClean="0">
                <a:solidFill>
                  <a:srgbClr val="FF0000"/>
                </a:solidFill>
                <a:latin typeface="+mj-lt"/>
              </a:rPr>
              <a:t>compétences</a:t>
            </a:r>
            <a:endParaRPr lang="fr-FR" sz="2400" b="1" dirty="0">
              <a:solidFill>
                <a:srgbClr val="FF0000"/>
              </a:solidFill>
              <a:latin typeface="+mj-lt"/>
            </a:endParaRPr>
          </a:p>
        </p:txBody>
      </p:sp>
      <p:sp>
        <p:nvSpPr>
          <p:cNvPr id="7"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46</a:t>
            </a:fld>
            <a:endParaRPr lang="fr-FR" dirty="0"/>
          </a:p>
        </p:txBody>
      </p:sp>
      <p:graphicFrame>
        <p:nvGraphicFramePr>
          <p:cNvPr id="13" name="Tabelle 12"/>
          <p:cNvGraphicFramePr>
            <a:graphicFrameLocks noGrp="1"/>
          </p:cNvGraphicFramePr>
          <p:nvPr/>
        </p:nvGraphicFramePr>
        <p:xfrm>
          <a:off x="142844" y="1428737"/>
          <a:ext cx="8881717" cy="4448053"/>
        </p:xfrm>
        <a:graphic>
          <a:graphicData uri="http://schemas.openxmlformats.org/drawingml/2006/table">
            <a:tbl>
              <a:tblPr>
                <a:tableStyleId>{69CF1AB2-1976-4502-BF36-3FF5EA218861}</a:tableStyleId>
              </a:tblPr>
              <a:tblGrid>
                <a:gridCol w="413935"/>
                <a:gridCol w="8467782"/>
              </a:tblGrid>
              <a:tr h="980921">
                <a:tc>
                  <a:txBody>
                    <a:bodyPr/>
                    <a:lstStyle/>
                    <a:p>
                      <a:pPr marL="71755" marR="71755" algn="ctr">
                        <a:lnSpc>
                          <a:spcPct val="115000"/>
                        </a:lnSpc>
                        <a:spcAft>
                          <a:spcPts val="0"/>
                        </a:spcAft>
                      </a:pPr>
                      <a:r>
                        <a:rPr lang="fr-FR" sz="1800" b="1" dirty="0">
                          <a:solidFill>
                            <a:srgbClr val="002060"/>
                          </a:solidFill>
                          <a:latin typeface="+mj-lt"/>
                        </a:rPr>
                        <a:t>Palier 1</a:t>
                      </a:r>
                      <a:endParaRPr lang="de-DE" sz="2400" b="1" dirty="0">
                        <a:solidFill>
                          <a:srgbClr val="002060"/>
                        </a:solidFill>
                        <a:latin typeface="+mj-lt"/>
                        <a:ea typeface="Calibri"/>
                        <a:cs typeface="Arial"/>
                      </a:endParaRPr>
                    </a:p>
                  </a:txBody>
                  <a:tcPr marL="65975" marR="65975" marT="0" marB="0" vert="vert270" anchor="ctr"/>
                </a:tc>
                <a:tc>
                  <a:txBody>
                    <a:bodyPr/>
                    <a:lstStyle/>
                    <a:p>
                      <a:pPr algn="just">
                        <a:lnSpc>
                          <a:spcPct val="115000"/>
                        </a:lnSpc>
                        <a:spcAft>
                          <a:spcPts val="0"/>
                        </a:spcAft>
                      </a:pPr>
                      <a:r>
                        <a:rPr lang="fr-FR" sz="1600" b="1" dirty="0">
                          <a:solidFill>
                            <a:srgbClr val="C00000"/>
                          </a:solidFill>
                          <a:latin typeface="+mj-lt"/>
                        </a:rPr>
                        <a:t>(Oral)</a:t>
                      </a:r>
                      <a:endParaRPr lang="de-DE" sz="1600" b="1" dirty="0">
                        <a:solidFill>
                          <a:srgbClr val="C00000"/>
                        </a:solidFill>
                        <a:latin typeface="+mj-lt"/>
                      </a:endParaRPr>
                    </a:p>
                    <a:p>
                      <a:pPr algn="just">
                        <a:lnSpc>
                          <a:spcPts val="1300"/>
                        </a:lnSpc>
                        <a:spcAft>
                          <a:spcPts val="0"/>
                        </a:spcAft>
                      </a:pPr>
                      <a:r>
                        <a:rPr lang="fr-FR" sz="1600" dirty="0">
                          <a:solidFill>
                            <a:srgbClr val="002060"/>
                          </a:solidFill>
                          <a:latin typeface="+mj-lt"/>
                        </a:rPr>
                        <a:t>Au terme du premier palier de la 4e année, face à une situation de communication et à partir d’images, de textes et/ou de documents, l’apprenant(e) produit un énoncé oral </a:t>
                      </a:r>
                      <a:r>
                        <a:rPr lang="fr-FR" sz="1600" b="1" dirty="0">
                          <a:solidFill>
                            <a:srgbClr val="C00000"/>
                          </a:solidFill>
                          <a:latin typeface="+mj-lt"/>
                        </a:rPr>
                        <a:t>informatif</a:t>
                      </a:r>
                      <a:r>
                        <a:rPr lang="fr-FR" sz="1600" dirty="0">
                          <a:solidFill>
                            <a:srgbClr val="002060"/>
                          </a:solidFill>
                          <a:latin typeface="+mj-lt"/>
                        </a:rPr>
                        <a:t> de cinq phrases pour parler de soi, exprimer l’appartenance/la possession, en mobilisant les ressources relatives, à la construction de la phrase, au vocabulaire, à la prononciation et au type d’énoncé produit.</a:t>
                      </a:r>
                      <a:endParaRPr lang="de-DE" sz="1600" dirty="0">
                        <a:solidFill>
                          <a:srgbClr val="002060"/>
                        </a:solidFill>
                        <a:latin typeface="+mj-lt"/>
                        <a:ea typeface="Calibri"/>
                        <a:cs typeface="Arial"/>
                      </a:endParaRPr>
                    </a:p>
                  </a:txBody>
                  <a:tcPr marL="65975" marR="65975" marT="0" marB="0"/>
                </a:tc>
              </a:tr>
              <a:tr h="1116365">
                <a:tc>
                  <a:txBody>
                    <a:bodyPr/>
                    <a:lstStyle/>
                    <a:p>
                      <a:pPr marL="71755" marR="71755" algn="ctr">
                        <a:lnSpc>
                          <a:spcPct val="115000"/>
                        </a:lnSpc>
                        <a:spcAft>
                          <a:spcPts val="0"/>
                        </a:spcAft>
                      </a:pPr>
                      <a:r>
                        <a:rPr lang="fr-FR" sz="1800" b="1" dirty="0">
                          <a:solidFill>
                            <a:srgbClr val="002060"/>
                          </a:solidFill>
                          <a:latin typeface="+mj-lt"/>
                        </a:rPr>
                        <a:t>Palier 2</a:t>
                      </a:r>
                      <a:endParaRPr lang="de-DE" sz="2400" b="1" dirty="0">
                        <a:solidFill>
                          <a:srgbClr val="002060"/>
                        </a:solidFill>
                        <a:latin typeface="+mj-lt"/>
                        <a:ea typeface="Calibri"/>
                        <a:cs typeface="Arial"/>
                      </a:endParaRPr>
                    </a:p>
                  </a:txBody>
                  <a:tcPr marL="65975" marR="65975" marT="0" marB="0" vert="vert270" anchor="ctr"/>
                </a:tc>
                <a:tc>
                  <a:txBody>
                    <a:bodyPr/>
                    <a:lstStyle/>
                    <a:p>
                      <a:pPr algn="just">
                        <a:lnSpc>
                          <a:spcPct val="115000"/>
                        </a:lnSpc>
                        <a:spcAft>
                          <a:spcPts val="0"/>
                        </a:spcAft>
                      </a:pPr>
                      <a:r>
                        <a:rPr lang="fr-FR" sz="1600" b="1" dirty="0">
                          <a:solidFill>
                            <a:srgbClr val="C00000"/>
                          </a:solidFill>
                          <a:latin typeface="+mj-lt"/>
                        </a:rPr>
                        <a:t>(Oral)</a:t>
                      </a:r>
                      <a:endParaRPr lang="de-DE" sz="1600" b="1" dirty="0">
                        <a:solidFill>
                          <a:srgbClr val="C00000"/>
                        </a:solidFill>
                        <a:latin typeface="+mj-lt"/>
                      </a:endParaRPr>
                    </a:p>
                    <a:p>
                      <a:pPr algn="just">
                        <a:lnSpc>
                          <a:spcPts val="1300"/>
                        </a:lnSpc>
                        <a:spcAft>
                          <a:spcPts val="0"/>
                        </a:spcAft>
                      </a:pPr>
                      <a:r>
                        <a:rPr lang="fr-FR" sz="1600" dirty="0">
                          <a:solidFill>
                            <a:srgbClr val="002060"/>
                          </a:solidFill>
                          <a:latin typeface="+mj-lt"/>
                        </a:rPr>
                        <a:t>Au terme du deuxième palier de la 4e année, face à une situation de communication et à partir d’images, de textes et/ou de documents, l’apprenant(e) produit un énoncé oral </a:t>
                      </a:r>
                      <a:r>
                        <a:rPr lang="fr-FR" sz="1600" b="1" dirty="0">
                          <a:solidFill>
                            <a:srgbClr val="C00000"/>
                          </a:solidFill>
                          <a:latin typeface="+mj-lt"/>
                        </a:rPr>
                        <a:t>informatif et/ou narratif</a:t>
                      </a:r>
                      <a:r>
                        <a:rPr lang="fr-FR" sz="1600" dirty="0">
                          <a:solidFill>
                            <a:srgbClr val="002060"/>
                          </a:solidFill>
                          <a:latin typeface="+mj-lt"/>
                        </a:rPr>
                        <a:t> de cinq phrases pour parler de sa journée, raconter un événement passé, en mobilisant les ressources relatives à la prononciation, à la construction de la phrase, au vocabulaire approprié et au type d’énoncé produit.</a:t>
                      </a:r>
                      <a:endParaRPr lang="de-DE" sz="1600" dirty="0">
                        <a:solidFill>
                          <a:srgbClr val="002060"/>
                        </a:solidFill>
                        <a:latin typeface="+mj-lt"/>
                        <a:ea typeface="Calibri"/>
                        <a:cs typeface="Arial"/>
                      </a:endParaRPr>
                    </a:p>
                  </a:txBody>
                  <a:tcPr marL="65975" marR="65975" marT="0" marB="0"/>
                </a:tc>
              </a:tr>
              <a:tr h="1119856">
                <a:tc>
                  <a:txBody>
                    <a:bodyPr/>
                    <a:lstStyle/>
                    <a:p>
                      <a:pPr marL="71755" marR="71755" algn="ctr">
                        <a:lnSpc>
                          <a:spcPct val="115000"/>
                        </a:lnSpc>
                        <a:spcAft>
                          <a:spcPts val="0"/>
                        </a:spcAft>
                      </a:pPr>
                      <a:r>
                        <a:rPr lang="fr-FR" sz="1800" b="1" dirty="0">
                          <a:solidFill>
                            <a:srgbClr val="002060"/>
                          </a:solidFill>
                          <a:latin typeface="+mj-lt"/>
                        </a:rPr>
                        <a:t>Palier 3</a:t>
                      </a:r>
                      <a:endParaRPr lang="de-DE" sz="2400" b="1" dirty="0">
                        <a:solidFill>
                          <a:srgbClr val="002060"/>
                        </a:solidFill>
                        <a:latin typeface="+mj-lt"/>
                        <a:ea typeface="Calibri"/>
                        <a:cs typeface="Arial"/>
                      </a:endParaRPr>
                    </a:p>
                  </a:txBody>
                  <a:tcPr marL="65975" marR="65975" marT="0" marB="0" vert="vert270" anchor="ctr"/>
                </a:tc>
                <a:tc>
                  <a:txBody>
                    <a:bodyPr/>
                    <a:lstStyle/>
                    <a:p>
                      <a:pPr algn="just">
                        <a:lnSpc>
                          <a:spcPct val="115000"/>
                        </a:lnSpc>
                        <a:spcAft>
                          <a:spcPts val="0"/>
                        </a:spcAft>
                      </a:pPr>
                      <a:r>
                        <a:rPr lang="fr-FR" sz="1600" b="1" dirty="0">
                          <a:solidFill>
                            <a:srgbClr val="C00000"/>
                          </a:solidFill>
                          <a:latin typeface="+mj-lt"/>
                        </a:rPr>
                        <a:t>(Oral)</a:t>
                      </a:r>
                      <a:endParaRPr lang="de-DE" sz="1600" b="1" dirty="0">
                        <a:solidFill>
                          <a:srgbClr val="C00000"/>
                        </a:solidFill>
                        <a:latin typeface="+mj-lt"/>
                      </a:endParaRPr>
                    </a:p>
                    <a:p>
                      <a:pPr algn="just">
                        <a:lnSpc>
                          <a:spcPts val="1300"/>
                        </a:lnSpc>
                        <a:spcAft>
                          <a:spcPts val="0"/>
                        </a:spcAft>
                      </a:pPr>
                      <a:r>
                        <a:rPr lang="fr-FR" sz="1600" dirty="0">
                          <a:solidFill>
                            <a:srgbClr val="002060"/>
                          </a:solidFill>
                          <a:latin typeface="+mj-lt"/>
                        </a:rPr>
                        <a:t>Au terme du troisième palier de la 4e année, face à une situation de communication et à partir d’images, de textes et/ou de documents, l’apprenant(e) produit un énoncé oral </a:t>
                      </a:r>
                      <a:r>
                        <a:rPr lang="fr-FR" sz="1600" b="1" dirty="0">
                          <a:solidFill>
                            <a:srgbClr val="C00000"/>
                          </a:solidFill>
                          <a:latin typeface="+mj-lt"/>
                        </a:rPr>
                        <a:t>narratif et/ou informatif et/ou descriptif</a:t>
                      </a:r>
                      <a:r>
                        <a:rPr lang="fr-FR" sz="1600" dirty="0">
                          <a:solidFill>
                            <a:srgbClr val="002060"/>
                          </a:solidFill>
                          <a:latin typeface="+mj-lt"/>
                        </a:rPr>
                        <a:t> de six phrases, pour décrire un lieu, exprimer la comparaison, en mobilisant les ressources relatives à la prononciation, à la construction de la phrase, au vocabulaire approprié et au type d’énoncé produit.</a:t>
                      </a:r>
                      <a:endParaRPr lang="de-DE" sz="1600" dirty="0">
                        <a:solidFill>
                          <a:srgbClr val="002060"/>
                        </a:solidFill>
                        <a:latin typeface="+mj-lt"/>
                        <a:ea typeface="Calibri"/>
                        <a:cs typeface="Arial"/>
                      </a:endParaRPr>
                    </a:p>
                  </a:txBody>
                  <a:tcPr marL="65975" marR="65975" marT="0" marB="0"/>
                </a:tc>
              </a:tr>
              <a:tr h="1096987">
                <a:tc>
                  <a:txBody>
                    <a:bodyPr/>
                    <a:lstStyle/>
                    <a:p>
                      <a:pPr marL="71755" marR="71755" algn="ctr">
                        <a:lnSpc>
                          <a:spcPct val="115000"/>
                        </a:lnSpc>
                        <a:spcAft>
                          <a:spcPts val="0"/>
                        </a:spcAft>
                      </a:pPr>
                      <a:r>
                        <a:rPr lang="fr-FR" sz="1800" b="1" dirty="0">
                          <a:solidFill>
                            <a:srgbClr val="002060"/>
                          </a:solidFill>
                          <a:latin typeface="+mj-lt"/>
                        </a:rPr>
                        <a:t>Palier 4</a:t>
                      </a:r>
                      <a:endParaRPr lang="de-DE" sz="2400" b="1" dirty="0">
                        <a:solidFill>
                          <a:srgbClr val="002060"/>
                        </a:solidFill>
                        <a:latin typeface="+mj-lt"/>
                        <a:ea typeface="Calibri"/>
                        <a:cs typeface="Arial"/>
                      </a:endParaRPr>
                    </a:p>
                  </a:txBody>
                  <a:tcPr marL="65975" marR="65975" marT="0" marB="0" vert="vert270" anchor="ctr"/>
                </a:tc>
                <a:tc>
                  <a:txBody>
                    <a:bodyPr/>
                    <a:lstStyle/>
                    <a:p>
                      <a:pPr algn="just">
                        <a:lnSpc>
                          <a:spcPct val="115000"/>
                        </a:lnSpc>
                        <a:spcAft>
                          <a:spcPts val="0"/>
                        </a:spcAft>
                      </a:pPr>
                      <a:r>
                        <a:rPr lang="fr-FR" sz="1600" b="1" dirty="0">
                          <a:solidFill>
                            <a:srgbClr val="C00000"/>
                          </a:solidFill>
                          <a:latin typeface="+mj-lt"/>
                        </a:rPr>
                        <a:t>(Oral)</a:t>
                      </a:r>
                      <a:endParaRPr lang="de-DE" sz="1600" b="1" dirty="0">
                        <a:solidFill>
                          <a:srgbClr val="C00000"/>
                        </a:solidFill>
                        <a:latin typeface="+mj-lt"/>
                      </a:endParaRPr>
                    </a:p>
                    <a:p>
                      <a:pPr algn="just">
                        <a:lnSpc>
                          <a:spcPts val="1300"/>
                        </a:lnSpc>
                        <a:spcAft>
                          <a:spcPts val="0"/>
                        </a:spcAft>
                      </a:pPr>
                      <a:r>
                        <a:rPr lang="fr-FR" sz="1600" dirty="0">
                          <a:solidFill>
                            <a:srgbClr val="002060"/>
                          </a:solidFill>
                          <a:latin typeface="+mj-lt"/>
                        </a:rPr>
                        <a:t>Au terme de la 4ème année, face à une situation de communication et à partir d’images, de textes et/ou de documents, l’apprenant(e) produit un énoncé </a:t>
                      </a:r>
                      <a:r>
                        <a:rPr lang="fr-FR" sz="1600" kern="1200" dirty="0">
                          <a:solidFill>
                            <a:srgbClr val="002060"/>
                          </a:solidFill>
                          <a:latin typeface="+mj-lt"/>
                          <a:ea typeface="+mn-ea"/>
                          <a:cs typeface="+mn-cs"/>
                        </a:rPr>
                        <a:t>oral</a:t>
                      </a:r>
                      <a:r>
                        <a:rPr lang="fr-FR" sz="1600" dirty="0">
                          <a:solidFill>
                            <a:srgbClr val="C00000"/>
                          </a:solidFill>
                          <a:latin typeface="+mj-lt"/>
                        </a:rPr>
                        <a:t> </a:t>
                      </a:r>
                      <a:r>
                        <a:rPr lang="fr-FR" sz="1600" b="1" dirty="0">
                          <a:solidFill>
                            <a:srgbClr val="C00000"/>
                          </a:solidFill>
                          <a:latin typeface="+mj-lt"/>
                        </a:rPr>
                        <a:t>narratif, informatif, descriptif et/ou injonctif</a:t>
                      </a:r>
                      <a:r>
                        <a:rPr lang="fr-FR" sz="1600" dirty="0">
                          <a:solidFill>
                            <a:srgbClr val="002060"/>
                          </a:solidFill>
                          <a:latin typeface="+mj-lt"/>
                        </a:rPr>
                        <a:t> de six phrases pour donner un ordre, exprimer une permission / une interdiction, en mobilisant les ressources relatives à la prononciation, à la construction de la phrase, au vocabulaire approprié et à au type d’énoncé produit.</a:t>
                      </a:r>
                      <a:endParaRPr lang="de-DE" sz="1600" dirty="0">
                        <a:solidFill>
                          <a:srgbClr val="002060"/>
                        </a:solidFill>
                        <a:latin typeface="+mj-lt"/>
                        <a:ea typeface="Calibri"/>
                        <a:cs typeface="Arial"/>
                      </a:endParaRPr>
                    </a:p>
                  </a:txBody>
                  <a:tcPr marL="65975" marR="65975" marT="0" marB="0"/>
                </a:tc>
              </a:tr>
            </a:tbl>
          </a:graphicData>
        </a:graphic>
      </p:graphicFrame>
    </p:spTree>
    <p:extLst>
      <p:ext uri="{BB962C8B-B14F-4D97-AF65-F5344CB8AC3E}">
        <p14:creationId xmlns="" xmlns:p14="http://schemas.microsoft.com/office/powerpoint/2010/main" val="16819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3793">
                                            <p:txEl>
                                              <p:pRg st="0" end="0"/>
                                            </p:txEl>
                                          </p:spTgt>
                                        </p:tgtEl>
                                        <p:attrNameLst>
                                          <p:attrName>style.visibility</p:attrName>
                                        </p:attrNameLst>
                                      </p:cBhvr>
                                      <p:to>
                                        <p:strVal val="visible"/>
                                      </p:to>
                                    </p:set>
                                    <p:animEffect transition="in" filter="wheel(1)">
                                      <p:cBhvr>
                                        <p:cTn id="13" dur="500"/>
                                        <p:tgtEl>
                                          <p:spTgt spid="33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268760"/>
            <a:ext cx="8568952" cy="646331"/>
          </a:xfrm>
          <a:prstGeom prst="rect">
            <a:avLst/>
          </a:prstGeom>
        </p:spPr>
        <p:txBody>
          <a:bodyPr wrap="square">
            <a:spAutoFit/>
          </a:bodyPr>
          <a:lstStyle/>
          <a:p>
            <a:pPr>
              <a:spcBef>
                <a:spcPts val="0"/>
              </a:spcBef>
              <a:defRPr/>
            </a:pPr>
            <a:endParaRPr lang="fr-FR" b="1" dirty="0" smtClean="0"/>
          </a:p>
          <a:p>
            <a:pPr>
              <a:buFontTx/>
              <a:buChar char="-"/>
            </a:pPr>
            <a:endParaRPr lang="fr-FR" b="1" dirty="0" smtClean="0">
              <a:latin typeface="Calibri"/>
              <a:ea typeface="Calibri"/>
              <a:cs typeface="Arial"/>
            </a:endParaRPr>
          </a:p>
        </p:txBody>
      </p:sp>
      <p:sp>
        <p:nvSpPr>
          <p:cNvPr id="11" name="Titre 1"/>
          <p:cNvSpPr txBox="1">
            <a:spLocks/>
          </p:cNvSpPr>
          <p:nvPr/>
        </p:nvSpPr>
        <p:spPr bwMode="auto">
          <a:xfrm>
            <a:off x="3428992" y="0"/>
            <a:ext cx="5715009"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Exemple du tableau</a:t>
            </a:r>
            <a:endParaRPr lang="ar-MA" sz="2400" b="1" dirty="0" smtClean="0">
              <a:solidFill>
                <a:srgbClr val="FF0000"/>
              </a:solidFill>
              <a:latin typeface="+mj-lt"/>
            </a:endParaRPr>
          </a:p>
          <a:p>
            <a:pPr lvl="0" algn="r" rtl="1" eaLnBrk="0" hangingPunct="0">
              <a:defRPr/>
            </a:pPr>
            <a:r>
              <a:rPr lang="fr-FR" sz="2400" b="1" dirty="0" smtClean="0">
                <a:solidFill>
                  <a:srgbClr val="FF0000"/>
                </a:solidFill>
                <a:latin typeface="+mj-lt"/>
              </a:rPr>
              <a:t>des ressources relatives au 1</a:t>
            </a:r>
            <a:r>
              <a:rPr lang="fr-FR" sz="2400" b="1" baseline="30000" dirty="0" smtClean="0">
                <a:solidFill>
                  <a:srgbClr val="FF0000"/>
                </a:solidFill>
                <a:latin typeface="+mj-lt"/>
              </a:rPr>
              <a:t>er</a:t>
            </a:r>
            <a:r>
              <a:rPr lang="fr-FR" sz="2400" b="1" dirty="0" smtClean="0">
                <a:solidFill>
                  <a:srgbClr val="FF0000"/>
                </a:solidFill>
                <a:latin typeface="+mj-lt"/>
              </a:rPr>
              <a:t> palier</a:t>
            </a:r>
            <a:endParaRPr lang="fr-FR" sz="2400" b="1" dirty="0">
              <a:solidFill>
                <a:srgbClr val="FF0000"/>
              </a:solidFill>
              <a:latin typeface="+mj-lt"/>
            </a:endParaRPr>
          </a:p>
        </p:txBody>
      </p:sp>
      <p:sp>
        <p:nvSpPr>
          <p:cNvPr id="7"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47</a:t>
            </a:fld>
            <a:endParaRPr lang="fr-FR" dirty="0"/>
          </a:p>
        </p:txBody>
      </p:sp>
      <p:graphicFrame>
        <p:nvGraphicFramePr>
          <p:cNvPr id="12" name="Tabelle 11"/>
          <p:cNvGraphicFramePr>
            <a:graphicFrameLocks noGrp="1"/>
          </p:cNvGraphicFramePr>
          <p:nvPr/>
        </p:nvGraphicFramePr>
        <p:xfrm>
          <a:off x="142844" y="1142984"/>
          <a:ext cx="8858312" cy="4784598"/>
        </p:xfrm>
        <a:graphic>
          <a:graphicData uri="http://schemas.openxmlformats.org/drawingml/2006/table">
            <a:tbl>
              <a:tblPr/>
              <a:tblGrid>
                <a:gridCol w="8858312"/>
              </a:tblGrid>
              <a:tr h="4757677">
                <a:tc>
                  <a:txBody>
                    <a:bodyPr/>
                    <a:lstStyle/>
                    <a:p>
                      <a:pPr marL="180000" lvl="0" indent="-180000" algn="just" rtl="0">
                        <a:lnSpc>
                          <a:spcPct val="115000"/>
                        </a:lnSpc>
                        <a:spcAft>
                          <a:spcPts val="0"/>
                        </a:spcAft>
                        <a:buFont typeface="Arial"/>
                        <a:buChar char="-"/>
                      </a:pPr>
                      <a:r>
                        <a:rPr lang="fr-FR" sz="1300" b="1" spc="-30" baseline="0" dirty="0">
                          <a:solidFill>
                            <a:srgbClr val="002060"/>
                          </a:solidFill>
                          <a:latin typeface="Calibri"/>
                          <a:ea typeface="Calibri"/>
                          <a:cs typeface="Arial"/>
                        </a:rPr>
                        <a:t>Parler de soi : dire son nom, son âge, dire où on habite, parler de sa famille (nombre de personne, profession du père/de la mère), de ses amis (ami intime), de ses loisirs (sport, musique…), de ses préférences (ce qu’on aime, ce qu’on n’aime pas), ses activités quotidiennes…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Demander/Dire à qui appartient tel ou tel objet ;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Exprimer la possession (c’est à moi/toi/lui, elle/il est à moi…)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Utiliser les verbes «être» et «avoir», les verbes du premier et du deuxième groupe au présent de l’indicatif, respecter l’accord du verbe avec son sujet, utiliser les pronoms personnels sujets, les déterminants et les pronoms possessifs, distinguer a/à et est/et...);</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Employer les prépositions (à, au, en…), les présentatifs (c’est, voilà, voici), les mots interrogatifs (qui ? à qui ? comment ? …), la négation avec ne…pas,</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Ecouter et comprendre un dialogue, un récit, un conte, une saynète, un sketch…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Observer et comprendre une image, un dessin, un poster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Produire un énoncé en utilisant un vocabulaire adéquat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Mettre en œuvre des stratégies de lecture pour lire et construire le sens d’un texte (identifier un texte informatif, identifier des personnages, chercher et prélever des informations,...);</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Articuler correctement ; exprimer la bonne prononciation ; utiliser la bonne intonation ; s’exprimer à voix haute et intelligible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Observer et comprendre une image/ un dessin…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Identifier les mots clés dans un texte;</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Repérer les idées essentiels d’un texte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Ecrire correctement </a:t>
                      </a:r>
                      <a:r>
                        <a:rPr lang="en-US" sz="1300" b="1" spc="-30" baseline="0" dirty="0">
                          <a:solidFill>
                            <a:srgbClr val="002060"/>
                          </a:solidFill>
                          <a:latin typeface="Calibri"/>
                          <a:ea typeface="Calibri"/>
                          <a:cs typeface="Arial"/>
                        </a:rPr>
                        <a:t>les majuscules ; </a:t>
                      </a:r>
                      <a:endParaRPr lang="de-DE" sz="1300" b="1" spc="-30" baseline="0" dirty="0">
                        <a:solidFill>
                          <a:srgbClr val="002060"/>
                        </a:solidFill>
                        <a:latin typeface="Calibri"/>
                        <a:ea typeface="Calibri"/>
                        <a:cs typeface="Arial"/>
                      </a:endParaRPr>
                    </a:p>
                    <a:p>
                      <a:pPr marL="180000" lvl="0" indent="-180000" algn="just">
                        <a:lnSpc>
                          <a:spcPct val="115000"/>
                        </a:lnSpc>
                        <a:spcAft>
                          <a:spcPts val="0"/>
                        </a:spcAft>
                        <a:buFont typeface="Arial"/>
                        <a:buChar char="-"/>
                      </a:pPr>
                      <a:r>
                        <a:rPr lang="fr-FR" sz="1300" b="1" spc="-30" baseline="0" dirty="0">
                          <a:solidFill>
                            <a:srgbClr val="002060"/>
                          </a:solidFill>
                          <a:latin typeface="Calibri"/>
                          <a:ea typeface="Calibri"/>
                          <a:cs typeface="Arial"/>
                        </a:rPr>
                        <a:t>Dans des situations de communication, produire un texte informatif (remplir sa fiche de renseignements personnelle, écrire un mot)…</a:t>
                      </a:r>
                      <a:endParaRPr lang="de-DE" sz="1300" b="1" spc="-30" baseline="0" dirty="0">
                        <a:solidFill>
                          <a:srgbClr val="002060"/>
                        </a:solidFill>
                        <a:latin typeface="Calibri"/>
                        <a:ea typeface="Calibri"/>
                        <a:cs typeface="Arial"/>
                      </a:endParaRPr>
                    </a:p>
                  </a:txBody>
                  <a:tcPr marL="65975" marR="65975" marT="0" marB="0">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6819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268760"/>
            <a:ext cx="8568952" cy="646331"/>
          </a:xfrm>
          <a:prstGeom prst="rect">
            <a:avLst/>
          </a:prstGeom>
        </p:spPr>
        <p:txBody>
          <a:bodyPr wrap="square">
            <a:spAutoFit/>
          </a:bodyPr>
          <a:lstStyle/>
          <a:p>
            <a:pPr>
              <a:spcBef>
                <a:spcPts val="0"/>
              </a:spcBef>
              <a:defRPr/>
            </a:pPr>
            <a:endParaRPr lang="fr-FR" b="1" dirty="0" smtClean="0"/>
          </a:p>
          <a:p>
            <a:pPr>
              <a:buFontTx/>
              <a:buChar char="-"/>
            </a:pPr>
            <a:endParaRPr lang="fr-FR" b="1" dirty="0" smtClean="0">
              <a:latin typeface="Calibri"/>
              <a:ea typeface="Calibri"/>
              <a:cs typeface="Arial"/>
            </a:endParaRPr>
          </a:p>
        </p:txBody>
      </p:sp>
      <p:sp>
        <p:nvSpPr>
          <p:cNvPr id="11" name="Titre 1"/>
          <p:cNvSpPr txBox="1">
            <a:spLocks/>
          </p:cNvSpPr>
          <p:nvPr/>
        </p:nvSpPr>
        <p:spPr bwMode="auto">
          <a:xfrm>
            <a:off x="2915816" y="0"/>
            <a:ext cx="604867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Exemple</a:t>
            </a:r>
            <a:r>
              <a:rPr lang="de-DE" sz="2400" b="1" dirty="0" smtClean="0">
                <a:solidFill>
                  <a:srgbClr val="FF0000"/>
                </a:solidFill>
                <a:latin typeface="+mj-lt"/>
              </a:rPr>
              <a:t> des </a:t>
            </a:r>
            <a:r>
              <a:rPr lang="fr-FR" sz="2400" b="1" dirty="0" smtClean="0">
                <a:solidFill>
                  <a:srgbClr val="FF0000"/>
                </a:solidFill>
                <a:latin typeface="+mj-lt"/>
              </a:rPr>
              <a:t>éléments</a:t>
            </a:r>
            <a:r>
              <a:rPr lang="de-DE" sz="2400" b="1" dirty="0" smtClean="0">
                <a:solidFill>
                  <a:srgbClr val="FF0000"/>
                </a:solidFill>
                <a:latin typeface="+mj-lt"/>
              </a:rPr>
              <a:t> du </a:t>
            </a:r>
            <a:r>
              <a:rPr lang="fr-FR" sz="2400" b="1" dirty="0" smtClean="0">
                <a:solidFill>
                  <a:srgbClr val="FF0000"/>
                </a:solidFill>
                <a:latin typeface="+mj-lt"/>
              </a:rPr>
              <a:t>programme</a:t>
            </a:r>
          </a:p>
          <a:p>
            <a:pPr lvl="0" algn="r" rtl="1" eaLnBrk="0" hangingPunct="0">
              <a:defRPr/>
            </a:pPr>
            <a:r>
              <a:rPr lang="fr-FR" sz="2400" b="1" dirty="0" smtClean="0">
                <a:solidFill>
                  <a:srgbClr val="FF0000"/>
                </a:solidFill>
                <a:latin typeface="+mj-lt"/>
              </a:rPr>
              <a:t>relatifs</a:t>
            </a:r>
            <a:r>
              <a:rPr lang="de-DE" sz="2400" b="1" dirty="0" smtClean="0">
                <a:solidFill>
                  <a:srgbClr val="FF0000"/>
                </a:solidFill>
                <a:latin typeface="+mj-lt"/>
              </a:rPr>
              <a:t> au 1er </a:t>
            </a:r>
            <a:r>
              <a:rPr lang="fr-FR" sz="2400" b="1" dirty="0" smtClean="0">
                <a:solidFill>
                  <a:srgbClr val="FF0000"/>
                </a:solidFill>
                <a:latin typeface="+mj-lt"/>
              </a:rPr>
              <a:t>palier</a:t>
            </a:r>
            <a:r>
              <a:rPr lang="de-DE" sz="2400" b="1" dirty="0" smtClean="0">
                <a:solidFill>
                  <a:srgbClr val="FF0000"/>
                </a:solidFill>
                <a:latin typeface="+mj-lt"/>
              </a:rPr>
              <a:t> de </a:t>
            </a:r>
            <a:r>
              <a:rPr lang="fr-FR" sz="2400" b="1" dirty="0" smtClean="0">
                <a:solidFill>
                  <a:srgbClr val="FF0000"/>
                </a:solidFill>
                <a:latin typeface="+mj-lt"/>
              </a:rPr>
              <a:t>la </a:t>
            </a:r>
            <a:r>
              <a:rPr lang="fr-FR" sz="2400" b="1" dirty="0">
                <a:solidFill>
                  <a:srgbClr val="FF0000"/>
                </a:solidFill>
                <a:latin typeface="+mj-lt"/>
              </a:rPr>
              <a:t>4ème </a:t>
            </a:r>
            <a:r>
              <a:rPr lang="fr-FR" sz="2400" b="1" dirty="0" smtClean="0">
                <a:solidFill>
                  <a:srgbClr val="FF0000"/>
                </a:solidFill>
                <a:latin typeface="+mj-lt"/>
              </a:rPr>
              <a:t>année</a:t>
            </a:r>
            <a:endParaRPr lang="fr-FR" sz="2400" b="1" dirty="0">
              <a:solidFill>
                <a:srgbClr val="FF0000"/>
              </a:solidFill>
              <a:latin typeface="+mj-lt"/>
            </a:endParaRPr>
          </a:p>
        </p:txBody>
      </p:sp>
      <p:sp>
        <p:nvSpPr>
          <p:cNvPr id="7"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1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48</a:t>
            </a:fld>
            <a:endParaRPr lang="fr-FR" dirty="0"/>
          </a:p>
        </p:txBody>
      </p:sp>
      <p:graphicFrame>
        <p:nvGraphicFramePr>
          <p:cNvPr id="9" name="Tabelle 8"/>
          <p:cNvGraphicFramePr>
            <a:graphicFrameLocks noGrp="1"/>
          </p:cNvGraphicFramePr>
          <p:nvPr/>
        </p:nvGraphicFramePr>
        <p:xfrm>
          <a:off x="142841" y="1214421"/>
          <a:ext cx="8858314" cy="4662362"/>
        </p:xfrm>
        <a:graphic>
          <a:graphicData uri="http://schemas.openxmlformats.org/drawingml/2006/table">
            <a:tbl>
              <a:tblPr/>
              <a:tblGrid>
                <a:gridCol w="857259"/>
                <a:gridCol w="642942"/>
                <a:gridCol w="714380"/>
                <a:gridCol w="785818"/>
                <a:gridCol w="1143008"/>
                <a:gridCol w="1143008"/>
                <a:gridCol w="1052619"/>
                <a:gridCol w="733237"/>
                <a:gridCol w="643036"/>
                <a:gridCol w="1143007"/>
              </a:tblGrid>
              <a:tr h="381812">
                <a:tc>
                  <a:txBody>
                    <a:bodyPr/>
                    <a:lstStyle/>
                    <a:p>
                      <a:pPr algn="ctr">
                        <a:lnSpc>
                          <a:spcPct val="115000"/>
                        </a:lnSpc>
                        <a:spcAft>
                          <a:spcPts val="0"/>
                        </a:spcAft>
                      </a:pPr>
                      <a:r>
                        <a:rPr lang="fr-FR" sz="1200" b="1" dirty="0">
                          <a:latin typeface="Calibri"/>
                          <a:ea typeface="Calibri"/>
                          <a:cs typeface="Arial"/>
                        </a:rPr>
                        <a:t>Semaines</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a:latin typeface="Calibri"/>
                          <a:ea typeface="Calibri"/>
                          <a:cs typeface="Arial"/>
                        </a:rPr>
                        <a:t>Paliers</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a:latin typeface="Calibri"/>
                          <a:ea typeface="Calibri"/>
                          <a:cs typeface="Arial"/>
                        </a:rPr>
                        <a:t>Unités</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a:latin typeface="Calibri"/>
                          <a:ea typeface="Calibri"/>
                          <a:cs typeface="Arial"/>
                        </a:rPr>
                        <a:t>Th</a:t>
                      </a:r>
                      <a:r>
                        <a:rPr lang="de-DE" sz="1200" b="1">
                          <a:latin typeface="Calibri"/>
                          <a:ea typeface="Calibri"/>
                          <a:cs typeface="Arial"/>
                        </a:rPr>
                        <a:t>è</a:t>
                      </a:r>
                      <a:r>
                        <a:rPr lang="fr-FR" sz="1200" b="1">
                          <a:latin typeface="Calibri"/>
                          <a:ea typeface="Calibri"/>
                          <a:cs typeface="Arial"/>
                        </a:rPr>
                        <a:t>mes</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dirty="0" err="1" smtClean="0">
                          <a:latin typeface="Calibri"/>
                          <a:ea typeface="Calibri"/>
                          <a:cs typeface="Arial"/>
                        </a:rPr>
                        <a:t>Commu-nication</a:t>
                      </a:r>
                      <a:r>
                        <a:rPr lang="fr-FR" sz="1200" b="1" dirty="0" smtClean="0">
                          <a:latin typeface="Calibri"/>
                          <a:ea typeface="Calibri"/>
                          <a:cs typeface="Arial"/>
                        </a:rPr>
                        <a:t> </a:t>
                      </a:r>
                      <a:r>
                        <a:rPr lang="fr-FR" sz="1200" b="1" dirty="0">
                          <a:latin typeface="Calibri"/>
                          <a:ea typeface="Calibri"/>
                          <a:cs typeface="Arial"/>
                        </a:rPr>
                        <a:t>orale</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dirty="0" smtClean="0">
                          <a:latin typeface="Calibri"/>
                          <a:ea typeface="Calibri"/>
                          <a:cs typeface="Arial"/>
                        </a:rPr>
                        <a:t>Grammaire</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dirty="0" smtClean="0">
                          <a:latin typeface="Calibri"/>
                          <a:ea typeface="Calibri"/>
                          <a:cs typeface="Arial"/>
                        </a:rPr>
                        <a:t>Conjugaison</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a:latin typeface="Calibri"/>
                          <a:ea typeface="Calibri"/>
                          <a:cs typeface="Arial"/>
                        </a:rPr>
                        <a:t>Ortho-graphe</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spc="-50" dirty="0">
                          <a:latin typeface="Calibri"/>
                          <a:ea typeface="Calibri"/>
                          <a:cs typeface="Arial"/>
                        </a:rPr>
                        <a:t>Ecriture</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fr-FR" sz="1200" b="1" spc="-50">
                          <a:latin typeface="Calibri"/>
                          <a:ea typeface="Calibri"/>
                          <a:cs typeface="Arial"/>
                        </a:rPr>
                        <a:t>Production écrite</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90906">
                <a:tc>
                  <a:txBody>
                    <a:bodyPr/>
                    <a:lstStyle/>
                    <a:p>
                      <a:pPr algn="ctr">
                        <a:lnSpc>
                          <a:spcPct val="115000"/>
                        </a:lnSpc>
                        <a:spcAft>
                          <a:spcPts val="0"/>
                        </a:spcAft>
                      </a:pPr>
                      <a:r>
                        <a:rPr lang="fr-FR" sz="1200" b="1">
                          <a:latin typeface="Calibri"/>
                          <a:ea typeface="Calibri"/>
                          <a:cs typeface="Arial"/>
                        </a:rPr>
                        <a:t>S1</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9">
                  <a:txBody>
                    <a:bodyPr/>
                    <a:lstStyle/>
                    <a:p>
                      <a:pPr algn="ctr">
                        <a:lnSpc>
                          <a:spcPct val="115000"/>
                        </a:lnSpc>
                        <a:spcAft>
                          <a:spcPts val="0"/>
                        </a:spcAft>
                      </a:pPr>
                      <a:r>
                        <a:rPr lang="fr-FR" sz="1200" b="1">
                          <a:latin typeface="Calibri"/>
                          <a:ea typeface="Calibri"/>
                          <a:cs typeface="Arial"/>
                        </a:rPr>
                        <a:t>Semaine de sensibilisation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654949">
                <a:tc rowSpan="2">
                  <a:txBody>
                    <a:bodyPr/>
                    <a:lstStyle/>
                    <a:p>
                      <a:pPr algn="ctr">
                        <a:lnSpc>
                          <a:spcPct val="115000"/>
                        </a:lnSpc>
                        <a:spcAft>
                          <a:spcPts val="0"/>
                        </a:spcAft>
                      </a:pPr>
                      <a:r>
                        <a:rPr lang="fr-FR" sz="1200" b="1">
                          <a:latin typeface="Calibri"/>
                          <a:ea typeface="Calibri"/>
                          <a:cs typeface="Arial"/>
                        </a:rPr>
                        <a:t>S 2</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71755" marR="71755" algn="ctr">
                        <a:lnSpc>
                          <a:spcPct val="115000"/>
                        </a:lnSpc>
                        <a:spcAft>
                          <a:spcPts val="0"/>
                        </a:spcAft>
                      </a:pPr>
                      <a:r>
                        <a:rPr lang="fr-FR" sz="1200" b="1">
                          <a:latin typeface="Calibri"/>
                          <a:ea typeface="Calibri"/>
                          <a:cs typeface="Arial"/>
                        </a:rPr>
                        <a:t>Palier 1</a:t>
                      </a:r>
                      <a:endParaRPr lang="de-DE" sz="1800">
                        <a:latin typeface="Calibri"/>
                        <a:ea typeface="Calibri"/>
                        <a:cs typeface="Arial"/>
                      </a:endParaRPr>
                    </a:p>
                  </a:txBody>
                  <a:tcPr marL="66002" marR="6600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200" b="1">
                          <a:latin typeface="Calibri"/>
                          <a:ea typeface="Calibri"/>
                          <a:cs typeface="Arial"/>
                        </a:rPr>
                        <a:t>U.A. 1</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200">
                          <a:latin typeface="Calibri"/>
                          <a:ea typeface="Calibri"/>
                          <a:cs typeface="Arial"/>
                        </a:rPr>
                        <a:t>La rentrée scolaire</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200">
                          <a:latin typeface="Calibri"/>
                          <a:ea typeface="Calibri"/>
                          <a:cs typeface="Arial"/>
                        </a:rPr>
                        <a:t>Parler de soi</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latin typeface="Calibri"/>
                          <a:ea typeface="Calibri"/>
                          <a:cs typeface="Arial"/>
                        </a:rPr>
                        <a:t>Le sujet et le verbe dans la phrase</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200" dirty="0">
                          <a:latin typeface="Calibri"/>
                          <a:ea typeface="Calibri"/>
                          <a:cs typeface="Arial"/>
                        </a:rPr>
                        <a:t>Présent de l’indicatif (avoir et être + verbes du 1</a:t>
                      </a:r>
                      <a:r>
                        <a:rPr lang="fr-FR" sz="1200" baseline="30000" dirty="0">
                          <a:latin typeface="Calibri"/>
                          <a:ea typeface="Calibri"/>
                          <a:cs typeface="Arial"/>
                        </a:rPr>
                        <a:t>er</a:t>
                      </a:r>
                      <a:r>
                        <a:rPr lang="fr-FR" sz="1200" dirty="0">
                          <a:latin typeface="Calibri"/>
                          <a:ea typeface="Calibri"/>
                          <a:cs typeface="Arial"/>
                        </a:rPr>
                        <a:t> gr</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200">
                          <a:latin typeface="Calibri"/>
                          <a:ea typeface="Calibri"/>
                          <a:cs typeface="Arial"/>
                        </a:rPr>
                        <a:t>a – à </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200">
                          <a:latin typeface="Calibri"/>
                          <a:ea typeface="Calibri"/>
                          <a:cs typeface="Arial"/>
                        </a:rPr>
                        <a:t>a - A </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200">
                          <a:latin typeface="Calibri"/>
                          <a:ea typeface="Calibri"/>
                          <a:cs typeface="Arial"/>
                        </a:rPr>
                        <a:t>Remplir une fiche de renseignement personnelle</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2">
                  <a:txBody>
                    <a:bodyPr/>
                    <a:lstStyle/>
                    <a:p>
                      <a:pPr algn="ctr">
                        <a:lnSpc>
                          <a:spcPct val="115000"/>
                        </a:lnSpc>
                        <a:spcAft>
                          <a:spcPts val="0"/>
                        </a:spcAft>
                      </a:pPr>
                      <a:r>
                        <a:rPr lang="fr-FR" sz="1200" dirty="0">
                          <a:latin typeface="Calibri"/>
                          <a:ea typeface="Calibri"/>
                          <a:cs typeface="Arial"/>
                        </a:rPr>
                        <a:t>Les pronoms personnels sujets</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734917">
                <a:tc>
                  <a:txBody>
                    <a:bodyPr/>
                    <a:lstStyle/>
                    <a:p>
                      <a:pPr algn="ctr">
                        <a:lnSpc>
                          <a:spcPct val="115000"/>
                        </a:lnSpc>
                        <a:spcAft>
                          <a:spcPts val="0"/>
                        </a:spcAft>
                      </a:pPr>
                      <a:r>
                        <a:rPr lang="fr-FR" sz="1200" b="1">
                          <a:latin typeface="Calibri"/>
                          <a:ea typeface="Calibri"/>
                          <a:cs typeface="Arial"/>
                        </a:rPr>
                        <a:t>S 3</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a:lnSpc>
                          <a:spcPct val="115000"/>
                        </a:lnSpc>
                        <a:spcAft>
                          <a:spcPts val="0"/>
                        </a:spcAft>
                      </a:pP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a:lnSpc>
                          <a:spcPct val="115000"/>
                        </a:lnSpc>
                        <a:spcAft>
                          <a:spcPts val="0"/>
                        </a:spcAft>
                      </a:pPr>
                      <a:r>
                        <a:rPr lang="fr-FR" sz="1200">
                          <a:latin typeface="Calibri"/>
                          <a:ea typeface="Calibri"/>
                          <a:cs typeface="Arial"/>
                        </a:rPr>
                        <a:t>est - et</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Arial"/>
                        </a:rPr>
                        <a:t>i – I </a:t>
                      </a:r>
                      <a:endParaRPr lang="de-DE" sz="1800">
                        <a:latin typeface="Calibri"/>
                        <a:ea typeface="Calibri"/>
                        <a:cs typeface="Arial"/>
                      </a:endParaRPr>
                    </a:p>
                    <a:p>
                      <a:pPr algn="ctr">
                        <a:lnSpc>
                          <a:spcPct val="115000"/>
                        </a:lnSpc>
                        <a:spcAft>
                          <a:spcPts val="0"/>
                        </a:spcAft>
                      </a:pPr>
                      <a:r>
                        <a:rPr lang="fr-FR" sz="1200">
                          <a:latin typeface="Calibri"/>
                          <a:ea typeface="Calibri"/>
                          <a:cs typeface="Arial"/>
                        </a:rPr>
                        <a:t>j – J</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r>
              <a:tr h="190906">
                <a:tc>
                  <a:txBody>
                    <a:bodyPr/>
                    <a:lstStyle/>
                    <a:p>
                      <a:pPr algn="ctr">
                        <a:lnSpc>
                          <a:spcPct val="115000"/>
                        </a:lnSpc>
                        <a:spcAft>
                          <a:spcPts val="0"/>
                        </a:spcAft>
                      </a:pPr>
                      <a:r>
                        <a:rPr lang="fr-FR" sz="1200" b="1">
                          <a:latin typeface="Calibri"/>
                          <a:ea typeface="Calibri"/>
                          <a:cs typeface="Arial"/>
                        </a:rPr>
                        <a:t>S 4</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gridSpan="8">
                  <a:txBody>
                    <a:bodyPr/>
                    <a:lstStyle/>
                    <a:p>
                      <a:pPr algn="ctr">
                        <a:lnSpc>
                          <a:spcPct val="115000"/>
                        </a:lnSpc>
                        <a:spcAft>
                          <a:spcPts val="0"/>
                        </a:spcAft>
                      </a:pPr>
                      <a:r>
                        <a:rPr lang="fr-FR" sz="1200" b="1">
                          <a:latin typeface="Calibri"/>
                          <a:ea typeface="Calibri"/>
                          <a:cs typeface="Arial"/>
                        </a:rPr>
                        <a:t>Activités de synthèse + Evaluation (ressources) + Soutien et remédiation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15321">
                <a:tc rowSpan="3">
                  <a:txBody>
                    <a:bodyPr/>
                    <a:lstStyle/>
                    <a:p>
                      <a:pPr algn="ctr">
                        <a:lnSpc>
                          <a:spcPct val="115000"/>
                        </a:lnSpc>
                        <a:spcAft>
                          <a:spcPts val="0"/>
                        </a:spcAft>
                      </a:pPr>
                      <a:r>
                        <a:rPr lang="fr-FR" sz="1200" b="1">
                          <a:latin typeface="Calibri"/>
                          <a:ea typeface="Calibri"/>
                          <a:cs typeface="Arial"/>
                        </a:rPr>
                        <a:t>S 5</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rowSpan="4">
                  <a:txBody>
                    <a:bodyPr/>
                    <a:lstStyle/>
                    <a:p>
                      <a:pPr algn="ctr">
                        <a:lnSpc>
                          <a:spcPct val="115000"/>
                        </a:lnSpc>
                        <a:spcAft>
                          <a:spcPts val="0"/>
                        </a:spcAft>
                      </a:pPr>
                      <a:r>
                        <a:rPr lang="fr-FR" sz="1200" b="1">
                          <a:latin typeface="Calibri"/>
                          <a:ea typeface="Calibri"/>
                          <a:cs typeface="Arial"/>
                        </a:rPr>
                        <a:t>U.A. 2</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fr-FR" sz="1200">
                          <a:latin typeface="Calibri"/>
                          <a:ea typeface="Calibri"/>
                          <a:cs typeface="Arial"/>
                        </a:rPr>
                        <a:t>Les habits</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fr-FR" sz="1200">
                          <a:latin typeface="Calibri"/>
                          <a:ea typeface="Calibri"/>
                          <a:cs typeface="Arial"/>
                        </a:rPr>
                        <a:t>Exprimer l’appartenance/ la possession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latin typeface="Calibri"/>
                          <a:ea typeface="Calibri"/>
                          <a:cs typeface="Arial"/>
                        </a:rPr>
                        <a:t>Déterminants possessifs</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fr-FR" sz="1200" dirty="0">
                          <a:latin typeface="Calibri"/>
                          <a:ea typeface="Calibri"/>
                          <a:cs typeface="Arial"/>
                        </a:rPr>
                        <a:t>Verbes du 2</a:t>
                      </a:r>
                      <a:r>
                        <a:rPr lang="fr-FR" sz="1200" baseline="30000" dirty="0">
                          <a:latin typeface="Calibri"/>
                          <a:ea typeface="Calibri"/>
                          <a:cs typeface="Arial"/>
                        </a:rPr>
                        <a:t>ème</a:t>
                      </a:r>
                      <a:r>
                        <a:rPr lang="fr-FR" sz="1200" dirty="0">
                          <a:latin typeface="Calibri"/>
                          <a:ea typeface="Calibri"/>
                          <a:cs typeface="Arial"/>
                        </a:rPr>
                        <a:t> groupe au présent de l’indicatif</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200">
                          <a:latin typeface="Calibri"/>
                          <a:ea typeface="Calibri"/>
                          <a:cs typeface="Arial"/>
                        </a:rPr>
                        <a:t>L’accord du verbe avec son sujet</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600"/>
                        </a:spcBef>
                        <a:spcAft>
                          <a:spcPts val="600"/>
                        </a:spcAft>
                      </a:pPr>
                      <a:r>
                        <a:rPr lang="fr-FR" sz="1200">
                          <a:latin typeface="Calibri"/>
                          <a:ea typeface="Calibri"/>
                          <a:cs typeface="Arial"/>
                        </a:rPr>
                        <a:t>m – M</a:t>
                      </a:r>
                      <a:endParaRPr lang="de-DE" sz="1800">
                        <a:latin typeface="Calibri"/>
                        <a:ea typeface="Calibri"/>
                        <a:cs typeface="Arial"/>
                      </a:endParaRPr>
                    </a:p>
                    <a:p>
                      <a:pPr algn="ctr">
                        <a:lnSpc>
                          <a:spcPct val="115000"/>
                        </a:lnSpc>
                        <a:spcBef>
                          <a:spcPts val="600"/>
                        </a:spcBef>
                        <a:spcAft>
                          <a:spcPts val="600"/>
                        </a:spcAft>
                      </a:pPr>
                      <a:r>
                        <a:rPr lang="fr-FR" sz="1200">
                          <a:latin typeface="Calibri"/>
                          <a:ea typeface="Calibri"/>
                          <a:cs typeface="Arial"/>
                        </a:rPr>
                        <a:t>n – 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fr-FR" sz="1200" dirty="0">
                          <a:latin typeface="Calibri"/>
                          <a:ea typeface="Calibri"/>
                          <a:cs typeface="Arial"/>
                        </a:rPr>
                        <a:t>Ecrire un mot</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rowSpan="3">
                  <a:txBody>
                    <a:bodyPr/>
                    <a:lstStyle/>
                    <a:p>
                      <a:pPr algn="ctr">
                        <a:lnSpc>
                          <a:spcPct val="115000"/>
                        </a:lnSpc>
                        <a:spcAft>
                          <a:spcPts val="0"/>
                        </a:spcAft>
                      </a:pPr>
                      <a:r>
                        <a:rPr lang="fr-FR" sz="1200" dirty="0">
                          <a:latin typeface="Calibri"/>
                          <a:ea typeface="Calibri"/>
                          <a:cs typeface="Arial"/>
                        </a:rPr>
                        <a:t>Les pronoms </a:t>
                      </a:r>
                      <a:r>
                        <a:rPr lang="fr-FR" sz="1200" dirty="0" smtClean="0">
                          <a:latin typeface="Calibri"/>
                          <a:ea typeface="Calibri"/>
                          <a:cs typeface="Arial"/>
                        </a:rPr>
                        <a:t>possessifs</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98747">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a:lnSpc>
                          <a:spcPct val="115000"/>
                        </a:lnSpc>
                        <a:spcAft>
                          <a:spcPts val="0"/>
                        </a:spcAft>
                      </a:pP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rowSpan="2">
                  <a:txBody>
                    <a:bodyPr/>
                    <a:lstStyle/>
                    <a:p>
                      <a:pPr algn="ctr">
                        <a:lnSpc>
                          <a:spcPct val="115000"/>
                        </a:lnSpc>
                        <a:spcAft>
                          <a:spcPts val="0"/>
                        </a:spcAft>
                      </a:pPr>
                      <a:r>
                        <a:rPr lang="fr-FR" sz="1200" dirty="0">
                          <a:latin typeface="Calibri"/>
                          <a:ea typeface="Calibri"/>
                          <a:cs typeface="Arial"/>
                        </a:rPr>
                        <a:t>« s » entre deux </a:t>
                      </a:r>
                      <a:r>
                        <a:rPr lang="fr-FR" sz="1200" spc="-40" dirty="0">
                          <a:latin typeface="Calibri"/>
                          <a:ea typeface="Calibri"/>
                          <a:cs typeface="Arial"/>
                        </a:rPr>
                        <a:t>voyelles</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Bef>
                          <a:spcPts val="600"/>
                        </a:spcBef>
                        <a:spcAft>
                          <a:spcPts val="600"/>
                        </a:spcAft>
                      </a:pPr>
                      <a:r>
                        <a:rPr lang="fr-FR" sz="1200">
                          <a:latin typeface="Calibri"/>
                          <a:ea typeface="Calibri"/>
                          <a:cs typeface="Arial"/>
                        </a:rPr>
                        <a:t>c – C</a:t>
                      </a:r>
                      <a:endParaRPr lang="de-DE" sz="1800">
                        <a:latin typeface="Calibri"/>
                        <a:ea typeface="Calibri"/>
                        <a:cs typeface="Arial"/>
                      </a:endParaRPr>
                    </a:p>
                    <a:p>
                      <a:pPr algn="ctr">
                        <a:lnSpc>
                          <a:spcPct val="115000"/>
                        </a:lnSpc>
                        <a:spcBef>
                          <a:spcPts val="600"/>
                        </a:spcBef>
                        <a:spcAft>
                          <a:spcPts val="600"/>
                        </a:spcAft>
                      </a:pPr>
                      <a:r>
                        <a:rPr lang="fr-FR" sz="1200">
                          <a:latin typeface="Calibri"/>
                          <a:ea typeface="Calibri"/>
                          <a:cs typeface="Arial"/>
                        </a:rPr>
                        <a:t>g – G</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r>
              <a:tr h="734917">
                <a:tc>
                  <a:txBody>
                    <a:bodyPr/>
                    <a:lstStyle/>
                    <a:p>
                      <a:pPr algn="ctr">
                        <a:lnSpc>
                          <a:spcPct val="115000"/>
                        </a:lnSpc>
                        <a:spcAft>
                          <a:spcPts val="0"/>
                        </a:spcAft>
                      </a:pPr>
                      <a:r>
                        <a:rPr lang="fr-FR" sz="1200" b="1">
                          <a:latin typeface="Calibri"/>
                          <a:ea typeface="Calibri"/>
                          <a:cs typeface="Arial"/>
                        </a:rPr>
                        <a:t>S 6</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algn="ctr">
                        <a:lnSpc>
                          <a:spcPct val="115000"/>
                        </a:lnSpc>
                        <a:spcAft>
                          <a:spcPts val="0"/>
                        </a:spcAft>
                      </a:pP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pPr algn="ctr">
                        <a:lnSpc>
                          <a:spcPct val="115000"/>
                        </a:lnSpc>
                        <a:spcAft>
                          <a:spcPts val="0"/>
                        </a:spcAft>
                      </a:pP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Bef>
                          <a:spcPts val="600"/>
                        </a:spcBef>
                        <a:spcAft>
                          <a:spcPts val="600"/>
                        </a:spcAft>
                      </a:pP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r>
              <a:tr h="190906">
                <a:tc>
                  <a:txBody>
                    <a:bodyPr/>
                    <a:lstStyle/>
                    <a:p>
                      <a:pPr algn="ctr">
                        <a:lnSpc>
                          <a:spcPct val="115000"/>
                        </a:lnSpc>
                        <a:spcAft>
                          <a:spcPts val="0"/>
                        </a:spcAft>
                      </a:pPr>
                      <a:r>
                        <a:rPr lang="fr-FR" sz="1200" b="1">
                          <a:latin typeface="Calibri"/>
                          <a:ea typeface="Calibri"/>
                          <a:cs typeface="Arial"/>
                        </a:rPr>
                        <a:t>S 7</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gridSpan="8">
                  <a:txBody>
                    <a:bodyPr/>
                    <a:lstStyle/>
                    <a:p>
                      <a:pPr algn="ctr">
                        <a:lnSpc>
                          <a:spcPct val="115000"/>
                        </a:lnSpc>
                        <a:spcAft>
                          <a:spcPts val="0"/>
                        </a:spcAft>
                      </a:pPr>
                      <a:r>
                        <a:rPr lang="fr-FR" sz="1200" b="1">
                          <a:latin typeface="Calibri"/>
                          <a:ea typeface="Calibri"/>
                          <a:cs typeface="Arial"/>
                        </a:rPr>
                        <a:t>Activités de synthèse + Evaluation (ressources) + Soutien et remédiation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90906">
                <a:tc>
                  <a:txBody>
                    <a:bodyPr/>
                    <a:lstStyle/>
                    <a:p>
                      <a:pPr algn="ctr">
                        <a:lnSpc>
                          <a:spcPct val="115000"/>
                        </a:lnSpc>
                        <a:spcAft>
                          <a:spcPts val="0"/>
                        </a:spcAft>
                      </a:pPr>
                      <a:r>
                        <a:rPr lang="fr-FR" sz="1200" b="1">
                          <a:latin typeface="Calibri"/>
                          <a:ea typeface="Calibri"/>
                          <a:cs typeface="Arial"/>
                        </a:rPr>
                        <a:t>S 8</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2" gridSpan="2">
                  <a:txBody>
                    <a:bodyPr/>
                    <a:lstStyle/>
                    <a:p>
                      <a:pPr algn="ctr">
                        <a:lnSpc>
                          <a:spcPct val="115000"/>
                        </a:lnSpc>
                        <a:spcAft>
                          <a:spcPts val="0"/>
                        </a:spcAft>
                      </a:pPr>
                      <a:r>
                        <a:rPr lang="fr-FR" sz="1200" b="1">
                          <a:latin typeface="Calibri"/>
                          <a:ea typeface="Calibri"/>
                          <a:cs typeface="Arial"/>
                        </a:rPr>
                        <a:t>Semaines d’intégration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2" hMerge="1">
                  <a:txBody>
                    <a:bodyPr/>
                    <a:lstStyle/>
                    <a:p>
                      <a:endParaRPr lang="de-DE"/>
                    </a:p>
                  </a:txBody>
                  <a:tcPr/>
                </a:tc>
                <a:tc gridSpan="7">
                  <a:txBody>
                    <a:bodyPr/>
                    <a:lstStyle/>
                    <a:p>
                      <a:pPr algn="ctr">
                        <a:lnSpc>
                          <a:spcPct val="115000"/>
                        </a:lnSpc>
                        <a:spcAft>
                          <a:spcPts val="0"/>
                        </a:spcAft>
                      </a:pPr>
                      <a:r>
                        <a:rPr lang="fr-FR" sz="1200" b="1">
                          <a:latin typeface="Calibri"/>
                          <a:ea typeface="Calibri"/>
                          <a:cs typeface="Arial"/>
                        </a:rPr>
                        <a:t>Semaine d’apprentissage de l’intégration</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90906">
                <a:tc>
                  <a:txBody>
                    <a:bodyPr/>
                    <a:lstStyle/>
                    <a:p>
                      <a:pPr algn="ctr">
                        <a:lnSpc>
                          <a:spcPct val="115000"/>
                        </a:lnSpc>
                        <a:spcAft>
                          <a:spcPts val="0"/>
                        </a:spcAft>
                      </a:pPr>
                      <a:r>
                        <a:rPr lang="fr-FR" sz="1200" b="1">
                          <a:latin typeface="Calibri"/>
                          <a:ea typeface="Calibri"/>
                          <a:cs typeface="Arial"/>
                        </a:rPr>
                        <a:t>S 9</a:t>
                      </a:r>
                      <a:endParaRPr lang="de-DE" sz="180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2" vMerge="1">
                  <a:txBody>
                    <a:bodyPr/>
                    <a:lstStyle/>
                    <a:p>
                      <a:endParaRPr lang="de-DE"/>
                    </a:p>
                  </a:txBody>
                  <a:tcPr/>
                </a:tc>
                <a:tc hMerge="1" vMerge="1">
                  <a:txBody>
                    <a:bodyPr/>
                    <a:lstStyle/>
                    <a:p>
                      <a:endParaRPr lang="de-DE"/>
                    </a:p>
                  </a:txBody>
                  <a:tcPr/>
                </a:tc>
                <a:tc gridSpan="7">
                  <a:txBody>
                    <a:bodyPr/>
                    <a:lstStyle/>
                    <a:p>
                      <a:pPr algn="ctr">
                        <a:lnSpc>
                          <a:spcPct val="115000"/>
                        </a:lnSpc>
                        <a:spcAft>
                          <a:spcPts val="0"/>
                        </a:spcAft>
                      </a:pPr>
                      <a:r>
                        <a:rPr lang="fr-FR" sz="1200" b="1" dirty="0">
                          <a:latin typeface="Calibri"/>
                          <a:ea typeface="Calibri"/>
                          <a:cs typeface="Arial"/>
                        </a:rPr>
                        <a:t>Semaine d’évaluation du degré de maîtrise de la compétence</a:t>
                      </a:r>
                      <a:endParaRPr lang="de-DE" sz="1800" dirty="0">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 xmlns:p14="http://schemas.microsoft.com/office/powerpoint/2010/main" val="371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268760"/>
            <a:ext cx="8568952" cy="646331"/>
          </a:xfrm>
          <a:prstGeom prst="rect">
            <a:avLst/>
          </a:prstGeom>
        </p:spPr>
        <p:txBody>
          <a:bodyPr wrap="square">
            <a:spAutoFit/>
          </a:bodyPr>
          <a:lstStyle/>
          <a:p>
            <a:pPr>
              <a:spcBef>
                <a:spcPts val="0"/>
              </a:spcBef>
              <a:defRPr/>
            </a:pPr>
            <a:endParaRPr lang="fr-FR" b="1" dirty="0" smtClean="0"/>
          </a:p>
          <a:p>
            <a:pPr>
              <a:buFontTx/>
              <a:buChar char="-"/>
            </a:pPr>
            <a:endParaRPr lang="fr-FR" b="1" dirty="0" smtClean="0">
              <a:latin typeface="Calibri"/>
              <a:ea typeface="Calibri"/>
              <a:cs typeface="Arial"/>
            </a:endParaRPr>
          </a:p>
        </p:txBody>
      </p:sp>
      <p:sp>
        <p:nvSpPr>
          <p:cNvPr id="11" name="Titre 1"/>
          <p:cNvSpPr txBox="1">
            <a:spLocks/>
          </p:cNvSpPr>
          <p:nvPr/>
        </p:nvSpPr>
        <p:spPr bwMode="auto">
          <a:xfrm>
            <a:off x="2915816" y="0"/>
            <a:ext cx="604867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Exemples</a:t>
            </a:r>
            <a:r>
              <a:rPr lang="de-DE" sz="2400" b="1" dirty="0" smtClean="0">
                <a:solidFill>
                  <a:srgbClr val="FF0000"/>
                </a:solidFill>
                <a:latin typeface="+mj-lt"/>
              </a:rPr>
              <a:t> de</a:t>
            </a:r>
          </a:p>
          <a:p>
            <a:pPr lvl="0" algn="r" rtl="1" eaLnBrk="0" hangingPunct="0">
              <a:defRPr/>
            </a:pPr>
            <a:r>
              <a:rPr lang="fr-FR" sz="2400" b="1" dirty="0" smtClean="0">
                <a:solidFill>
                  <a:srgbClr val="FF0000"/>
                </a:solidFill>
                <a:latin typeface="+mj-lt"/>
              </a:rPr>
              <a:t>progression</a:t>
            </a:r>
            <a:r>
              <a:rPr lang="de-DE" sz="2400" b="1" dirty="0" smtClean="0">
                <a:solidFill>
                  <a:srgbClr val="FF0000"/>
                </a:solidFill>
                <a:latin typeface="+mj-lt"/>
              </a:rPr>
              <a:t> des </a:t>
            </a:r>
            <a:r>
              <a:rPr lang="fr-FR" sz="2400" b="1" dirty="0" smtClean="0">
                <a:solidFill>
                  <a:srgbClr val="FF0000"/>
                </a:solidFill>
                <a:latin typeface="+mj-lt"/>
              </a:rPr>
              <a:t>apprentissages</a:t>
            </a:r>
          </a:p>
        </p:txBody>
      </p:sp>
      <p:sp>
        <p:nvSpPr>
          <p:cNvPr id="7"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en-US" sz="3600" b="1" dirty="0" smtClean="0">
                <a:cs typeface="Times New Roman" pitchFamily="18" charset="0"/>
              </a:rPr>
              <a:t>F</a:t>
            </a:r>
            <a:r>
              <a:rPr lang="de-DE" sz="3600" b="1" dirty="0" err="1" smtClean="0">
                <a:cs typeface="Times New Roman" pitchFamily="18" charset="0"/>
              </a:rPr>
              <a:t>rançais</a:t>
            </a:r>
            <a:endParaRPr lang="fr-FR" sz="3600" dirty="0" smtClean="0">
              <a:cs typeface="Times New Roman" pitchFamily="18" charset="0"/>
            </a:endParaRPr>
          </a:p>
        </p:txBody>
      </p:sp>
      <p:sp>
        <p:nvSpPr>
          <p:cNvPr id="1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49</a:t>
            </a:fld>
            <a:endParaRPr lang="fr-FR" dirty="0"/>
          </a:p>
        </p:txBody>
      </p:sp>
      <p:graphicFrame>
        <p:nvGraphicFramePr>
          <p:cNvPr id="12" name="Tabelle 11"/>
          <p:cNvGraphicFramePr>
            <a:graphicFrameLocks noGrp="1"/>
          </p:cNvGraphicFramePr>
          <p:nvPr/>
        </p:nvGraphicFramePr>
        <p:xfrm>
          <a:off x="0" y="1142984"/>
          <a:ext cx="9144000" cy="4714908"/>
        </p:xfrm>
        <a:graphic>
          <a:graphicData uri="http://schemas.openxmlformats.org/drawingml/2006/table">
            <a:tbl>
              <a:tblPr>
                <a:noFill/>
                <a:tableStyleId>{3C2FFA5D-87B4-456A-9821-1D502468CF0F}</a:tableStyleId>
              </a:tblPr>
              <a:tblGrid>
                <a:gridCol w="822118"/>
                <a:gridCol w="4160941"/>
                <a:gridCol w="4160941"/>
              </a:tblGrid>
              <a:tr h="255541">
                <a:tc>
                  <a:txBody>
                    <a:bodyPr/>
                    <a:lstStyle/>
                    <a:p>
                      <a:pPr algn="ctr">
                        <a:lnSpc>
                          <a:spcPts val="1400"/>
                        </a:lnSpc>
                        <a:spcAft>
                          <a:spcPts val="0"/>
                        </a:spcAft>
                      </a:pPr>
                      <a:r>
                        <a:rPr lang="fr-FR" sz="1400" b="1" dirty="0">
                          <a:solidFill>
                            <a:srgbClr val="002060"/>
                          </a:solidFill>
                          <a:latin typeface="+mj-lt"/>
                        </a:rPr>
                        <a:t>Niveaux</a:t>
                      </a:r>
                      <a:endParaRPr lang="de-DE" sz="1800" b="1" dirty="0">
                        <a:solidFill>
                          <a:srgbClr val="002060"/>
                        </a:solidFill>
                        <a:latin typeface="+mj-lt"/>
                        <a:ea typeface="Calibri"/>
                        <a:cs typeface="Arial"/>
                      </a:endParaRPr>
                    </a:p>
                  </a:txBody>
                  <a:tcPr marL="68580" marR="68580" marT="6350" marB="0" anchor="ctr">
                    <a:noFill/>
                  </a:tcPr>
                </a:tc>
                <a:tc>
                  <a:txBody>
                    <a:bodyPr/>
                    <a:lstStyle/>
                    <a:p>
                      <a:pPr algn="ctr">
                        <a:lnSpc>
                          <a:spcPts val="1400"/>
                        </a:lnSpc>
                        <a:spcAft>
                          <a:spcPts val="0"/>
                        </a:spcAft>
                      </a:pPr>
                      <a:r>
                        <a:rPr lang="fr-FR" sz="1400" b="1" dirty="0">
                          <a:solidFill>
                            <a:srgbClr val="002060"/>
                          </a:solidFill>
                          <a:latin typeface="+mj-lt"/>
                        </a:rPr>
                        <a:t>Type descriptif</a:t>
                      </a:r>
                      <a:endParaRPr lang="de-DE" sz="1800" b="1" dirty="0">
                        <a:solidFill>
                          <a:srgbClr val="002060"/>
                        </a:solidFill>
                        <a:latin typeface="+mj-lt"/>
                        <a:ea typeface="Calibri"/>
                        <a:cs typeface="Arial"/>
                      </a:endParaRPr>
                    </a:p>
                  </a:txBody>
                  <a:tcPr marL="68580" marR="68580" marT="6350" marB="0" anchor="ctr">
                    <a:noFill/>
                  </a:tcPr>
                </a:tc>
                <a:tc>
                  <a:txBody>
                    <a:bodyPr/>
                    <a:lstStyle/>
                    <a:p>
                      <a:pPr algn="ctr">
                        <a:lnSpc>
                          <a:spcPts val="1400"/>
                        </a:lnSpc>
                        <a:spcAft>
                          <a:spcPts val="0"/>
                        </a:spcAft>
                      </a:pPr>
                      <a:r>
                        <a:rPr lang="fr-FR" sz="1400" b="1" dirty="0">
                          <a:solidFill>
                            <a:srgbClr val="002060"/>
                          </a:solidFill>
                          <a:latin typeface="+mj-lt"/>
                        </a:rPr>
                        <a:t>Type narratif</a:t>
                      </a:r>
                      <a:endParaRPr lang="de-DE" sz="1800" b="1" dirty="0">
                        <a:solidFill>
                          <a:srgbClr val="002060"/>
                        </a:solidFill>
                        <a:latin typeface="+mj-lt"/>
                        <a:ea typeface="Calibri"/>
                        <a:cs typeface="Arial"/>
                      </a:endParaRPr>
                    </a:p>
                  </a:txBody>
                  <a:tcPr marL="68580" marR="68580" marT="6350" marB="0" anchor="ctr">
                    <a:noFill/>
                  </a:tcPr>
                </a:tc>
              </a:tr>
              <a:tr h="913213">
                <a:tc>
                  <a:txBody>
                    <a:bodyPr/>
                    <a:lstStyle/>
                    <a:p>
                      <a:pPr algn="ctr">
                        <a:lnSpc>
                          <a:spcPts val="1400"/>
                        </a:lnSpc>
                        <a:spcAft>
                          <a:spcPts val="0"/>
                        </a:spcAft>
                      </a:pPr>
                      <a:r>
                        <a:rPr lang="fr-FR" sz="1400" b="1" dirty="0">
                          <a:solidFill>
                            <a:srgbClr val="002060"/>
                          </a:solidFill>
                          <a:latin typeface="+mj-lt"/>
                        </a:rPr>
                        <a:t>1</a:t>
                      </a:r>
                      <a:r>
                        <a:rPr lang="fr-FR" sz="1400" b="1" baseline="30000" dirty="0">
                          <a:solidFill>
                            <a:srgbClr val="002060"/>
                          </a:solidFill>
                          <a:latin typeface="+mj-lt"/>
                        </a:rPr>
                        <a:t>ère</a:t>
                      </a:r>
                      <a:r>
                        <a:rPr lang="fr-FR" sz="1400" b="1" dirty="0">
                          <a:solidFill>
                            <a:srgbClr val="002060"/>
                          </a:solidFill>
                          <a:latin typeface="+mj-lt"/>
                        </a:rPr>
                        <a:t>  année</a:t>
                      </a:r>
                      <a:endParaRPr lang="de-DE" sz="1800" b="1"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 </a:t>
                      </a:r>
                      <a:r>
                        <a:rPr lang="fr-FR" sz="1400" dirty="0">
                          <a:solidFill>
                            <a:srgbClr val="002060"/>
                          </a:solidFill>
                          <a:latin typeface="+mj-lt"/>
                        </a:rPr>
                        <a:t>Présenter une personne, un objet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 </a:t>
                      </a:r>
                      <a:r>
                        <a:rPr lang="fr-FR" sz="1400" dirty="0">
                          <a:solidFill>
                            <a:srgbClr val="002060"/>
                          </a:solidFill>
                          <a:latin typeface="+mj-lt"/>
                        </a:rPr>
                        <a:t>Identifier les couleurs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Parler </a:t>
                      </a:r>
                      <a:r>
                        <a:rPr lang="fr-FR" sz="1400" dirty="0">
                          <a:solidFill>
                            <a:srgbClr val="002060"/>
                          </a:solidFill>
                          <a:latin typeface="+mj-lt"/>
                        </a:rPr>
                        <a:t>du temps qu’il fait </a:t>
                      </a:r>
                      <a:endParaRPr lang="de-DE" sz="1800" dirty="0" smtClean="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Exprimer l’appartenance… </a:t>
                      </a:r>
                      <a:endParaRPr lang="de-DE" sz="1800"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pPr>
                      <a:endParaRPr lang="de-DE" sz="1800" dirty="0">
                        <a:solidFill>
                          <a:srgbClr val="002060"/>
                        </a:solidFill>
                        <a:latin typeface="+mj-lt"/>
                      </a:endParaRPr>
                    </a:p>
                  </a:txBody>
                  <a:tcPr marL="68580" marR="68580" marT="6350" marB="0" anchor="ctr">
                    <a:noFill/>
                  </a:tcPr>
                </a:tc>
              </a:tr>
              <a:tr h="657424">
                <a:tc>
                  <a:txBody>
                    <a:bodyPr/>
                    <a:lstStyle/>
                    <a:p>
                      <a:pPr algn="ctr">
                        <a:lnSpc>
                          <a:spcPts val="1400"/>
                        </a:lnSpc>
                        <a:spcAft>
                          <a:spcPts val="0"/>
                        </a:spcAft>
                      </a:pPr>
                      <a:r>
                        <a:rPr lang="fr-FR" sz="1400" b="1" dirty="0">
                          <a:solidFill>
                            <a:srgbClr val="002060"/>
                          </a:solidFill>
                          <a:latin typeface="+mj-lt"/>
                        </a:rPr>
                        <a:t>2</a:t>
                      </a:r>
                      <a:r>
                        <a:rPr lang="fr-FR" sz="1400" b="1" baseline="30000" dirty="0">
                          <a:solidFill>
                            <a:srgbClr val="002060"/>
                          </a:solidFill>
                          <a:latin typeface="+mj-lt"/>
                        </a:rPr>
                        <a:t>ème</a:t>
                      </a:r>
                      <a:r>
                        <a:rPr lang="fr-FR" sz="1400" b="1" dirty="0">
                          <a:solidFill>
                            <a:srgbClr val="002060"/>
                          </a:solidFill>
                          <a:latin typeface="+mj-lt"/>
                        </a:rPr>
                        <a:t> année</a:t>
                      </a:r>
                      <a:endParaRPr lang="de-DE" sz="1800" b="1"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Identifier </a:t>
                      </a:r>
                      <a:r>
                        <a:rPr lang="fr-FR" sz="1400" dirty="0">
                          <a:solidFill>
                            <a:srgbClr val="002060"/>
                          </a:solidFill>
                          <a:latin typeface="+mj-lt"/>
                        </a:rPr>
                        <a:t>les objets de la classe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quelques animaux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Identifier </a:t>
                      </a:r>
                      <a:r>
                        <a:rPr lang="fr-FR" sz="1400" dirty="0">
                          <a:solidFill>
                            <a:srgbClr val="002060"/>
                          </a:solidFill>
                          <a:latin typeface="+mj-lt"/>
                        </a:rPr>
                        <a:t>les légumes et les fruits </a:t>
                      </a:r>
                      <a:endParaRPr lang="de-DE" sz="1800"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pPr>
                      <a:endParaRPr lang="de-DE" sz="1800" dirty="0">
                        <a:solidFill>
                          <a:srgbClr val="002060"/>
                        </a:solidFill>
                        <a:latin typeface="+mj-lt"/>
                      </a:endParaRPr>
                    </a:p>
                  </a:txBody>
                  <a:tcPr marL="68580" marR="68580" marT="6350" marB="0" anchor="ctr">
                    <a:noFill/>
                  </a:tcPr>
                </a:tc>
              </a:tr>
              <a:tr h="876565">
                <a:tc>
                  <a:txBody>
                    <a:bodyPr/>
                    <a:lstStyle/>
                    <a:p>
                      <a:pPr algn="ctr">
                        <a:lnSpc>
                          <a:spcPts val="1400"/>
                        </a:lnSpc>
                        <a:spcAft>
                          <a:spcPts val="0"/>
                        </a:spcAft>
                      </a:pPr>
                      <a:r>
                        <a:rPr lang="fr-FR" sz="1400" b="1" dirty="0">
                          <a:solidFill>
                            <a:srgbClr val="002060"/>
                          </a:solidFill>
                          <a:latin typeface="+mj-lt"/>
                        </a:rPr>
                        <a:t>3</a:t>
                      </a:r>
                      <a:r>
                        <a:rPr lang="fr-FR" sz="1400" b="1" baseline="30000" dirty="0">
                          <a:solidFill>
                            <a:srgbClr val="002060"/>
                          </a:solidFill>
                          <a:latin typeface="+mj-lt"/>
                        </a:rPr>
                        <a:t>ème</a:t>
                      </a:r>
                      <a:r>
                        <a:rPr lang="fr-FR" sz="1400" b="1" dirty="0">
                          <a:solidFill>
                            <a:srgbClr val="002060"/>
                          </a:solidFill>
                          <a:latin typeface="+mj-lt"/>
                        </a:rPr>
                        <a:t> année</a:t>
                      </a:r>
                      <a:endParaRPr lang="de-DE" sz="1800" b="1"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une personne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un objet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un animal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Exprimer </a:t>
                      </a:r>
                      <a:r>
                        <a:rPr lang="fr-FR" sz="1400" dirty="0">
                          <a:solidFill>
                            <a:srgbClr val="002060"/>
                          </a:solidFill>
                          <a:latin typeface="+mj-lt"/>
                        </a:rPr>
                        <a:t>un sentiment (joie, tristesse) </a:t>
                      </a:r>
                      <a:endParaRPr lang="de-DE" sz="1800"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Se </a:t>
                      </a:r>
                      <a:r>
                        <a:rPr lang="fr-FR" sz="1400" dirty="0">
                          <a:solidFill>
                            <a:srgbClr val="002060"/>
                          </a:solidFill>
                          <a:latin typeface="+mj-lt"/>
                        </a:rPr>
                        <a:t>situer/situer dans le temps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Parler </a:t>
                      </a:r>
                      <a:r>
                        <a:rPr lang="fr-FR" sz="1400" dirty="0">
                          <a:solidFill>
                            <a:srgbClr val="002060"/>
                          </a:solidFill>
                          <a:latin typeface="+mj-lt"/>
                        </a:rPr>
                        <a:t>de son quotidien </a:t>
                      </a:r>
                      <a:endParaRPr lang="de-DE" sz="1800" dirty="0">
                        <a:solidFill>
                          <a:srgbClr val="002060"/>
                        </a:solidFill>
                        <a:latin typeface="+mj-lt"/>
                        <a:ea typeface="Calibri"/>
                        <a:cs typeface="Arial"/>
                      </a:endParaRPr>
                    </a:p>
                  </a:txBody>
                  <a:tcPr marL="68580" marR="68580" marT="6350" marB="0" anchor="ctr">
                    <a:noFill/>
                  </a:tcPr>
                </a:tc>
              </a:tr>
              <a:tr h="502147">
                <a:tc>
                  <a:txBody>
                    <a:bodyPr/>
                    <a:lstStyle/>
                    <a:p>
                      <a:pPr algn="ctr">
                        <a:lnSpc>
                          <a:spcPts val="1400"/>
                        </a:lnSpc>
                        <a:spcAft>
                          <a:spcPts val="0"/>
                        </a:spcAft>
                      </a:pPr>
                      <a:r>
                        <a:rPr lang="fr-FR" sz="1400" b="1" dirty="0">
                          <a:solidFill>
                            <a:srgbClr val="002060"/>
                          </a:solidFill>
                          <a:latin typeface="+mj-lt"/>
                        </a:rPr>
                        <a:t>4</a:t>
                      </a:r>
                      <a:r>
                        <a:rPr lang="fr-FR" sz="1400" b="1" baseline="30000" dirty="0">
                          <a:solidFill>
                            <a:srgbClr val="002060"/>
                          </a:solidFill>
                          <a:latin typeface="+mj-lt"/>
                        </a:rPr>
                        <a:t>ème</a:t>
                      </a:r>
                      <a:r>
                        <a:rPr lang="fr-FR" sz="1400" b="1" dirty="0">
                          <a:solidFill>
                            <a:srgbClr val="002060"/>
                          </a:solidFill>
                          <a:latin typeface="+mj-lt"/>
                        </a:rPr>
                        <a:t> année</a:t>
                      </a:r>
                      <a:endParaRPr lang="de-DE" sz="1800" b="1"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un lieu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Exprimer </a:t>
                      </a:r>
                      <a:r>
                        <a:rPr lang="fr-FR" sz="1400" dirty="0">
                          <a:solidFill>
                            <a:srgbClr val="002060"/>
                          </a:solidFill>
                          <a:latin typeface="+mj-lt"/>
                        </a:rPr>
                        <a:t>la comparaison </a:t>
                      </a:r>
                      <a:endParaRPr lang="de-DE" sz="1800"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Parler </a:t>
                      </a:r>
                      <a:r>
                        <a:rPr lang="fr-FR" sz="1400" dirty="0">
                          <a:solidFill>
                            <a:srgbClr val="002060"/>
                          </a:solidFill>
                          <a:latin typeface="+mj-lt"/>
                        </a:rPr>
                        <a:t>de sa journée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Raconter </a:t>
                      </a:r>
                      <a:r>
                        <a:rPr lang="fr-FR" sz="1400" dirty="0">
                          <a:solidFill>
                            <a:srgbClr val="002060"/>
                          </a:solidFill>
                          <a:latin typeface="+mj-lt"/>
                        </a:rPr>
                        <a:t>un événement </a:t>
                      </a:r>
                      <a:endParaRPr lang="de-DE" sz="1800" dirty="0">
                        <a:solidFill>
                          <a:srgbClr val="002060"/>
                        </a:solidFill>
                        <a:latin typeface="+mj-lt"/>
                        <a:ea typeface="Calibri"/>
                        <a:cs typeface="Arial"/>
                      </a:endParaRPr>
                    </a:p>
                  </a:txBody>
                  <a:tcPr marL="68580" marR="68580" marT="6350" marB="0" anchor="ctr">
                    <a:noFill/>
                  </a:tcPr>
                </a:tc>
              </a:tr>
              <a:tr h="812702">
                <a:tc>
                  <a:txBody>
                    <a:bodyPr/>
                    <a:lstStyle/>
                    <a:p>
                      <a:pPr algn="ctr">
                        <a:lnSpc>
                          <a:spcPts val="1400"/>
                        </a:lnSpc>
                        <a:spcAft>
                          <a:spcPts val="0"/>
                        </a:spcAft>
                      </a:pPr>
                      <a:r>
                        <a:rPr lang="fr-FR" sz="1400" b="1" dirty="0">
                          <a:solidFill>
                            <a:srgbClr val="002060"/>
                          </a:solidFill>
                          <a:latin typeface="+mj-lt"/>
                        </a:rPr>
                        <a:t>5</a:t>
                      </a:r>
                      <a:r>
                        <a:rPr lang="fr-FR" sz="1400" b="1" baseline="30000" dirty="0">
                          <a:solidFill>
                            <a:srgbClr val="002060"/>
                          </a:solidFill>
                          <a:latin typeface="+mj-lt"/>
                        </a:rPr>
                        <a:t>ème</a:t>
                      </a:r>
                      <a:r>
                        <a:rPr lang="fr-FR" sz="1400" b="1" dirty="0">
                          <a:solidFill>
                            <a:srgbClr val="002060"/>
                          </a:solidFill>
                          <a:latin typeface="+mj-lt"/>
                        </a:rPr>
                        <a:t> année</a:t>
                      </a:r>
                      <a:endParaRPr lang="de-DE" sz="1800" b="1"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une personne en action </a:t>
                      </a:r>
                      <a:endParaRPr lang="de-DE" sz="1800"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Situer </a:t>
                      </a:r>
                      <a:r>
                        <a:rPr lang="fr-FR" sz="1400" dirty="0">
                          <a:solidFill>
                            <a:srgbClr val="002060"/>
                          </a:solidFill>
                          <a:latin typeface="+mj-lt"/>
                        </a:rPr>
                        <a:t>une action dans le temps Parler du déroulement d’un événement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Parler </a:t>
                      </a:r>
                      <a:r>
                        <a:rPr lang="fr-FR" sz="1400" dirty="0">
                          <a:solidFill>
                            <a:srgbClr val="002060"/>
                          </a:solidFill>
                          <a:latin typeface="+mj-lt"/>
                        </a:rPr>
                        <a:t>du déroulement d’un événement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Raconter </a:t>
                      </a:r>
                      <a:r>
                        <a:rPr lang="fr-FR" sz="1400" dirty="0">
                          <a:solidFill>
                            <a:srgbClr val="002060"/>
                          </a:solidFill>
                          <a:latin typeface="+mj-lt"/>
                        </a:rPr>
                        <a:t>un événement passé </a:t>
                      </a:r>
                      <a:endParaRPr lang="de-DE" sz="1800" dirty="0">
                        <a:solidFill>
                          <a:srgbClr val="002060"/>
                        </a:solidFill>
                        <a:latin typeface="+mj-lt"/>
                        <a:ea typeface="Calibri"/>
                        <a:cs typeface="Arial"/>
                      </a:endParaRPr>
                    </a:p>
                  </a:txBody>
                  <a:tcPr marL="68580" marR="68580" marT="6350" marB="0" anchor="ctr">
                    <a:noFill/>
                  </a:tcPr>
                </a:tc>
              </a:tr>
              <a:tr h="697316">
                <a:tc>
                  <a:txBody>
                    <a:bodyPr/>
                    <a:lstStyle/>
                    <a:p>
                      <a:pPr algn="ctr">
                        <a:lnSpc>
                          <a:spcPts val="1400"/>
                        </a:lnSpc>
                        <a:spcAft>
                          <a:spcPts val="0"/>
                        </a:spcAft>
                      </a:pPr>
                      <a:r>
                        <a:rPr lang="fr-FR" sz="1400" b="1" dirty="0">
                          <a:solidFill>
                            <a:srgbClr val="002060"/>
                          </a:solidFill>
                          <a:latin typeface="+mj-lt"/>
                        </a:rPr>
                        <a:t>6</a:t>
                      </a:r>
                      <a:r>
                        <a:rPr lang="fr-FR" sz="1400" b="1" baseline="30000" dirty="0">
                          <a:solidFill>
                            <a:srgbClr val="002060"/>
                          </a:solidFill>
                          <a:latin typeface="+mj-lt"/>
                        </a:rPr>
                        <a:t>ème</a:t>
                      </a:r>
                      <a:r>
                        <a:rPr lang="fr-FR" sz="1400" b="1" dirty="0">
                          <a:solidFill>
                            <a:srgbClr val="002060"/>
                          </a:solidFill>
                          <a:latin typeface="+mj-lt"/>
                        </a:rPr>
                        <a:t> année</a:t>
                      </a:r>
                      <a:endParaRPr lang="de-DE" sz="1800" b="1"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Décrire </a:t>
                      </a:r>
                      <a:r>
                        <a:rPr lang="fr-FR" sz="1400" dirty="0">
                          <a:solidFill>
                            <a:srgbClr val="002060"/>
                          </a:solidFill>
                          <a:latin typeface="+mj-lt"/>
                        </a:rPr>
                        <a:t>le déroulement d’une action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Exprimer </a:t>
                      </a:r>
                      <a:r>
                        <a:rPr lang="fr-FR" sz="1400" dirty="0">
                          <a:solidFill>
                            <a:srgbClr val="002060"/>
                          </a:solidFill>
                          <a:latin typeface="+mj-lt"/>
                        </a:rPr>
                        <a:t>la modification d’un état (observer, - décrire, comparer) </a:t>
                      </a:r>
                      <a:endParaRPr lang="de-DE" sz="1800" dirty="0">
                        <a:solidFill>
                          <a:srgbClr val="002060"/>
                        </a:solidFill>
                        <a:latin typeface="+mj-lt"/>
                        <a:ea typeface="Calibri"/>
                        <a:cs typeface="Arial"/>
                      </a:endParaRPr>
                    </a:p>
                  </a:txBody>
                  <a:tcPr marL="68580" marR="68580" marT="6350" marB="0" anchor="ctr">
                    <a:noFill/>
                  </a:tcPr>
                </a:tc>
                <a:tc>
                  <a:txBody>
                    <a:bodyPr/>
                    <a:lstStyle/>
                    <a:p>
                      <a:pPr marL="180000" indent="-180000">
                        <a:lnSpc>
                          <a:spcPts val="1400"/>
                        </a:lnSpc>
                        <a:spcAft>
                          <a:spcPts val="0"/>
                        </a:spcAft>
                        <a:buFont typeface="Symbol" pitchFamily="2" charset="0"/>
                        <a:buChar char="-"/>
                      </a:pPr>
                      <a:r>
                        <a:rPr lang="fr-FR" sz="1400" dirty="0" smtClean="0">
                          <a:solidFill>
                            <a:srgbClr val="002060"/>
                          </a:solidFill>
                          <a:latin typeface="+mj-lt"/>
                        </a:rPr>
                        <a:t>Situer </a:t>
                      </a:r>
                      <a:r>
                        <a:rPr lang="fr-FR" sz="1400" dirty="0">
                          <a:solidFill>
                            <a:srgbClr val="002060"/>
                          </a:solidFill>
                          <a:latin typeface="+mj-lt"/>
                        </a:rPr>
                        <a:t>une série d’actions dans le temps </a:t>
                      </a:r>
                      <a:endParaRPr lang="de-DE" sz="1800" dirty="0">
                        <a:solidFill>
                          <a:srgbClr val="002060"/>
                        </a:solidFill>
                        <a:latin typeface="+mj-lt"/>
                      </a:endParaRPr>
                    </a:p>
                    <a:p>
                      <a:pPr marL="180000" indent="-180000">
                        <a:lnSpc>
                          <a:spcPts val="1400"/>
                        </a:lnSpc>
                        <a:spcAft>
                          <a:spcPts val="0"/>
                        </a:spcAft>
                        <a:buFont typeface="Symbol" pitchFamily="2" charset="0"/>
                        <a:buChar char="-"/>
                      </a:pPr>
                      <a:r>
                        <a:rPr lang="fr-FR" sz="1400" dirty="0" smtClean="0">
                          <a:solidFill>
                            <a:srgbClr val="002060"/>
                          </a:solidFill>
                          <a:latin typeface="+mj-lt"/>
                        </a:rPr>
                        <a:t>Raconter </a:t>
                      </a:r>
                      <a:r>
                        <a:rPr lang="fr-FR" sz="1400" dirty="0">
                          <a:solidFill>
                            <a:srgbClr val="002060"/>
                          </a:solidFill>
                          <a:latin typeface="+mj-lt"/>
                        </a:rPr>
                        <a:t>une série d’événements </a:t>
                      </a:r>
                      <a:endParaRPr lang="de-DE" sz="1800" dirty="0">
                        <a:solidFill>
                          <a:srgbClr val="002060"/>
                        </a:solidFill>
                        <a:latin typeface="+mj-lt"/>
                        <a:ea typeface="Calibri"/>
                        <a:cs typeface="Arial"/>
                      </a:endParaRPr>
                    </a:p>
                  </a:txBody>
                  <a:tcPr marL="68580" marR="68580" marT="6350" marB="0" anchor="ctr">
                    <a:noFill/>
                  </a:tcPr>
                </a:tc>
              </a:tr>
            </a:tbl>
          </a:graphicData>
        </a:graphic>
      </p:graphicFrame>
    </p:spTree>
    <p:extLst>
      <p:ext uri="{BB962C8B-B14F-4D97-AF65-F5344CB8AC3E}">
        <p14:creationId xmlns="" xmlns:p14="http://schemas.microsoft.com/office/powerpoint/2010/main" val="371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a:solidFill>
                  <a:srgbClr val="C00000"/>
                </a:solidFill>
                <a:latin typeface="+mj-lt"/>
                <a:ea typeface="+mj-ea"/>
                <a:cs typeface="+mj-cs"/>
              </a:rPr>
              <a:t>الأهداف</a:t>
            </a:r>
            <a:endParaRPr lang="de-DE" sz="2800" b="1" kern="0" dirty="0">
              <a:solidFill>
                <a:srgbClr val="C00000"/>
              </a:solidFill>
              <a:latin typeface="+mj-lt"/>
              <a:ea typeface="+mj-ea"/>
              <a:cs typeface="+mj-cs"/>
            </a:endParaRPr>
          </a:p>
        </p:txBody>
      </p:sp>
      <p:sp>
        <p:nvSpPr>
          <p:cNvPr id="11"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السياق</a:t>
            </a:r>
          </a:p>
          <a:p>
            <a:pPr algn="ctr" rtl="1">
              <a:defRPr/>
            </a:pPr>
            <a:r>
              <a:rPr lang="ar-MA" sz="2800" b="1" kern="0" dirty="0" smtClean="0">
                <a:solidFill>
                  <a:schemeClr val="bg2">
                    <a:lumMod val="40000"/>
                    <a:lumOff val="60000"/>
                  </a:schemeClr>
                </a:solidFill>
                <a:latin typeface="+mj-lt"/>
                <a:ea typeface="+mj-ea"/>
                <a:cs typeface="+mj-cs"/>
              </a:rPr>
              <a:t>والدواعي</a:t>
            </a:r>
            <a:endParaRPr lang="de-DE" sz="2800" b="1" kern="0" dirty="0">
              <a:solidFill>
                <a:schemeClr val="bg2">
                  <a:lumMod val="40000"/>
                  <a:lumOff val="60000"/>
                </a:schemeClr>
              </a:solidFill>
              <a:latin typeface="+mj-lt"/>
              <a:ea typeface="+mj-ea"/>
              <a:cs typeface="+mj-cs"/>
            </a:endParaRPr>
          </a:p>
        </p:txBody>
      </p:sp>
      <p:sp>
        <p:nvSpPr>
          <p:cNvPr id="12" name="Titel 1"/>
          <p:cNvSpPr txBox="1">
            <a:spLocks/>
          </p:cNvSpPr>
          <p:nvPr/>
        </p:nvSpPr>
        <p:spPr bwMode="auto">
          <a:xfrm>
            <a:off x="19287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المنتوج</a:t>
            </a:r>
            <a:endParaRPr lang="de-DE" sz="2800" b="1" kern="0" dirty="0">
              <a:solidFill>
                <a:schemeClr val="bg2">
                  <a:lumMod val="40000"/>
                  <a:lumOff val="60000"/>
                </a:schemeClr>
              </a:solidFill>
              <a:latin typeface="+mj-lt"/>
              <a:ea typeface="+mj-ea"/>
              <a:cs typeface="+mj-cs"/>
            </a:endParaRPr>
          </a:p>
        </p:txBody>
      </p:sp>
      <p:sp>
        <p:nvSpPr>
          <p:cNvPr id="14"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16"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1">
                    <a:lumMod val="75000"/>
                  </a:schemeClr>
                </a:solidFill>
                <a:latin typeface="+mj-lt"/>
                <a:ea typeface="+mj-ea"/>
                <a:cs typeface="+mj-cs"/>
              </a:rPr>
              <a:t>منهجية الاشتغال</a:t>
            </a:r>
            <a:endParaRPr lang="de-DE" sz="2800" b="1" kern="0" dirty="0">
              <a:solidFill>
                <a:schemeClr val="bg1">
                  <a:lumMod val="75000"/>
                </a:schemeClr>
              </a:solidFill>
              <a:latin typeface="+mj-lt"/>
              <a:ea typeface="+mj-ea"/>
              <a:cs typeface="+mj-cs"/>
            </a:endParaRPr>
          </a:p>
        </p:txBody>
      </p:sp>
      <p:sp>
        <p:nvSpPr>
          <p:cNvPr id="31" name="Rectangle 1028"/>
          <p:cNvSpPr txBox="1">
            <a:spLocks noChangeArrowheads="1"/>
          </p:cNvSpPr>
          <p:nvPr/>
        </p:nvSpPr>
        <p:spPr>
          <a:xfrm>
            <a:off x="107504" y="1196752"/>
            <a:ext cx="8909388" cy="4680520"/>
          </a:xfrm>
          <a:prstGeom prst="roundRect">
            <a:avLst/>
          </a:prstGeom>
          <a:noFill/>
          <a:ln w="10000" cap="flat" cmpd="sng" algn="ctr">
            <a:solidFill>
              <a:srgbClr val="F0A22E"/>
            </a:solidFill>
            <a:prstDash val="solid"/>
          </a:ln>
          <a:effectLst>
            <a:outerShdw dist="50800" sx="1000" sy="1000" rotWithShape="0">
              <a:srgbClr val="4E3B30"/>
            </a:outerShdw>
          </a:effectLst>
        </p:spPr>
        <p:txBody>
          <a:bodyPr lIns="91418" tIns="45709" rIns="91418" bIns="45709"/>
          <a:lstStyle/>
          <a:p>
            <a:pPr lvl="0" algn="ctr" defTabSz="1066800" rtl="1">
              <a:lnSpc>
                <a:spcPct val="90000"/>
              </a:lnSpc>
              <a:spcAft>
                <a:spcPts val="2400"/>
              </a:spcAft>
            </a:pPr>
            <a:r>
              <a:rPr lang="ar-MA" sz="2800" b="1" dirty="0">
                <a:solidFill>
                  <a:srgbClr val="002060"/>
                </a:solidFill>
                <a:cs typeface="+mj-cs"/>
              </a:rPr>
              <a:t>يتغيا تحيين وثيقة البرامج والتوجيهات التربوية لسلك التعليم </a:t>
            </a:r>
            <a:r>
              <a:rPr lang="ar-MA" sz="2800" b="1" dirty="0" smtClean="0">
                <a:solidFill>
                  <a:srgbClr val="002060"/>
                </a:solidFill>
                <a:cs typeface="+mj-cs"/>
              </a:rPr>
              <a:t>الابتدائي:</a:t>
            </a:r>
            <a:endParaRPr lang="de-DE" sz="2800" b="1" dirty="0">
              <a:solidFill>
                <a:srgbClr val="002060"/>
              </a:solidFill>
              <a:cs typeface="+mj-cs"/>
            </a:endParaRPr>
          </a:p>
          <a:p>
            <a:pPr marL="720000" marR="0" lvl="0" indent="-414238" algn="just" defTabSz="1103047" rtl="1" eaLnBrk="1" fontAlgn="auto" latinLnBrk="0" hangingPunct="1">
              <a:lnSpc>
                <a:spcPts val="4200"/>
              </a:lnSpc>
              <a:spcBef>
                <a:spcPts val="0"/>
              </a:spcBef>
              <a:spcAft>
                <a:spcPts val="0"/>
              </a:spcAft>
              <a:buClr>
                <a:srgbClr val="C00000"/>
              </a:buClr>
              <a:buSzPct val="80000"/>
              <a:buFont typeface="Wingdings" pitchFamily="2" charset="2"/>
              <a:buChar char="n"/>
              <a:tabLst/>
              <a:defRPr/>
            </a:pPr>
            <a:r>
              <a:rPr kumimoji="0" lang="ar-MA" altLang="de-DE" sz="2800" b="1" i="0" u="none" strike="noStrike" kern="0" cap="none" spc="0" normalizeH="0" baseline="0" noProof="0" dirty="0" smtClean="0">
                <a:ln>
                  <a:noFill/>
                </a:ln>
                <a:solidFill>
                  <a:srgbClr val="002060"/>
                </a:solidFill>
                <a:effectLst/>
                <a:uLnTx/>
                <a:uFillTx/>
                <a:cs typeface="+mj-cs"/>
              </a:rPr>
              <a:t>تزويد الميدان بوثيقة مرجعية محينة</a:t>
            </a:r>
            <a:r>
              <a:rPr kumimoji="0" lang="ar-MA" altLang="de-DE" sz="2800" b="1" i="0" u="none" strike="noStrike" kern="0" cap="none" spc="0" normalizeH="0" noProof="0" dirty="0" smtClean="0">
                <a:ln>
                  <a:noFill/>
                </a:ln>
                <a:solidFill>
                  <a:srgbClr val="002060"/>
                </a:solidFill>
                <a:effectLst/>
                <a:uLnTx/>
                <a:uFillTx/>
                <a:cs typeface="+mj-cs"/>
              </a:rPr>
              <a:t> </a:t>
            </a:r>
            <a:r>
              <a:rPr kumimoji="0" lang="ar-MA" altLang="de-DE" sz="2800" b="1" i="0" u="none" strike="noStrike" kern="0" cap="none" spc="0" normalizeH="0" baseline="0" noProof="0" dirty="0" smtClean="0">
                <a:ln>
                  <a:noFill/>
                </a:ln>
                <a:solidFill>
                  <a:srgbClr val="002060"/>
                </a:solidFill>
                <a:effectLst/>
                <a:uLnTx/>
                <a:uFillTx/>
                <a:cs typeface="+mj-cs"/>
              </a:rPr>
              <a:t>تستدمج </a:t>
            </a:r>
            <a:r>
              <a:rPr kumimoji="0" lang="ar-MA" altLang="de-DE" sz="2800" b="1" i="0" u="none" strike="noStrike" kern="0" cap="none" spc="0" normalizeH="0" baseline="0" noProof="0" dirty="0" smtClean="0">
                <a:ln>
                  <a:noFill/>
                </a:ln>
                <a:solidFill>
                  <a:srgbClr val="C00000"/>
                </a:solidFill>
                <a:effectLst/>
                <a:uLnTx/>
                <a:uFillTx/>
                <a:cs typeface="+mj-cs"/>
              </a:rPr>
              <a:t>جميع المستجدات التربوية </a:t>
            </a:r>
            <a:r>
              <a:rPr kumimoji="0" lang="ar-MA" altLang="de-DE" sz="2800" b="1" i="0" u="none" strike="noStrike" kern="0" cap="none" spc="0" normalizeH="0" baseline="0" noProof="0" dirty="0" smtClean="0">
                <a:ln>
                  <a:noFill/>
                </a:ln>
                <a:solidFill>
                  <a:srgbClr val="002060"/>
                </a:solidFill>
                <a:effectLst/>
                <a:uLnTx/>
                <a:uFillTx/>
                <a:cs typeface="+mj-cs"/>
              </a:rPr>
              <a:t>التي تعرفها الساحة،</a:t>
            </a:r>
            <a:r>
              <a:rPr kumimoji="0" lang="ar-MA" altLang="de-DE" sz="2800" b="1" i="0" u="none" strike="noStrike" kern="0" cap="none" spc="0" normalizeH="0" noProof="0" dirty="0" smtClean="0">
                <a:ln>
                  <a:noFill/>
                </a:ln>
                <a:solidFill>
                  <a:srgbClr val="002060"/>
                </a:solidFill>
                <a:effectLst/>
                <a:uLnTx/>
                <a:uFillTx/>
                <a:cs typeface="+mj-cs"/>
              </a:rPr>
              <a:t> و</a:t>
            </a:r>
            <a:r>
              <a:rPr kumimoji="0" lang="ar-MA" altLang="de-DE" sz="2800" b="1" i="0" u="none" strike="noStrike" kern="0" cap="none" spc="0" normalizeH="0" baseline="0" noProof="0" dirty="0" smtClean="0">
                <a:ln>
                  <a:noFill/>
                </a:ln>
                <a:solidFill>
                  <a:srgbClr val="002060"/>
                </a:solidFill>
                <a:effectLst/>
                <a:uLnTx/>
                <a:uFillTx/>
                <a:cs typeface="+mj-cs"/>
              </a:rPr>
              <a:t>تشمل </a:t>
            </a:r>
            <a:r>
              <a:rPr kumimoji="0" lang="ar-MA" altLang="de-DE" sz="2800" b="1" i="0" u="none" strike="noStrike" kern="0" cap="none" spc="0" normalizeH="0" baseline="0" noProof="0" dirty="0" smtClean="0">
                <a:ln>
                  <a:noFill/>
                </a:ln>
                <a:solidFill>
                  <a:srgbClr val="C00000"/>
                </a:solidFill>
                <a:effectLst/>
                <a:uLnTx/>
                <a:uFillTx/>
                <a:cs typeface="+mj-cs"/>
              </a:rPr>
              <a:t>جميع مكونات السلك</a:t>
            </a:r>
            <a:r>
              <a:rPr kumimoji="0" lang="ar-MA" altLang="de-DE" sz="2800" b="1" i="0" u="none" strike="noStrike" kern="0" cap="none" spc="0" normalizeH="0" noProof="0" dirty="0" smtClean="0">
                <a:ln>
                  <a:noFill/>
                </a:ln>
                <a:solidFill>
                  <a:srgbClr val="002060"/>
                </a:solidFill>
                <a:effectLst/>
                <a:uLnTx/>
                <a:uFillTx/>
                <a:cs typeface="+mj-cs"/>
              </a:rPr>
              <a:t>؛</a:t>
            </a:r>
            <a:endParaRPr kumimoji="0" lang="ar-MA" altLang="de-DE" sz="2800" b="1" i="0" u="none" strike="noStrike" kern="0" cap="none" spc="0" normalizeH="0" baseline="0" noProof="0" dirty="0">
              <a:ln>
                <a:noFill/>
              </a:ln>
              <a:solidFill>
                <a:srgbClr val="002060"/>
              </a:solidFill>
              <a:effectLst/>
              <a:uLnTx/>
              <a:uFillTx/>
              <a:cs typeface="+mj-cs"/>
            </a:endParaRPr>
          </a:p>
          <a:p>
            <a:pPr marL="720000" lvl="0" indent="-414238" algn="just" defTabSz="1103047" rtl="1" fontAlgn="auto">
              <a:lnSpc>
                <a:spcPts val="4200"/>
              </a:lnSpc>
              <a:spcBef>
                <a:spcPts val="0"/>
              </a:spcBef>
              <a:spcAft>
                <a:spcPts val="0"/>
              </a:spcAft>
              <a:buClr>
                <a:srgbClr val="C00000"/>
              </a:buClr>
              <a:buSzPct val="80000"/>
              <a:buFont typeface="Wingdings" pitchFamily="2" charset="2"/>
              <a:buChar char="n"/>
              <a:defRPr/>
            </a:pPr>
            <a:r>
              <a:rPr lang="ar-MA" altLang="de-DE" sz="2800" b="1" kern="0" dirty="0">
                <a:solidFill>
                  <a:srgbClr val="002060"/>
                </a:solidFill>
                <a:cs typeface="+mj-cs"/>
              </a:rPr>
              <a:t>تجميع </a:t>
            </a:r>
            <a:r>
              <a:rPr lang="ar-MA" altLang="de-DE" sz="2800" b="1" kern="0" dirty="0">
                <a:solidFill>
                  <a:srgbClr val="C00000"/>
                </a:solidFill>
                <a:cs typeface="+mj-cs"/>
              </a:rPr>
              <a:t>الشتات الحاصل </a:t>
            </a:r>
            <a:r>
              <a:rPr lang="ar-MA" altLang="de-DE" sz="2800" b="1" kern="0" dirty="0">
                <a:solidFill>
                  <a:srgbClr val="002060"/>
                </a:solidFill>
                <a:cs typeface="+mj-cs"/>
              </a:rPr>
              <a:t>على مستوى الوثائق المعتمدة في الميدان، وخلق </a:t>
            </a:r>
            <a:r>
              <a:rPr lang="ar-MA" altLang="de-DE" sz="2800" b="1" kern="0" dirty="0">
                <a:solidFill>
                  <a:srgbClr val="C00000"/>
                </a:solidFill>
                <a:cs typeface="+mj-cs"/>
              </a:rPr>
              <a:t>الانسجام بينها، </a:t>
            </a:r>
            <a:r>
              <a:rPr lang="ar-MA" altLang="de-DE" sz="2800" b="1" kern="0" dirty="0">
                <a:solidFill>
                  <a:srgbClr val="002060"/>
                </a:solidFill>
                <a:cs typeface="+mj-cs"/>
              </a:rPr>
              <a:t>وتأطير </a:t>
            </a:r>
            <a:r>
              <a:rPr lang="ar-MA" altLang="de-DE" sz="2800" b="1" kern="0" dirty="0">
                <a:solidFill>
                  <a:srgbClr val="C00000"/>
                </a:solidFill>
                <a:cs typeface="+mj-cs"/>
              </a:rPr>
              <a:t>الممارسات </a:t>
            </a:r>
            <a:r>
              <a:rPr lang="ar-MA" altLang="de-DE" sz="2800" b="1" kern="0" dirty="0" smtClean="0">
                <a:solidFill>
                  <a:srgbClr val="C00000"/>
                </a:solidFill>
                <a:cs typeface="+mj-cs"/>
              </a:rPr>
              <a:t>الميدانية؛</a:t>
            </a:r>
            <a:endParaRPr lang="ar-MA" altLang="de-DE" sz="2800" b="1" kern="0" dirty="0">
              <a:solidFill>
                <a:srgbClr val="002060"/>
              </a:solidFill>
              <a:cs typeface="+mj-cs"/>
            </a:endParaRPr>
          </a:p>
          <a:p>
            <a:pPr marL="720000" indent="-414238" algn="just" defTabSz="1103047" rtl="1" fontAlgn="auto">
              <a:lnSpc>
                <a:spcPts val="4200"/>
              </a:lnSpc>
              <a:spcBef>
                <a:spcPts val="0"/>
              </a:spcBef>
              <a:spcAft>
                <a:spcPts val="0"/>
              </a:spcAft>
              <a:buClr>
                <a:srgbClr val="C00000"/>
              </a:buClr>
              <a:buSzPct val="80000"/>
              <a:buFont typeface="Wingdings" pitchFamily="2" charset="2"/>
              <a:buChar char="n"/>
              <a:defRPr/>
            </a:pPr>
            <a:r>
              <a:rPr lang="ar-MA" altLang="de-DE" sz="2800" b="1" kern="0" dirty="0" smtClean="0">
                <a:solidFill>
                  <a:srgbClr val="002060"/>
                </a:solidFill>
                <a:cs typeface="+mj-cs"/>
              </a:rPr>
              <a:t>توفير وثيقة محينة تُعتمد </a:t>
            </a:r>
            <a:r>
              <a:rPr lang="ar-MA" altLang="de-DE" sz="2800" b="1" kern="0" dirty="0" smtClean="0">
                <a:solidFill>
                  <a:srgbClr val="C00000"/>
                </a:solidFill>
                <a:cs typeface="+mj-cs"/>
              </a:rPr>
              <a:t>إطارا مرجعيا </a:t>
            </a:r>
            <a:r>
              <a:rPr lang="ar-MA" altLang="de-DE" sz="2800" b="1" kern="0" dirty="0" smtClean="0">
                <a:solidFill>
                  <a:srgbClr val="002060"/>
                </a:solidFill>
                <a:cs typeface="+mj-cs"/>
              </a:rPr>
              <a:t>في صياغة </a:t>
            </a:r>
            <a:r>
              <a:rPr lang="ar-MA" altLang="de-DE" sz="2800" b="1" kern="0" dirty="0" smtClean="0">
                <a:solidFill>
                  <a:srgbClr val="C00000"/>
                </a:solidFill>
                <a:cs typeface="+mj-cs"/>
              </a:rPr>
              <a:t>دفاتر التحملات </a:t>
            </a:r>
            <a:r>
              <a:rPr lang="ar-MA" altLang="de-DE" sz="2800" b="1" kern="0" dirty="0" smtClean="0">
                <a:solidFill>
                  <a:srgbClr val="002060"/>
                </a:solidFill>
                <a:cs typeface="+mj-cs"/>
              </a:rPr>
              <a:t>الخاصة بإعداد </a:t>
            </a:r>
            <a:r>
              <a:rPr lang="ar-MA" altLang="de-DE" sz="2800" b="1" kern="0" dirty="0" smtClean="0">
                <a:solidFill>
                  <a:srgbClr val="C00000"/>
                </a:solidFill>
                <a:cs typeface="+mj-cs"/>
              </a:rPr>
              <a:t>جيل جديد من الكتب المدرسية</a:t>
            </a:r>
            <a:r>
              <a:rPr lang="ar-MA" altLang="de-DE" sz="2800" b="1" kern="0" dirty="0" smtClean="0">
                <a:solidFill>
                  <a:srgbClr val="002060"/>
                </a:solidFill>
                <a:cs typeface="+mj-cs"/>
              </a:rPr>
              <a:t>، وكذا في عملية </a:t>
            </a:r>
            <a:r>
              <a:rPr lang="ar-MA" altLang="de-DE" sz="2800" b="1" kern="0" dirty="0" smtClean="0">
                <a:solidFill>
                  <a:srgbClr val="C00000"/>
                </a:solidFill>
                <a:cs typeface="+mj-cs"/>
              </a:rPr>
              <a:t>التأليف</a:t>
            </a:r>
            <a:r>
              <a:rPr lang="ar-MA" altLang="de-DE" sz="2800" b="1" kern="0" dirty="0" smtClean="0">
                <a:solidFill>
                  <a:srgbClr val="002060"/>
                </a:solidFill>
                <a:cs typeface="+mj-cs"/>
              </a:rPr>
              <a:t>؛</a:t>
            </a:r>
            <a:endParaRPr lang="fr-FR" altLang="de-DE" sz="2800" kern="0" dirty="0" smtClean="0">
              <a:solidFill>
                <a:srgbClr val="002060"/>
              </a:solidFill>
              <a:cs typeface="+mj-cs"/>
            </a:endParaRPr>
          </a:p>
        </p:txBody>
      </p:sp>
      <p:sp>
        <p:nvSpPr>
          <p:cNvPr id="32" name="Titel 1"/>
          <p:cNvSpPr txBox="1">
            <a:spLocks/>
          </p:cNvSpPr>
          <p:nvPr/>
        </p:nvSpPr>
        <p:spPr bwMode="auto">
          <a:xfrm>
            <a:off x="10750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rPr>
              <a:t>البرامج المحينة</a:t>
            </a:r>
            <a:endParaRPr lang="de-DE" sz="2800" b="1" kern="0" dirty="0">
              <a:solidFill>
                <a:schemeClr val="bg2">
                  <a:lumMod val="40000"/>
                  <a:lumOff val="60000"/>
                </a:schemeClr>
              </a:solidFill>
              <a:latin typeface="+mj-lt"/>
              <a:ea typeface="+mj-ea"/>
              <a:cs typeface="+mj-cs"/>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a:t>
            </a:fld>
            <a:endParaRPr lang="fr-FR"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8" presetClass="entr" presetSubtype="12"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strips(downLeft)">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1">
                                            <p:txEl>
                                              <p:pRg st="1" end="1"/>
                                            </p:txEl>
                                          </p:spTgt>
                                        </p:tgtEl>
                                        <p:attrNameLst>
                                          <p:attrName>style.visibility</p:attrName>
                                        </p:attrNameLst>
                                      </p:cBhvr>
                                      <p:to>
                                        <p:strVal val="visible"/>
                                      </p:to>
                                    </p:set>
                                    <p:animEffect transition="in" filter="strips(downLeft)">
                                      <p:cBhvr>
                                        <p:cTn id="27" dur="500"/>
                                        <p:tgtEl>
                                          <p:spTgt spid="3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1">
                                            <p:txEl>
                                              <p:pRg st="2" end="2"/>
                                            </p:txEl>
                                          </p:spTgt>
                                        </p:tgtEl>
                                        <p:attrNameLst>
                                          <p:attrName>style.visibility</p:attrName>
                                        </p:attrNameLst>
                                      </p:cBhvr>
                                      <p:to>
                                        <p:strVal val="visible"/>
                                      </p:to>
                                    </p:set>
                                    <p:animEffect transition="in" filter="strips(downLeft)">
                                      <p:cBhvr>
                                        <p:cTn id="32" dur="500"/>
                                        <p:tgtEl>
                                          <p:spTgt spid="3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1">
                                            <p:txEl>
                                              <p:pRg st="3" end="3"/>
                                            </p:txEl>
                                          </p:spTgt>
                                        </p:tgtEl>
                                        <p:attrNameLst>
                                          <p:attrName>style.visibility</p:attrName>
                                        </p:attrNameLst>
                                      </p:cBhvr>
                                      <p:to>
                                        <p:strVal val="visible"/>
                                      </p:to>
                                    </p:set>
                                    <p:animEffect transition="in" filter="strips(downLeft)">
                                      <p:cBhvr>
                                        <p:cTn id="3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6"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fr-FR" sz="2800" b="0" i="0" u="none" strike="noStrike" kern="0" cap="none" spc="0" normalizeH="0" baseline="0" noProof="0" dirty="0" smtClean="0">
              <a:ln>
                <a:noFill/>
              </a:ln>
              <a:solidFill>
                <a:srgbClr val="FF6600"/>
              </a:solidFill>
              <a:effectLst/>
              <a:uLnTx/>
              <a:uFillTx/>
              <a:latin typeface="Times New Roman" pitchFamily="18" charset="0"/>
              <a:ea typeface="MS PGothic" pitchFamily="34" charset="-128"/>
              <a:cs typeface="Times New Roman" pitchFamily="18" charset="0"/>
            </a:endParaRPr>
          </a:p>
        </p:txBody>
      </p:sp>
      <p:sp>
        <p:nvSpPr>
          <p:cNvPr id="5" name="Rectangle 4"/>
          <p:cNvSpPr/>
          <p:nvPr/>
        </p:nvSpPr>
        <p:spPr>
          <a:xfrm>
            <a:off x="179512" y="1154549"/>
            <a:ext cx="8568952" cy="4674806"/>
          </a:xfrm>
          <a:prstGeom prst="rect">
            <a:avLst/>
          </a:prstGeom>
        </p:spPr>
        <p:txBody>
          <a:bodyPr wrap="square">
            <a:spAutoFit/>
          </a:bodyPr>
          <a:lstStyle/>
          <a:p>
            <a:pPr marL="342900" indent="-342900" algn="just">
              <a:lnSpc>
                <a:spcPts val="3600"/>
              </a:lnSpc>
              <a:spcBef>
                <a:spcPts val="0"/>
              </a:spcBef>
              <a:buClr>
                <a:schemeClr val="accent5">
                  <a:lumMod val="25000"/>
                </a:schemeClr>
              </a:buClr>
              <a:buFont typeface="Wingdings" pitchFamily="2" charset="2"/>
              <a:buChar char="ü"/>
              <a:defRPr/>
            </a:pPr>
            <a:r>
              <a:rPr lang="fr-FR" sz="2400" dirty="0" smtClean="0">
                <a:solidFill>
                  <a:srgbClr val="002060"/>
                </a:solidFill>
                <a:latin typeface="+mj-lt"/>
                <a:ea typeface="Calibri"/>
                <a:cs typeface="Arial"/>
              </a:rPr>
              <a:t>Le programme ajusté est accompagné </a:t>
            </a:r>
            <a:r>
              <a:rPr lang="fr-FR" sz="2400" dirty="0">
                <a:solidFill>
                  <a:srgbClr val="002060"/>
                </a:solidFill>
                <a:latin typeface="+mj-lt"/>
                <a:ea typeface="Calibri"/>
                <a:cs typeface="Arial"/>
              </a:rPr>
              <a:t>d’un ensemble d’orientations pédagogiques (générales et spécifiques) élaborées compte tenu des enjeux actuels de l’école marocaine et de l’évolution des pratiques pédagogiques.</a:t>
            </a:r>
          </a:p>
          <a:p>
            <a:pPr marL="342900" indent="-342900" algn="just">
              <a:lnSpc>
                <a:spcPts val="3600"/>
              </a:lnSpc>
              <a:spcBef>
                <a:spcPts val="0"/>
              </a:spcBef>
              <a:buClr>
                <a:schemeClr val="accent5">
                  <a:lumMod val="25000"/>
                </a:schemeClr>
              </a:buClr>
              <a:buFont typeface="Wingdings" pitchFamily="2" charset="2"/>
              <a:buChar char="ü"/>
              <a:defRPr/>
            </a:pPr>
            <a:r>
              <a:rPr lang="fr-FR" sz="2400" dirty="0">
                <a:solidFill>
                  <a:srgbClr val="002060"/>
                </a:solidFill>
                <a:latin typeface="+mj-lt"/>
                <a:ea typeface="Calibri"/>
                <a:cs typeface="Arial"/>
              </a:rPr>
              <a:t> </a:t>
            </a:r>
            <a:r>
              <a:rPr lang="fr-FR" sz="2400" dirty="0" smtClean="0">
                <a:solidFill>
                  <a:srgbClr val="002060"/>
                </a:solidFill>
                <a:latin typeface="+mj-lt"/>
                <a:ea typeface="Calibri"/>
                <a:cs typeface="Arial"/>
              </a:rPr>
              <a:t>Ce programme apporte </a:t>
            </a:r>
            <a:r>
              <a:rPr lang="fr-FR" sz="2400" dirty="0">
                <a:solidFill>
                  <a:srgbClr val="002060"/>
                </a:solidFill>
                <a:latin typeface="+mj-lt"/>
                <a:ea typeface="Calibri"/>
                <a:cs typeface="Arial"/>
              </a:rPr>
              <a:t>un éclairage nouveau et précis sur un ensemble de problèmes d’ordre pédagogique et organisationnel dont </a:t>
            </a:r>
            <a:r>
              <a:rPr lang="fr-FR" sz="2400" dirty="0" smtClean="0">
                <a:solidFill>
                  <a:srgbClr val="002060"/>
                </a:solidFill>
                <a:latin typeface="+mj-lt"/>
                <a:ea typeface="Calibri"/>
                <a:cs typeface="Arial"/>
              </a:rPr>
              <a:t>souffre le programme actuel. </a:t>
            </a:r>
            <a:endParaRPr lang="fr-FR" sz="2400" dirty="0">
              <a:solidFill>
                <a:srgbClr val="002060"/>
              </a:solidFill>
              <a:latin typeface="+mj-lt"/>
              <a:ea typeface="Calibri"/>
              <a:cs typeface="Arial"/>
            </a:endParaRPr>
          </a:p>
          <a:p>
            <a:pPr marL="342900" indent="-342900" algn="just">
              <a:lnSpc>
                <a:spcPts val="3600"/>
              </a:lnSpc>
              <a:spcBef>
                <a:spcPts val="0"/>
              </a:spcBef>
              <a:buClr>
                <a:schemeClr val="accent5">
                  <a:lumMod val="25000"/>
                </a:schemeClr>
              </a:buClr>
              <a:buFont typeface="Wingdings" pitchFamily="2" charset="2"/>
              <a:buChar char="ü"/>
              <a:defRPr/>
            </a:pPr>
            <a:r>
              <a:rPr lang="fr-FR" sz="2400" dirty="0">
                <a:solidFill>
                  <a:srgbClr val="002060"/>
                </a:solidFill>
                <a:latin typeface="+mj-lt"/>
                <a:ea typeface="Calibri"/>
                <a:cs typeface="Arial"/>
              </a:rPr>
              <a:t> </a:t>
            </a:r>
            <a:r>
              <a:rPr lang="fr-FR" sz="2400" dirty="0" smtClean="0">
                <a:solidFill>
                  <a:srgbClr val="002060"/>
                </a:solidFill>
                <a:latin typeface="+mj-lt"/>
                <a:ea typeface="Calibri"/>
                <a:cs typeface="Arial"/>
              </a:rPr>
              <a:t>Il représente aussi </a:t>
            </a:r>
            <a:r>
              <a:rPr lang="fr-FR" sz="2400" dirty="0">
                <a:solidFill>
                  <a:srgbClr val="002060"/>
                </a:solidFill>
                <a:latin typeface="+mj-lt"/>
                <a:ea typeface="Calibri"/>
                <a:cs typeface="Arial"/>
              </a:rPr>
              <a:t>une occasion pour la mise à niveau des dysfonctionnements constatés au niveau du dispositif élaboré dans le cadre de la </a:t>
            </a:r>
            <a:r>
              <a:rPr lang="fr-FR" sz="2400" dirty="0" smtClean="0">
                <a:solidFill>
                  <a:srgbClr val="002060"/>
                </a:solidFill>
                <a:latin typeface="+mj-lt"/>
                <a:ea typeface="Calibri"/>
                <a:cs typeface="Arial"/>
              </a:rPr>
              <a:t>PI.</a:t>
            </a:r>
          </a:p>
        </p:txBody>
      </p:sp>
      <p:sp>
        <p:nvSpPr>
          <p:cNvPr id="10" name="Titre 1"/>
          <p:cNvSpPr txBox="1">
            <a:spLocks/>
          </p:cNvSpPr>
          <p:nvPr/>
        </p:nvSpPr>
        <p:spPr bwMode="auto">
          <a:xfrm>
            <a:off x="6143637" y="0"/>
            <a:ext cx="3000363"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defRPr/>
            </a:pPr>
            <a:r>
              <a:rPr lang="fr-FR" sz="2400" b="1" dirty="0" smtClean="0">
                <a:solidFill>
                  <a:srgbClr val="FF0000"/>
                </a:solidFill>
                <a:latin typeface="+mj-lt"/>
              </a:rPr>
              <a:t>Synthèse générale</a:t>
            </a:r>
            <a:endParaRPr lang="fr-FR" sz="2400" b="1" dirty="0">
              <a:solidFill>
                <a:srgbClr val="FF0000"/>
              </a:solidFill>
              <a:latin typeface="+mj-lt"/>
            </a:endParaRPr>
          </a:p>
        </p:txBody>
      </p:sp>
      <p:sp>
        <p:nvSpPr>
          <p:cNvPr id="8" name="Titre 1"/>
          <p:cNvSpPr txBox="1">
            <a:spLocks/>
          </p:cNvSpPr>
          <p:nvPr/>
        </p:nvSpPr>
        <p:spPr bwMode="auto">
          <a:xfrm>
            <a:off x="107504" y="0"/>
            <a:ext cx="3386091"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l">
              <a:lnSpc>
                <a:spcPts val="3500"/>
              </a:lnSpc>
            </a:pPr>
            <a:r>
              <a:rPr lang="fr-FR" sz="3600" b="1" dirty="0" smtClean="0">
                <a:cs typeface="Times New Roman" pitchFamily="18" charset="0"/>
              </a:rPr>
              <a:t>Français</a:t>
            </a:r>
            <a:endParaRPr lang="fr-FR" sz="3600" dirty="0" smtClean="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1"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50</a:t>
            </a:fld>
            <a:endParaRPr lang="fr-FR" dirty="0"/>
          </a:p>
        </p:txBody>
      </p:sp>
    </p:spTree>
    <p:extLst>
      <p:ext uri="{BB962C8B-B14F-4D97-AF65-F5344CB8AC3E}">
        <p14:creationId xmlns="" xmlns:p14="http://schemas.microsoft.com/office/powerpoint/2010/main" val="27007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التربية الإسلامية</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717583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499993" y="41275"/>
            <a:ext cx="4464496" cy="887395"/>
          </a:xfrm>
        </p:spPr>
        <p:txBody>
          <a:bodyPr/>
          <a:lstStyle/>
          <a:p>
            <a:pPr algn="r"/>
            <a:r>
              <a:rPr lang="ar-MA" sz="4000" b="1" dirty="0"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51520" y="1196752"/>
            <a:ext cx="8640960" cy="4680520"/>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lnSpc>
                <a:spcPts val="2800"/>
              </a:lnSpc>
              <a:spcBef>
                <a:spcPts val="0"/>
              </a:spcBef>
              <a:buNone/>
            </a:pPr>
            <a:r>
              <a:rPr lang="ar-MA" sz="2400" dirty="0">
                <a:solidFill>
                  <a:srgbClr val="C00000"/>
                </a:solidFill>
              </a:rPr>
              <a:t>على </a:t>
            </a:r>
            <a:r>
              <a:rPr lang="ar-MA" sz="2400" dirty="0" smtClean="0">
                <a:solidFill>
                  <a:srgbClr val="C00000"/>
                </a:solidFill>
              </a:rPr>
              <a:t>مستوى المضامين</a:t>
            </a:r>
            <a:r>
              <a:rPr lang="fr-FR" sz="2400" dirty="0" smtClean="0">
                <a:solidFill>
                  <a:srgbClr val="C00000"/>
                </a:solidFill>
              </a:rPr>
              <a:t> </a:t>
            </a:r>
            <a:r>
              <a:rPr lang="ar-MA" sz="2400" dirty="0">
                <a:solidFill>
                  <a:srgbClr val="C00000"/>
                </a:solidFill>
              </a:rPr>
              <a:t>: </a:t>
            </a:r>
          </a:p>
          <a:p>
            <a:pPr marL="576000" indent="-288000">
              <a:lnSpc>
                <a:spcPts val="2800"/>
              </a:lnSpc>
              <a:spcBef>
                <a:spcPts val="0"/>
              </a:spcBef>
            </a:pPr>
            <a:r>
              <a:rPr lang="ar-MA" sz="2000" spc="-30" dirty="0" smtClean="0"/>
              <a:t>تقديم جميع أنواع أحكام العبادات في السلك الإبتدائي؛</a:t>
            </a:r>
          </a:p>
          <a:p>
            <a:pPr marL="576000" indent="-288000">
              <a:lnSpc>
                <a:spcPts val="2800"/>
              </a:lnSpc>
              <a:spcBef>
                <a:spcPts val="0"/>
              </a:spcBef>
            </a:pPr>
            <a:r>
              <a:rPr lang="ar-MA" sz="2000" dirty="0" smtClean="0"/>
              <a:t>تقديم دروس في مستويات دراسية لا تتلاءم والمرحلة العمرية للمتعلم(ة): صفات لله في المستوى الخامس، المعجزة والملائكة في الرابع؛</a:t>
            </a:r>
          </a:p>
          <a:p>
            <a:pPr marL="576000" indent="-288000">
              <a:lnSpc>
                <a:spcPts val="2800"/>
              </a:lnSpc>
              <a:spcBef>
                <a:spcPts val="0"/>
              </a:spcBef>
            </a:pPr>
            <a:r>
              <a:rPr lang="ar-MA" sz="2000" dirty="0" smtClean="0"/>
              <a:t>إعادة دروس في مستويات عليا دون ضرورة بيداغوجية: التحية، الكلام القبيح،...</a:t>
            </a:r>
          </a:p>
          <a:p>
            <a:pPr marL="576000" indent="-288000">
              <a:lnSpc>
                <a:spcPts val="2800"/>
              </a:lnSpc>
              <a:spcBef>
                <a:spcPts val="0"/>
              </a:spcBef>
            </a:pPr>
            <a:r>
              <a:rPr lang="ar-MA" sz="2000" dirty="0" smtClean="0"/>
              <a:t> طول الغلاف الزمني لتقديم دروس العقيدة والعبادات والآداب الإسلامية خصوصا في المستوى الأول ( 3 حصص)  مقارنة مع المحتوى المقدم؛</a:t>
            </a:r>
          </a:p>
          <a:p>
            <a:pPr marL="576000" indent="-288000">
              <a:lnSpc>
                <a:spcPts val="2800"/>
              </a:lnSpc>
              <a:spcBef>
                <a:spcPts val="0"/>
              </a:spcBef>
            </a:pPr>
            <a:r>
              <a:rPr lang="ar-MA" sz="2000" dirty="0" smtClean="0"/>
              <a:t>كثرة حصص مراجعة السور القرآنية(8أسابيع) في بداية كل سنة دراسية؛</a:t>
            </a:r>
          </a:p>
          <a:p>
            <a:pPr marL="0" indent="0">
              <a:lnSpc>
                <a:spcPts val="2800"/>
              </a:lnSpc>
              <a:spcBef>
                <a:spcPts val="0"/>
              </a:spcBef>
              <a:buNone/>
            </a:pPr>
            <a:r>
              <a:rPr lang="ar-MA" sz="2400" dirty="0" smtClean="0">
                <a:solidFill>
                  <a:srgbClr val="C00000"/>
                </a:solidFill>
              </a:rPr>
              <a:t>على مستوى المقاربات </a:t>
            </a:r>
            <a:r>
              <a:rPr lang="ar-MA" sz="2400" dirty="0">
                <a:solidFill>
                  <a:srgbClr val="C00000"/>
                </a:solidFill>
              </a:rPr>
              <a:t>الديدكتيكية:</a:t>
            </a:r>
          </a:p>
          <a:p>
            <a:pPr marL="576000" indent="-288000">
              <a:lnSpc>
                <a:spcPts val="2800"/>
              </a:lnSpc>
              <a:spcBef>
                <a:spcPts val="0"/>
              </a:spcBef>
            </a:pPr>
            <a:r>
              <a:rPr lang="ar-MA" sz="2000" dirty="0" smtClean="0"/>
              <a:t>غياب وثيقة تضم التوجيهات التربوية الخاصة بالمادة؛</a:t>
            </a:r>
          </a:p>
          <a:p>
            <a:pPr marL="576000" indent="-288000">
              <a:lnSpc>
                <a:spcPts val="2800"/>
              </a:lnSpc>
              <a:spcBef>
                <a:spcPts val="0"/>
              </a:spcBef>
            </a:pPr>
            <a:r>
              <a:rPr lang="ar-MA" sz="2000" dirty="0" smtClean="0"/>
              <a:t>المقاربة الديدكتيكية تخدم الأهداف أكثر مما تخدم الكفايات؛</a:t>
            </a:r>
          </a:p>
          <a:p>
            <a:pPr marL="576000" indent="-288000">
              <a:lnSpc>
                <a:spcPts val="2800"/>
              </a:lnSpc>
              <a:spcBef>
                <a:spcPts val="0"/>
              </a:spcBef>
            </a:pPr>
            <a:r>
              <a:rPr lang="ar-MA" sz="2000" dirty="0" smtClean="0"/>
              <a:t>تقديم مكونات التربية الإسلامية مواد مجزأة، وعدم وجود حصة زمنية للربط بينها؛</a:t>
            </a:r>
          </a:p>
          <a:p>
            <a:pPr marL="576000" indent="-288000">
              <a:lnSpc>
                <a:spcPts val="2800"/>
              </a:lnSpc>
              <a:spcBef>
                <a:spcPts val="0"/>
              </a:spcBef>
            </a:pPr>
            <a:r>
              <a:rPr lang="ar-MA" sz="2000" dirty="0" smtClean="0"/>
              <a:t>خلط بين الكفاية والهدف التعلمي؛</a:t>
            </a:r>
            <a:endParaRPr lang="ar-MA" sz="2000" dirty="0"/>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52</a:t>
            </a:fld>
            <a:endParaRPr lang="fr-FR" dirty="0"/>
          </a:p>
        </p:txBody>
      </p:sp>
    </p:spTree>
    <p:extLst>
      <p:ext uri="{BB962C8B-B14F-4D97-AF65-F5344CB8AC3E}">
        <p14:creationId xmlns="" xmlns:p14="http://schemas.microsoft.com/office/powerpoint/2010/main" val="19712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additive="base">
                                        <p:cTn id="4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 calcmode="lin" valueType="num">
                                      <p:cBhvr additive="base">
                                        <p:cTn id="5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additive="base">
                                        <p:cTn id="6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
                                            <p:txEl>
                                              <p:pRg st="10" end="10"/>
                                            </p:txEl>
                                          </p:spTgt>
                                        </p:tgtEl>
                                        <p:attrNameLst>
                                          <p:attrName>style.visibility</p:attrName>
                                        </p:attrNameLst>
                                      </p:cBhvr>
                                      <p:to>
                                        <p:strVal val="visible"/>
                                      </p:to>
                                    </p:set>
                                    <p:anim calcmode="lin" valueType="num">
                                      <p:cBhvr additive="base">
                                        <p:cTn id="66"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9" name="Rectangle 7"/>
          <p:cNvSpPr>
            <a:spLocks noChangeArrowheads="1"/>
          </p:cNvSpPr>
          <p:nvPr/>
        </p:nvSpPr>
        <p:spPr bwMode="auto">
          <a:xfrm>
            <a:off x="179512" y="1124744"/>
            <a:ext cx="8784976" cy="4667753"/>
          </a:xfrm>
          <a:prstGeom prst="rect">
            <a:avLst/>
          </a:prstGeom>
          <a:noFill/>
          <a:ln w="9525">
            <a:noFill/>
            <a:miter lim="800000"/>
            <a:headEnd/>
            <a:tailEnd/>
          </a:ln>
        </p:spPr>
        <p:txBody>
          <a:bodyPr wrap="square">
            <a:spAutoFit/>
          </a:bodyPr>
          <a:lstStyle/>
          <a:p>
            <a:pPr algn="just" rtl="1">
              <a:lnSpc>
                <a:spcPts val="5000"/>
              </a:lnSpc>
              <a:spcBef>
                <a:spcPts val="0"/>
              </a:spcBef>
              <a:spcAft>
                <a:spcPts val="1200"/>
              </a:spcAft>
            </a:pPr>
            <a:r>
              <a:rPr lang="ar-MA" sz="3200" b="1" kern="0" dirty="0" smtClean="0">
                <a:solidFill>
                  <a:srgbClr val="C00000"/>
                </a:solidFill>
              </a:rPr>
              <a:t>إزاحات مست الدروس الآتية:</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الماء الصالح للوضوء من السنة الثانية إلى السنة الأولى؛</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المعجزة والملائكة من السنة الرابعة إلى الخامسة وتقديمهما منفصلين؛ </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التيمم إلى السنة الخامسة؛</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من صفات الله إلى السنة السادسة؛</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سورة العلق إلى السنة الثانية؛</a:t>
            </a:r>
          </a:p>
        </p:txBody>
      </p:sp>
      <p:sp>
        <p:nvSpPr>
          <p:cNvPr id="7" name="Titre 1"/>
          <p:cNvSpPr txBox="1">
            <a:spLocks/>
          </p:cNvSpPr>
          <p:nvPr/>
        </p:nvSpPr>
        <p:spPr bwMode="auto">
          <a:xfrm>
            <a:off x="4499993" y="41275"/>
            <a:ext cx="4464496"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r"/>
            <a:r>
              <a:rPr lang="ar-MA" sz="4000" b="1"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53</a:t>
            </a:fld>
            <a:endParaRPr lang="fr-FR" dirty="0"/>
          </a:p>
        </p:txBody>
      </p:sp>
    </p:spTree>
    <p:extLst>
      <p:ext uri="{BB962C8B-B14F-4D97-AF65-F5344CB8AC3E}">
        <p14:creationId xmlns="" xmlns:p14="http://schemas.microsoft.com/office/powerpoint/2010/main" val="15205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righ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additive="base">
                                        <p:cTn id="2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 calcmode="lin" valueType="num">
                                      <p:cBhvr additive="base">
                                        <p:cTn id="40"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9" name="Rectangle 7"/>
          <p:cNvSpPr>
            <a:spLocks noChangeArrowheads="1"/>
          </p:cNvSpPr>
          <p:nvPr/>
        </p:nvSpPr>
        <p:spPr bwMode="auto">
          <a:xfrm>
            <a:off x="179512" y="1124744"/>
            <a:ext cx="8784976" cy="4734629"/>
          </a:xfrm>
          <a:prstGeom prst="rect">
            <a:avLst/>
          </a:prstGeom>
          <a:noFill/>
          <a:ln w="9525">
            <a:noFill/>
            <a:miter lim="800000"/>
            <a:headEnd/>
            <a:tailEnd/>
          </a:ln>
        </p:spPr>
        <p:txBody>
          <a:bodyPr wrap="square">
            <a:spAutoFit/>
          </a:bodyPr>
          <a:lstStyle/>
          <a:p>
            <a:pPr algn="just" rtl="1">
              <a:lnSpc>
                <a:spcPts val="5000"/>
              </a:lnSpc>
              <a:spcBef>
                <a:spcPts val="0"/>
              </a:spcBef>
              <a:spcAft>
                <a:spcPts val="1200"/>
              </a:spcAft>
            </a:pPr>
            <a:r>
              <a:rPr lang="ar-MA" sz="3200" b="1" kern="0" dirty="0" smtClean="0">
                <a:solidFill>
                  <a:srgbClr val="C00000"/>
                </a:solidFill>
              </a:rPr>
              <a:t>حذوفات همت الدروس الآتية:</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التحية والكلام القبيح؛</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حصص تقويم دروس الصلاة؛</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صلاة الجمعة؛</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الاستبراء والاستنجاء والاستجمار؛</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المستحبات والمكروهات؛</a:t>
            </a:r>
          </a:p>
          <a:p>
            <a:pPr marL="720000" indent="-360000" algn="just" rtl="1">
              <a:lnSpc>
                <a:spcPts val="5000"/>
              </a:lnSpc>
              <a:spcAft>
                <a:spcPts val="0"/>
              </a:spcAft>
              <a:buClr>
                <a:schemeClr val="accent5">
                  <a:lumMod val="50000"/>
                </a:schemeClr>
              </a:buClr>
              <a:buFont typeface="Wingdings" pitchFamily="2" charset="2"/>
              <a:buChar char="ü"/>
            </a:pPr>
            <a:r>
              <a:rPr lang="ar-MA" sz="3200" kern="0" dirty="0" smtClean="0">
                <a:solidFill>
                  <a:srgbClr val="002060"/>
                </a:solidFill>
              </a:rPr>
              <a:t>تقليص عدد دروس الآداب؛</a:t>
            </a:r>
          </a:p>
        </p:txBody>
      </p:sp>
      <p:sp>
        <p:nvSpPr>
          <p:cNvPr id="7" name="Titre 1"/>
          <p:cNvSpPr txBox="1">
            <a:spLocks/>
          </p:cNvSpPr>
          <p:nvPr/>
        </p:nvSpPr>
        <p:spPr bwMode="auto">
          <a:xfrm>
            <a:off x="4499993" y="41275"/>
            <a:ext cx="4464496"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r"/>
            <a:r>
              <a:rPr lang="ar-MA" sz="4000" b="1"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54</a:t>
            </a:fld>
            <a:endParaRPr lang="fr-FR" dirty="0"/>
          </a:p>
        </p:txBody>
      </p:sp>
    </p:spTree>
    <p:extLst>
      <p:ext uri="{BB962C8B-B14F-4D97-AF65-F5344CB8AC3E}">
        <p14:creationId xmlns="" xmlns:p14="http://schemas.microsoft.com/office/powerpoint/2010/main" val="15205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righ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checkerboard(across)">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checkerboard(across)">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checkerboard(across)">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checkerboard(across)">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checkerboard(across)">
                                      <p:cBhvr>
                                        <p:cTn id="36" dur="500"/>
                                        <p:tgtEl>
                                          <p:spTgt spid="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checkerboard(across)">
                                      <p:cBhvr>
                                        <p:cTn id="4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9" name="Rectangle 7"/>
          <p:cNvSpPr>
            <a:spLocks noChangeArrowheads="1"/>
          </p:cNvSpPr>
          <p:nvPr/>
        </p:nvSpPr>
        <p:spPr bwMode="auto">
          <a:xfrm>
            <a:off x="179512" y="1000108"/>
            <a:ext cx="8784976" cy="5068054"/>
          </a:xfrm>
          <a:prstGeom prst="rect">
            <a:avLst/>
          </a:prstGeom>
          <a:noFill/>
          <a:ln w="9525">
            <a:noFill/>
            <a:miter lim="800000"/>
            <a:headEnd/>
            <a:tailEnd/>
          </a:ln>
        </p:spPr>
        <p:txBody>
          <a:bodyPr wrap="square">
            <a:spAutoFit/>
          </a:bodyPr>
          <a:lstStyle/>
          <a:p>
            <a:pPr algn="just" rtl="1">
              <a:lnSpc>
                <a:spcPts val="4700"/>
              </a:lnSpc>
              <a:spcBef>
                <a:spcPts val="0"/>
              </a:spcBef>
              <a:spcAft>
                <a:spcPts val="600"/>
              </a:spcAft>
            </a:pPr>
            <a:r>
              <a:rPr lang="ar-MA" sz="3200" b="1" kern="0" dirty="0" smtClean="0">
                <a:solidFill>
                  <a:srgbClr val="C00000"/>
                </a:solidFill>
              </a:rPr>
              <a:t>تغييرات تمثلت في:</a:t>
            </a:r>
          </a:p>
          <a:p>
            <a:pPr marL="720000" indent="-360000" algn="just" rtl="1">
              <a:lnSpc>
                <a:spcPts val="4700"/>
              </a:lnSpc>
              <a:spcAft>
                <a:spcPts val="0"/>
              </a:spcAft>
              <a:buClr>
                <a:schemeClr val="accent5">
                  <a:lumMod val="50000"/>
                </a:schemeClr>
              </a:buClr>
              <a:buFont typeface="Wingdings" pitchFamily="2" charset="2"/>
              <a:buChar char="ü"/>
            </a:pPr>
            <a:r>
              <a:rPr lang="ar-MA" sz="3200" kern="0" dirty="0" smtClean="0">
                <a:solidFill>
                  <a:srgbClr val="002060"/>
                </a:solidFill>
              </a:rPr>
              <a:t>مراجعة فقرات البرنامج؛</a:t>
            </a:r>
          </a:p>
          <a:p>
            <a:pPr marL="720000" indent="-360000" algn="just" rtl="1">
              <a:lnSpc>
                <a:spcPts val="4700"/>
              </a:lnSpc>
              <a:spcAft>
                <a:spcPts val="0"/>
              </a:spcAft>
              <a:buClr>
                <a:schemeClr val="accent5">
                  <a:lumMod val="50000"/>
                </a:schemeClr>
              </a:buClr>
              <a:buFont typeface="Wingdings" pitchFamily="2" charset="2"/>
              <a:buChar char="ü"/>
            </a:pPr>
            <a:r>
              <a:rPr lang="ar-MA" sz="3200" kern="0" dirty="0" smtClean="0">
                <a:solidFill>
                  <a:srgbClr val="002060"/>
                </a:solidFill>
              </a:rPr>
              <a:t>دمج مبيحات الإفطار في رمضان في درس ”حكم من أفطر في رمضان“؛</a:t>
            </a:r>
          </a:p>
          <a:p>
            <a:pPr marL="720000" indent="-360000" algn="just" rtl="1">
              <a:lnSpc>
                <a:spcPts val="4700"/>
              </a:lnSpc>
              <a:spcAft>
                <a:spcPts val="0"/>
              </a:spcAft>
              <a:buClr>
                <a:schemeClr val="accent5">
                  <a:lumMod val="50000"/>
                </a:schemeClr>
              </a:buClr>
              <a:buFont typeface="Wingdings" pitchFamily="2" charset="2"/>
              <a:buChar char="ü"/>
            </a:pPr>
            <a:r>
              <a:rPr lang="ar-MA" sz="3200" kern="0" dirty="0" smtClean="0">
                <a:solidFill>
                  <a:srgbClr val="002060"/>
                </a:solidFill>
              </a:rPr>
              <a:t>تقليص حصص تقديم جل الدروس من ثلاث حصص إلى حصتين؛</a:t>
            </a:r>
          </a:p>
          <a:p>
            <a:pPr marL="720000" indent="-360000" algn="just" rtl="1">
              <a:lnSpc>
                <a:spcPts val="4700"/>
              </a:lnSpc>
              <a:spcAft>
                <a:spcPts val="0"/>
              </a:spcAft>
              <a:buClr>
                <a:schemeClr val="accent5">
                  <a:lumMod val="50000"/>
                </a:schemeClr>
              </a:buClr>
              <a:buFont typeface="Wingdings" pitchFamily="2" charset="2"/>
              <a:buChar char="ü"/>
            </a:pPr>
            <a:r>
              <a:rPr lang="ar-MA" sz="3200" kern="0" dirty="0" smtClean="0">
                <a:solidFill>
                  <a:srgbClr val="002060"/>
                </a:solidFill>
              </a:rPr>
              <a:t>تقديم دروس السيرة في حصتين بدل حصة واحدة في البرنامج الحالي؛</a:t>
            </a:r>
          </a:p>
        </p:txBody>
      </p:sp>
      <p:sp>
        <p:nvSpPr>
          <p:cNvPr id="7" name="Titre 1"/>
          <p:cNvSpPr txBox="1">
            <a:spLocks/>
          </p:cNvSpPr>
          <p:nvPr/>
        </p:nvSpPr>
        <p:spPr bwMode="auto">
          <a:xfrm>
            <a:off x="4499993" y="41275"/>
            <a:ext cx="4464496"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r"/>
            <a:r>
              <a:rPr lang="ar-MA" sz="4000" b="1"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55</a:t>
            </a:fld>
            <a:endParaRPr lang="fr-FR" dirty="0"/>
          </a:p>
        </p:txBody>
      </p:sp>
    </p:spTree>
    <p:extLst>
      <p:ext uri="{BB962C8B-B14F-4D97-AF65-F5344CB8AC3E}">
        <p14:creationId xmlns="" xmlns:p14="http://schemas.microsoft.com/office/powerpoint/2010/main" val="152059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righ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box(in)">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ox(in)">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box(in)">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box(in)">
                                      <p:cBhvr>
                                        <p:cTn id="3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Rectangle 7"/>
          <p:cNvSpPr>
            <a:spLocks noChangeArrowheads="1"/>
          </p:cNvSpPr>
          <p:nvPr/>
        </p:nvSpPr>
        <p:spPr bwMode="auto">
          <a:xfrm>
            <a:off x="142844" y="1196752"/>
            <a:ext cx="9001155" cy="4755148"/>
          </a:xfrm>
          <a:prstGeom prst="rect">
            <a:avLst/>
          </a:prstGeom>
          <a:noFill/>
          <a:ln w="9525">
            <a:noFill/>
            <a:miter lim="800000"/>
            <a:headEnd/>
            <a:tailEnd/>
          </a:ln>
        </p:spPr>
        <p:txBody>
          <a:bodyPr wrap="square">
            <a:spAutoFit/>
          </a:bodyPr>
          <a:lstStyle/>
          <a:p>
            <a:pPr marL="414900" indent="-342900" algn="just" rtl="1">
              <a:spcAft>
                <a:spcPts val="600"/>
              </a:spcAft>
              <a:buClr>
                <a:schemeClr val="accent5">
                  <a:lumMod val="50000"/>
                </a:schemeClr>
              </a:buClr>
              <a:buFont typeface="Wingdings" pitchFamily="2" charset="2"/>
              <a:buChar char="ü"/>
            </a:pPr>
            <a:r>
              <a:rPr lang="ar-MA" sz="2400" b="1" kern="0" dirty="0" smtClean="0">
                <a:solidFill>
                  <a:srgbClr val="C00000"/>
                </a:solidFill>
                <a:latin typeface="+mn-lt"/>
                <a:cs typeface="+mn-cs"/>
              </a:rPr>
              <a:t>من حيث المكونات:</a:t>
            </a:r>
            <a:endParaRPr lang="ar-MA" sz="2000" kern="0" dirty="0">
              <a:solidFill>
                <a:srgbClr val="002060"/>
              </a:solidFill>
              <a:latin typeface="+mn-lt"/>
              <a:cs typeface="+mn-cs"/>
            </a:endParaRPr>
          </a:p>
          <a:p>
            <a:pPr marL="900000" indent="-457200" algn="just" rtl="1">
              <a:spcAft>
                <a:spcPts val="0"/>
              </a:spcAft>
              <a:buClr>
                <a:srgbClr val="C00000"/>
              </a:buClr>
              <a:buFont typeface="Wingdings" pitchFamily="2" charset="2"/>
              <a:buChar char="v"/>
            </a:pPr>
            <a:r>
              <a:rPr lang="ar-MA" sz="2000" kern="0" dirty="0">
                <a:solidFill>
                  <a:srgbClr val="002060"/>
                </a:solidFill>
                <a:latin typeface="+mn-lt"/>
                <a:cs typeface="+mn-cs"/>
              </a:rPr>
              <a:t> </a:t>
            </a:r>
            <a:r>
              <a:rPr lang="ar-MA" sz="2400" kern="0" dirty="0" smtClean="0">
                <a:solidFill>
                  <a:srgbClr val="002060"/>
                </a:solidFill>
                <a:latin typeface="+mn-lt"/>
                <a:cs typeface="+mn-cs"/>
              </a:rPr>
              <a:t>لم يطرأ عليها أي تغيير: ا</a:t>
            </a:r>
            <a:r>
              <a:rPr lang="ar-MA" sz="2400" spc="-70" dirty="0" smtClean="0">
                <a:solidFill>
                  <a:srgbClr val="002060"/>
                </a:solidFill>
              </a:rPr>
              <a:t>لقرآن</a:t>
            </a:r>
            <a:r>
              <a:rPr lang="ar-MA" sz="2400" spc="-70" dirty="0">
                <a:solidFill>
                  <a:srgbClr val="002060"/>
                </a:solidFill>
              </a:rPr>
              <a:t>، العقيدة والعبادات، الآداب الإسلامية </a:t>
            </a:r>
            <a:r>
              <a:rPr lang="ar-MA" sz="2400" spc="-70" dirty="0" smtClean="0">
                <a:solidFill>
                  <a:srgbClr val="002060"/>
                </a:solidFill>
              </a:rPr>
              <a:t>في </a:t>
            </a:r>
            <a:r>
              <a:rPr lang="ar-MA" sz="2400" spc="-70" dirty="0">
                <a:solidFill>
                  <a:srgbClr val="002060"/>
                </a:solidFill>
              </a:rPr>
              <a:t>جميع </a:t>
            </a:r>
            <a:r>
              <a:rPr lang="ar-MA" sz="2400" spc="-70" dirty="0" smtClean="0">
                <a:solidFill>
                  <a:srgbClr val="002060"/>
                </a:solidFill>
              </a:rPr>
              <a:t>السنوات الدراسية؛</a:t>
            </a:r>
            <a:endParaRPr lang="ar-MA" sz="2400" spc="-70" dirty="0">
              <a:solidFill>
                <a:srgbClr val="002060"/>
              </a:solidFill>
            </a:endParaRPr>
          </a:p>
          <a:p>
            <a:pPr marL="900000" indent="-457200" algn="just" rtl="1">
              <a:spcAft>
                <a:spcPts val="0"/>
              </a:spcAft>
              <a:buClr>
                <a:srgbClr val="C00000"/>
              </a:buClr>
              <a:buFont typeface="Wingdings" pitchFamily="2" charset="2"/>
              <a:buChar char="v"/>
            </a:pPr>
            <a:r>
              <a:rPr lang="ar-MA" sz="2400" dirty="0">
                <a:solidFill>
                  <a:srgbClr val="002060"/>
                </a:solidFill>
              </a:rPr>
              <a:t> </a:t>
            </a:r>
            <a:r>
              <a:rPr lang="ar-MA" sz="2400" dirty="0" smtClean="0">
                <a:solidFill>
                  <a:srgbClr val="002060"/>
                </a:solidFill>
              </a:rPr>
              <a:t>إدراج مكون </a:t>
            </a:r>
            <a:r>
              <a:rPr lang="ar-MA" sz="2400" dirty="0">
                <a:solidFill>
                  <a:srgbClr val="002060"/>
                </a:solidFill>
              </a:rPr>
              <a:t>السيرة النبوية </a:t>
            </a:r>
            <a:r>
              <a:rPr lang="ar-MA" sz="2400" dirty="0" smtClean="0">
                <a:solidFill>
                  <a:srgbClr val="002060"/>
                </a:solidFill>
              </a:rPr>
              <a:t>ابتداء من السنة الرابعة؛</a:t>
            </a:r>
            <a:endParaRPr lang="ar-MA" sz="2400" dirty="0">
              <a:solidFill>
                <a:srgbClr val="002060"/>
              </a:solidFill>
            </a:endParaRPr>
          </a:p>
          <a:p>
            <a:pPr marL="900000" indent="-457200" algn="just" rtl="1">
              <a:spcAft>
                <a:spcPts val="0"/>
              </a:spcAft>
              <a:buClr>
                <a:srgbClr val="C00000"/>
              </a:buClr>
              <a:buFont typeface="Wingdings" pitchFamily="2" charset="2"/>
              <a:buChar char="v"/>
            </a:pPr>
            <a:r>
              <a:rPr lang="ar-MA" sz="2400" dirty="0">
                <a:solidFill>
                  <a:srgbClr val="002060"/>
                </a:solidFill>
              </a:rPr>
              <a:t> </a:t>
            </a:r>
            <a:r>
              <a:rPr lang="ar-MA" sz="2400" dirty="0" smtClean="0">
                <a:solidFill>
                  <a:srgbClr val="002060"/>
                </a:solidFill>
              </a:rPr>
              <a:t>إدماج مكون </a:t>
            </a:r>
            <a:r>
              <a:rPr lang="ar-MA" sz="2400" dirty="0">
                <a:solidFill>
                  <a:srgbClr val="002060"/>
                </a:solidFill>
              </a:rPr>
              <a:t>الحديث النبوي الشريف </a:t>
            </a:r>
            <a:r>
              <a:rPr lang="ar-MA" sz="2400" dirty="0" smtClean="0">
                <a:solidFill>
                  <a:srgbClr val="002060"/>
                </a:solidFill>
              </a:rPr>
              <a:t>مع الآداب الإسلامية ابتداء من السنة الثالثة؛</a:t>
            </a:r>
            <a:endParaRPr lang="ar-MA" sz="2400" dirty="0">
              <a:solidFill>
                <a:srgbClr val="002060"/>
              </a:solidFill>
            </a:endParaRPr>
          </a:p>
          <a:p>
            <a:pPr marL="414900" indent="-342900" algn="just" rtl="1">
              <a:spcBef>
                <a:spcPts val="600"/>
              </a:spcBef>
              <a:spcAft>
                <a:spcPts val="600"/>
              </a:spcAft>
              <a:buClr>
                <a:schemeClr val="accent5">
                  <a:lumMod val="50000"/>
                </a:schemeClr>
              </a:buClr>
              <a:buFont typeface="Wingdings" pitchFamily="2" charset="2"/>
              <a:buChar char="ü"/>
            </a:pPr>
            <a:r>
              <a:rPr lang="ar-MA" sz="2400" b="1" kern="0" dirty="0">
                <a:solidFill>
                  <a:srgbClr val="C00000"/>
                </a:solidFill>
              </a:rPr>
              <a:t>مقارنة مع البرنامج السابق</a:t>
            </a:r>
            <a:r>
              <a:rPr lang="ar-MA" sz="2400" b="1" kern="0" dirty="0" smtClean="0">
                <a:solidFill>
                  <a:srgbClr val="C00000"/>
                </a:solidFill>
              </a:rPr>
              <a:t>:</a:t>
            </a:r>
          </a:p>
          <a:p>
            <a:pPr marL="900000" indent="-457200" algn="just" rtl="1">
              <a:spcAft>
                <a:spcPts val="0"/>
              </a:spcAft>
              <a:buClr>
                <a:srgbClr val="C00000"/>
              </a:buClr>
              <a:buFont typeface="Wingdings" pitchFamily="2" charset="2"/>
              <a:buChar char="v"/>
            </a:pPr>
            <a:r>
              <a:rPr lang="ar-MA" sz="2400" dirty="0">
                <a:solidFill>
                  <a:srgbClr val="002060"/>
                </a:solidFill>
              </a:rPr>
              <a:t>توفير الملاءمة بين الغلاف الزمني والمحتوى المقدم؛</a:t>
            </a:r>
          </a:p>
          <a:p>
            <a:pPr marL="900000" indent="-457200" algn="just" rtl="1">
              <a:spcAft>
                <a:spcPts val="0"/>
              </a:spcAft>
              <a:buClr>
                <a:srgbClr val="C00000"/>
              </a:buClr>
              <a:buFont typeface="Wingdings" pitchFamily="2" charset="2"/>
              <a:buChar char="v"/>
            </a:pPr>
            <a:r>
              <a:rPr lang="ar-MA" sz="2400" dirty="0">
                <a:solidFill>
                  <a:srgbClr val="002060"/>
                </a:solidFill>
              </a:rPr>
              <a:t>توفير حيز زمني لإدراج أسبوع التوليف والتقويم والدعم </a:t>
            </a:r>
            <a:r>
              <a:rPr lang="ar-MA" sz="2400" dirty="0" smtClean="0">
                <a:solidFill>
                  <a:srgbClr val="002060"/>
                </a:solidFill>
              </a:rPr>
              <a:t>(الأسبوع </a:t>
            </a:r>
            <a:r>
              <a:rPr lang="ar-MA" sz="2400" dirty="0">
                <a:solidFill>
                  <a:srgbClr val="002060"/>
                </a:solidFill>
              </a:rPr>
              <a:t>3 و 6 </a:t>
            </a:r>
            <a:r>
              <a:rPr lang="ar-MA" sz="2400" dirty="0" smtClean="0">
                <a:solidFill>
                  <a:srgbClr val="002060"/>
                </a:solidFill>
              </a:rPr>
              <a:t>من كل مرحلة؛</a:t>
            </a:r>
            <a:endParaRPr lang="ar-MA" sz="2400" dirty="0">
              <a:solidFill>
                <a:srgbClr val="002060"/>
              </a:solidFill>
            </a:endParaRPr>
          </a:p>
          <a:p>
            <a:pPr marL="900000" indent="-457200" algn="just" rtl="1">
              <a:spcAft>
                <a:spcPts val="0"/>
              </a:spcAft>
              <a:buClr>
                <a:srgbClr val="C00000"/>
              </a:buClr>
              <a:buFont typeface="Wingdings" pitchFamily="2" charset="2"/>
              <a:buChar char="v"/>
            </a:pPr>
            <a:r>
              <a:rPr lang="ar-MA" sz="2400" dirty="0">
                <a:solidFill>
                  <a:srgbClr val="002060"/>
                </a:solidFill>
              </a:rPr>
              <a:t>إعادة ترتيب الدروس لخلق الترابط والانسجام بين المواضيع؛</a:t>
            </a:r>
          </a:p>
          <a:p>
            <a:pPr marL="900000" indent="-457200" algn="just" rtl="1">
              <a:spcAft>
                <a:spcPts val="0"/>
              </a:spcAft>
              <a:buClr>
                <a:srgbClr val="C00000"/>
              </a:buClr>
              <a:buFont typeface="Wingdings" pitchFamily="2" charset="2"/>
              <a:buChar char="v"/>
            </a:pPr>
            <a:r>
              <a:rPr lang="ar-MA" sz="2400" dirty="0">
                <a:solidFill>
                  <a:srgbClr val="002060"/>
                </a:solidFill>
              </a:rPr>
              <a:t>التركيز على الأحكام الأساسية في العبادات </a:t>
            </a:r>
            <a:r>
              <a:rPr lang="ar-MA" sz="2400" dirty="0" smtClean="0">
                <a:solidFill>
                  <a:srgbClr val="002060"/>
                </a:solidFill>
              </a:rPr>
              <a:t>(فرائض</a:t>
            </a:r>
            <a:r>
              <a:rPr lang="ar-MA" sz="2400" dirty="0">
                <a:solidFill>
                  <a:srgbClr val="002060"/>
                </a:solidFill>
              </a:rPr>
              <a:t>، سنن، </a:t>
            </a:r>
            <a:r>
              <a:rPr lang="ar-MA" sz="2400" dirty="0" smtClean="0">
                <a:solidFill>
                  <a:srgbClr val="002060"/>
                </a:solidFill>
              </a:rPr>
              <a:t>مبطلات) </a:t>
            </a:r>
            <a:r>
              <a:rPr lang="ar-MA" sz="2400" dirty="0">
                <a:solidFill>
                  <a:srgbClr val="002060"/>
                </a:solidFill>
              </a:rPr>
              <a:t>تفاديا للخلط الذي قد ينتج </a:t>
            </a:r>
            <a:r>
              <a:rPr lang="ar-MA" sz="2400" dirty="0" smtClean="0">
                <a:solidFill>
                  <a:srgbClr val="002060"/>
                </a:solidFill>
              </a:rPr>
              <a:t>عن كثرة </a:t>
            </a:r>
            <a:r>
              <a:rPr lang="ar-MA" sz="2400" dirty="0">
                <a:solidFill>
                  <a:srgbClr val="002060"/>
                </a:solidFill>
              </a:rPr>
              <a:t>الأحكام</a:t>
            </a:r>
            <a:r>
              <a:rPr lang="ar-MA" sz="2400" kern="0" dirty="0" smtClean="0">
                <a:solidFill>
                  <a:srgbClr val="002060"/>
                </a:solidFill>
                <a:latin typeface="+mn-lt"/>
                <a:cs typeface="+mn-cs"/>
              </a:rPr>
              <a:t>؛</a:t>
            </a:r>
            <a:endParaRPr lang="ar-MA" sz="2400" kern="0" dirty="0">
              <a:solidFill>
                <a:srgbClr val="002060"/>
              </a:solidFill>
              <a:latin typeface="+mn-lt"/>
              <a:cs typeface="+mn-cs"/>
            </a:endParaRPr>
          </a:p>
        </p:txBody>
      </p:sp>
      <p:sp>
        <p:nvSpPr>
          <p:cNvPr id="8" name="Titre 1"/>
          <p:cNvSpPr>
            <a:spLocks noGrp="1"/>
          </p:cNvSpPr>
          <p:nvPr>
            <p:ph type="title"/>
          </p:nvPr>
        </p:nvSpPr>
        <p:spPr>
          <a:xfrm>
            <a:off x="4499993" y="41275"/>
            <a:ext cx="4464496" cy="887395"/>
          </a:xfrm>
        </p:spPr>
        <p:txBody>
          <a:bodyPr/>
          <a:lstStyle/>
          <a:p>
            <a:pPr algn="r"/>
            <a:r>
              <a:rPr lang="ar-MA" sz="4000" b="1" dirty="0"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56</a:t>
            </a:fld>
            <a:endParaRPr lang="fr-FR" dirty="0"/>
          </a:p>
        </p:txBody>
      </p:sp>
    </p:spTree>
    <p:extLst>
      <p:ext uri="{BB962C8B-B14F-4D97-AF65-F5344CB8AC3E}">
        <p14:creationId xmlns="" xmlns:p14="http://schemas.microsoft.com/office/powerpoint/2010/main" val="2484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right)">
                                      <p:cBhvr>
                                        <p:cTn id="11" dur="500"/>
                                        <p:tgtEl>
                                          <p:spTgt spid="10">
                                            <p:txEl>
                                              <p:pRg st="0" end="0"/>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animEffect transition="in" filter="wipe(right)">
                                      <p:cBhvr>
                                        <p:cTn id="14" dur="500"/>
                                        <p:tgtEl>
                                          <p:spTgt spid="10">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righ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wipe(right)">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wipe(right)">
                                      <p:cBhvr>
                                        <p:cTn id="34" dur="500"/>
                                        <p:tgtEl>
                                          <p:spTgt spid="10">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wipe(right)">
                                      <p:cBhvr>
                                        <p:cTn id="39" dur="500"/>
                                        <p:tgtEl>
                                          <p:spTgt spid="10">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0">
                                            <p:txEl>
                                              <p:pRg st="7" end="7"/>
                                            </p:txEl>
                                          </p:spTgt>
                                        </p:tgtEl>
                                        <p:attrNameLst>
                                          <p:attrName>style.visibility</p:attrName>
                                        </p:attrNameLst>
                                      </p:cBhvr>
                                      <p:to>
                                        <p:strVal val="visible"/>
                                      </p:to>
                                    </p:set>
                                    <p:animEffect transition="in" filter="wipe(right)">
                                      <p:cBhvr>
                                        <p:cTn id="44" dur="500"/>
                                        <p:tgtEl>
                                          <p:spTgt spid="10">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animEffect transition="in" filter="wipe(right)">
                                      <p:cBhvr>
                                        <p:cTn id="49"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Rectangle 7"/>
          <p:cNvSpPr>
            <a:spLocks noChangeArrowheads="1"/>
          </p:cNvSpPr>
          <p:nvPr/>
        </p:nvSpPr>
        <p:spPr bwMode="auto">
          <a:xfrm>
            <a:off x="5357818" y="1215866"/>
            <a:ext cx="3786181" cy="412934"/>
          </a:xfrm>
          <a:prstGeom prst="rect">
            <a:avLst/>
          </a:prstGeom>
          <a:noFill/>
          <a:ln w="9525">
            <a:noFill/>
            <a:miter lim="800000"/>
            <a:headEnd/>
            <a:tailEnd/>
          </a:ln>
        </p:spPr>
        <p:txBody>
          <a:bodyPr wrap="square">
            <a:spAutoFit/>
          </a:bodyPr>
          <a:lstStyle/>
          <a:p>
            <a:pPr marL="414900" indent="-342900" algn="r" rtl="1">
              <a:lnSpc>
                <a:spcPts val="2500"/>
              </a:lnSpc>
              <a:spcAft>
                <a:spcPts val="600"/>
              </a:spcAft>
              <a:buClr>
                <a:schemeClr val="accent5">
                  <a:lumMod val="50000"/>
                </a:schemeClr>
              </a:buClr>
              <a:buFont typeface="Wingdings" pitchFamily="2" charset="2"/>
              <a:buChar char="ü"/>
            </a:pPr>
            <a:r>
              <a:rPr lang="ar-MA" sz="2400" b="1" kern="0" dirty="0" smtClean="0">
                <a:solidFill>
                  <a:srgbClr val="C00000"/>
                </a:solidFill>
              </a:rPr>
              <a:t>من </a:t>
            </a:r>
            <a:r>
              <a:rPr lang="ar-MA" sz="2400" b="1" kern="0" dirty="0">
                <a:solidFill>
                  <a:srgbClr val="C00000"/>
                </a:solidFill>
              </a:rPr>
              <a:t>حيث تدبير الزمن الأسبوعي</a:t>
            </a:r>
            <a:r>
              <a:rPr lang="ar-MA" sz="2400" b="1" kern="0" dirty="0" smtClean="0">
                <a:solidFill>
                  <a:srgbClr val="C00000"/>
                </a:solidFill>
              </a:rPr>
              <a:t>:</a:t>
            </a:r>
            <a:endParaRPr lang="ar-MA" sz="2000" kern="0" dirty="0">
              <a:solidFill>
                <a:srgbClr val="002060"/>
              </a:solidFill>
              <a:latin typeface="+mn-lt"/>
              <a:cs typeface="+mn-cs"/>
            </a:endParaRPr>
          </a:p>
        </p:txBody>
      </p:sp>
      <p:graphicFrame>
        <p:nvGraphicFramePr>
          <p:cNvPr id="8" name="جدول 3"/>
          <p:cNvGraphicFramePr>
            <a:graphicFrameLocks noGrp="1"/>
          </p:cNvGraphicFramePr>
          <p:nvPr>
            <p:extLst>
              <p:ext uri="{D42A27DB-BD31-4B8C-83A1-F6EECF244321}">
                <p14:modId xmlns="" xmlns:p14="http://schemas.microsoft.com/office/powerpoint/2010/main" val="3512317339"/>
              </p:ext>
            </p:extLst>
          </p:nvPr>
        </p:nvGraphicFramePr>
        <p:xfrm>
          <a:off x="107503" y="1696184"/>
          <a:ext cx="8928992" cy="4123340"/>
        </p:xfrm>
        <a:graphic>
          <a:graphicData uri="http://schemas.openxmlformats.org/drawingml/2006/table">
            <a:tbl>
              <a:tblPr firstRow="1" bandRow="1">
                <a:tableStyleId>{5C22544A-7EE6-4342-B048-85BDC9FD1C3A}</a:tableStyleId>
              </a:tblPr>
              <a:tblGrid>
                <a:gridCol w="774828"/>
                <a:gridCol w="806760"/>
                <a:gridCol w="1306379"/>
                <a:gridCol w="732919"/>
                <a:gridCol w="843611"/>
                <a:gridCol w="1428760"/>
                <a:gridCol w="891630"/>
                <a:gridCol w="843778"/>
                <a:gridCol w="1300327"/>
              </a:tblGrid>
              <a:tr h="717142">
                <a:tc>
                  <a:txBody>
                    <a:bodyPr/>
                    <a:lstStyle/>
                    <a:p>
                      <a:pPr algn="ctr" rtl="1"/>
                      <a:r>
                        <a:rPr lang="ar-MA" sz="1800" b="1" spc="-50" dirty="0" smtClean="0">
                          <a:solidFill>
                            <a:srgbClr val="002060"/>
                          </a:solidFill>
                        </a:rPr>
                        <a:t>مدة</a:t>
                      </a:r>
                      <a:r>
                        <a:rPr lang="ar-MA" sz="1800" b="1" spc="-50" baseline="0" dirty="0" smtClean="0">
                          <a:solidFill>
                            <a:srgbClr val="002060"/>
                          </a:solidFill>
                        </a:rPr>
                        <a:t> الحصة</a:t>
                      </a:r>
                      <a:endParaRPr lang="fr-FR" sz="1800" b="1" spc="-5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عدد</a:t>
                      </a:r>
                      <a:r>
                        <a:rPr lang="ar-MA" sz="1800" b="1" spc="-50" baseline="0" dirty="0" smtClean="0">
                          <a:solidFill>
                            <a:srgbClr val="002060"/>
                          </a:solidFill>
                        </a:rPr>
                        <a:t> الحصص</a:t>
                      </a:r>
                      <a:endParaRPr lang="fr-FR" sz="1800" b="1" spc="-5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المكونات</a:t>
                      </a:r>
                    </a:p>
                    <a:p>
                      <a:pPr marL="0" marR="0" indent="0" algn="ctr" defTabSz="914400" rtl="1" eaLnBrk="1" fontAlgn="auto" latinLnBrk="0" hangingPunct="1">
                        <a:lnSpc>
                          <a:spcPct val="100000"/>
                        </a:lnSpc>
                        <a:spcBef>
                          <a:spcPts val="0"/>
                        </a:spcBef>
                        <a:spcAft>
                          <a:spcPts val="0"/>
                        </a:spcAft>
                        <a:buClrTx/>
                        <a:buSzTx/>
                        <a:buFontTx/>
                        <a:buNone/>
                        <a:tabLst/>
                        <a:defRPr/>
                      </a:pPr>
                      <a:r>
                        <a:rPr lang="ar-MA" sz="1800" b="1" spc="-50" dirty="0" smtClean="0">
                          <a:solidFill>
                            <a:srgbClr val="002060"/>
                          </a:solidFill>
                        </a:rPr>
                        <a:t>بالسنتين 5 و</a:t>
                      </a:r>
                      <a:r>
                        <a:rPr lang="ar-MA" sz="1800" b="1" spc="-50" baseline="0" dirty="0" smtClean="0">
                          <a:solidFill>
                            <a:srgbClr val="002060"/>
                          </a:solidFill>
                        </a:rPr>
                        <a:t> 6</a:t>
                      </a:r>
                      <a:endParaRPr lang="fr-FR" sz="1800" b="1" spc="-50" dirty="0" smtClean="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مدة</a:t>
                      </a:r>
                      <a:r>
                        <a:rPr lang="ar-MA" sz="1800" b="1" spc="-50" baseline="0" dirty="0" smtClean="0">
                          <a:solidFill>
                            <a:srgbClr val="002060"/>
                          </a:solidFill>
                        </a:rPr>
                        <a:t> الحصة</a:t>
                      </a:r>
                      <a:endParaRPr lang="fr-FR" sz="1800" b="1" spc="-5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عدد</a:t>
                      </a:r>
                      <a:r>
                        <a:rPr lang="ar-MA" sz="1800" b="1" spc="-50" baseline="0" dirty="0" smtClean="0">
                          <a:solidFill>
                            <a:srgbClr val="002060"/>
                          </a:solidFill>
                        </a:rPr>
                        <a:t> الحصص</a:t>
                      </a:r>
                      <a:endParaRPr lang="fr-FR" sz="1800" b="1" spc="-5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المكونات</a:t>
                      </a:r>
                    </a:p>
                    <a:p>
                      <a:pPr marL="0" marR="0" indent="0" algn="ctr" defTabSz="914400" rtl="1" eaLnBrk="1" fontAlgn="auto" latinLnBrk="0" hangingPunct="1">
                        <a:lnSpc>
                          <a:spcPct val="100000"/>
                        </a:lnSpc>
                        <a:spcBef>
                          <a:spcPts val="0"/>
                        </a:spcBef>
                        <a:spcAft>
                          <a:spcPts val="0"/>
                        </a:spcAft>
                        <a:buClrTx/>
                        <a:buSzTx/>
                        <a:buFontTx/>
                        <a:buNone/>
                        <a:tabLst/>
                        <a:defRPr/>
                      </a:pPr>
                      <a:r>
                        <a:rPr lang="ar-MA" sz="1800" b="1" spc="-50" dirty="0" smtClean="0">
                          <a:solidFill>
                            <a:srgbClr val="002060"/>
                          </a:solidFill>
                        </a:rPr>
                        <a:t>بالسنتين 3 و</a:t>
                      </a:r>
                      <a:r>
                        <a:rPr lang="ar-MA" sz="1800" b="1" spc="-50" baseline="0" dirty="0" smtClean="0">
                          <a:solidFill>
                            <a:srgbClr val="002060"/>
                          </a:solidFill>
                        </a:rPr>
                        <a:t> 4</a:t>
                      </a:r>
                      <a:endParaRPr lang="fr-FR" sz="1800" b="1" spc="-50" dirty="0" smtClean="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مدة</a:t>
                      </a:r>
                      <a:r>
                        <a:rPr lang="ar-MA" sz="1800" b="1" spc="-50" baseline="0" dirty="0" smtClean="0">
                          <a:solidFill>
                            <a:srgbClr val="002060"/>
                          </a:solidFill>
                        </a:rPr>
                        <a:t> الحصة</a:t>
                      </a:r>
                      <a:endParaRPr lang="fr-FR" sz="1800" b="1" spc="-5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عدد</a:t>
                      </a:r>
                      <a:r>
                        <a:rPr lang="ar-MA" sz="1800" b="1" spc="-50" baseline="0" dirty="0" smtClean="0">
                          <a:solidFill>
                            <a:srgbClr val="002060"/>
                          </a:solidFill>
                        </a:rPr>
                        <a:t> الحصص</a:t>
                      </a:r>
                      <a:endParaRPr lang="fr-FR" sz="1800" b="1" spc="-5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spc="-50" dirty="0" smtClean="0">
                          <a:solidFill>
                            <a:srgbClr val="002060"/>
                          </a:solidFill>
                        </a:rPr>
                        <a:t>المكونات</a:t>
                      </a:r>
                    </a:p>
                    <a:p>
                      <a:pPr algn="ctr" rtl="1"/>
                      <a:r>
                        <a:rPr lang="ar-MA" sz="1800" b="1" spc="-50" dirty="0" smtClean="0">
                          <a:solidFill>
                            <a:srgbClr val="002060"/>
                          </a:solidFill>
                        </a:rPr>
                        <a:t>بالسنتين 1 و</a:t>
                      </a:r>
                      <a:r>
                        <a:rPr lang="ar-MA" sz="1800" b="1" spc="-50" baseline="0" dirty="0" smtClean="0">
                          <a:solidFill>
                            <a:srgbClr val="002060"/>
                          </a:solidFill>
                        </a:rPr>
                        <a:t> 2</a:t>
                      </a:r>
                      <a:endParaRPr lang="fr-FR" sz="1800" b="1" spc="-5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09795">
                <a:tc>
                  <a:txBody>
                    <a:bodyPr/>
                    <a:lstStyle/>
                    <a:p>
                      <a:pPr algn="ctr"/>
                      <a:r>
                        <a:rPr lang="ar-MA" sz="1800" b="0" baseline="0" dirty="0" smtClean="0">
                          <a:solidFill>
                            <a:srgbClr val="002060"/>
                          </a:solidFill>
                        </a:rPr>
                        <a:t>45 د</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baseline="0" dirty="0" smtClean="0">
                          <a:solidFill>
                            <a:srgbClr val="002060"/>
                          </a:solidFill>
                        </a:rPr>
                        <a:t> 2</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القران</a:t>
                      </a:r>
                      <a:r>
                        <a:rPr lang="ar-MA" sz="1800" b="0" baseline="0" dirty="0" smtClean="0">
                          <a:solidFill>
                            <a:srgbClr val="002060"/>
                          </a:solidFill>
                        </a:rPr>
                        <a:t> الكريم</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30 د</a:t>
                      </a:r>
                      <a:endParaRPr lang="fr-FR" sz="1800" b="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 4</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القران</a:t>
                      </a:r>
                      <a:r>
                        <a:rPr lang="ar-MA" sz="1800" b="0" baseline="0" dirty="0" smtClean="0">
                          <a:solidFill>
                            <a:srgbClr val="002060"/>
                          </a:solidFill>
                        </a:rPr>
                        <a:t> الكريم</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30</a:t>
                      </a:r>
                      <a:r>
                        <a:rPr lang="ar-MA" sz="1800" b="0" baseline="0" dirty="0" smtClean="0">
                          <a:solidFill>
                            <a:srgbClr val="002060"/>
                          </a:solidFill>
                        </a:rPr>
                        <a:t> د</a:t>
                      </a:r>
                      <a:endParaRPr lang="fr-FR" sz="1800" b="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 4</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القران</a:t>
                      </a:r>
                      <a:r>
                        <a:rPr lang="ar-MA" sz="1800" b="0" baseline="0" dirty="0" smtClean="0">
                          <a:solidFill>
                            <a:srgbClr val="002060"/>
                          </a:solidFill>
                        </a:rPr>
                        <a:t> الكريم</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09795">
                <a:tc>
                  <a:txBody>
                    <a:bodyPr/>
                    <a:lstStyle/>
                    <a:p>
                      <a:pPr algn="ctr"/>
                      <a:r>
                        <a:rPr lang="ar-MA" sz="1800" b="0" baseline="0" dirty="0" smtClean="0">
                          <a:solidFill>
                            <a:srgbClr val="002060"/>
                          </a:solidFill>
                        </a:rPr>
                        <a:t> 45 </a:t>
                      </a:r>
                      <a:r>
                        <a:rPr lang="ar-MA" sz="1800" b="0" baseline="0" dirty="0" err="1" smtClean="0">
                          <a:solidFill>
                            <a:srgbClr val="002060"/>
                          </a:solidFill>
                        </a:rPr>
                        <a:t>د</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1</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عقيدة وعبادات</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30</a:t>
                      </a:r>
                      <a:r>
                        <a:rPr lang="ar-MA" sz="1800" b="0" baseline="0" dirty="0" smtClean="0">
                          <a:solidFill>
                            <a:srgbClr val="002060"/>
                          </a:solidFill>
                        </a:rPr>
                        <a:t> د</a:t>
                      </a:r>
                      <a:endParaRPr lang="fr-FR" sz="1800" b="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1</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عقيدة وعبادات</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45 </a:t>
                      </a:r>
                      <a:r>
                        <a:rPr lang="ar-MA" sz="1800" b="0" dirty="0" err="1" smtClean="0">
                          <a:solidFill>
                            <a:srgbClr val="002060"/>
                          </a:solidFill>
                        </a:rPr>
                        <a:t>د</a:t>
                      </a:r>
                      <a:r>
                        <a:rPr lang="ar-MA" sz="1800" b="0" dirty="0" smtClean="0">
                          <a:solidFill>
                            <a:srgbClr val="002060"/>
                          </a:solidFill>
                        </a:rPr>
                        <a:t>              </a:t>
                      </a:r>
                      <a:endParaRPr lang="fr-FR" sz="1800" b="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1</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عقيدة وعبادات</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46528">
                <a:tc>
                  <a:txBody>
                    <a:bodyPr/>
                    <a:lstStyle/>
                    <a:p>
                      <a:pPr algn="ctr"/>
                      <a:r>
                        <a:rPr lang="ar-MA" sz="1800" b="0" dirty="0" smtClean="0">
                          <a:solidFill>
                            <a:srgbClr val="002060"/>
                          </a:solidFill>
                        </a:rPr>
                        <a:t>45 </a:t>
                      </a:r>
                      <a:r>
                        <a:rPr lang="ar-MA" sz="1800" b="0" dirty="0" err="1" smtClean="0">
                          <a:solidFill>
                            <a:srgbClr val="002060"/>
                          </a:solidFill>
                        </a:rPr>
                        <a:t>د</a:t>
                      </a:r>
                      <a:r>
                        <a:rPr lang="ar-MA" sz="1800" b="0" dirty="0" smtClean="0">
                          <a:solidFill>
                            <a:srgbClr val="002060"/>
                          </a:solidFill>
                        </a:rPr>
                        <a:t>             </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 1</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الآداب الإسلامية والحديث النبوي/</a:t>
                      </a:r>
                    </a:p>
                    <a:p>
                      <a:pPr algn="ctr"/>
                      <a:r>
                        <a:rPr lang="ar-MA" sz="1800" b="0" dirty="0" smtClean="0">
                          <a:solidFill>
                            <a:srgbClr val="002060"/>
                          </a:solidFill>
                        </a:rPr>
                        <a:t> السيرة النبوية    </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30 د</a:t>
                      </a:r>
                      <a:endParaRPr lang="fr-FR" sz="1800" b="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0" dirty="0" smtClean="0">
                          <a:solidFill>
                            <a:srgbClr val="002060"/>
                          </a:solidFill>
                        </a:rPr>
                        <a:t> 1</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الآداب الإسلامية  والحديث النبوي   </a:t>
                      </a:r>
                      <a:r>
                        <a:rPr lang="ar-MA" sz="1800" b="0" baseline="0" dirty="0" smtClean="0">
                          <a:solidFill>
                            <a:srgbClr val="002060"/>
                          </a:solidFill>
                        </a:rPr>
                        <a:t>    </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30 </a:t>
                      </a:r>
                      <a:r>
                        <a:rPr lang="ar-MA" sz="1800" b="0" dirty="0" err="1" smtClean="0">
                          <a:solidFill>
                            <a:srgbClr val="002060"/>
                          </a:solidFill>
                        </a:rPr>
                        <a:t>د</a:t>
                      </a:r>
                      <a:r>
                        <a:rPr lang="ar-MA" sz="1800" b="0" dirty="0" smtClean="0">
                          <a:solidFill>
                            <a:srgbClr val="002060"/>
                          </a:solidFill>
                        </a:rPr>
                        <a:t>             </a:t>
                      </a:r>
                      <a:endParaRPr lang="fr-FR" sz="1800" b="0"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 1</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0" dirty="0" smtClean="0">
                          <a:solidFill>
                            <a:srgbClr val="002060"/>
                          </a:solidFill>
                        </a:rPr>
                        <a:t>آداب إسلامية     </a:t>
                      </a:r>
                      <a:endParaRPr lang="fr-FR" sz="1800" b="0"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409795">
                <a:tc>
                  <a:txBody>
                    <a:bodyPr/>
                    <a:lstStyle/>
                    <a:p>
                      <a:pPr algn="ctr"/>
                      <a:r>
                        <a:rPr lang="ar-MA" sz="1800" b="1" dirty="0" smtClean="0">
                          <a:solidFill>
                            <a:srgbClr val="002060"/>
                          </a:solidFill>
                        </a:rPr>
                        <a:t>3 س</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1" dirty="0" smtClean="0">
                          <a:solidFill>
                            <a:srgbClr val="002060"/>
                          </a:solidFill>
                        </a:rPr>
                        <a:t>4</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1" dirty="0" smtClean="0">
                          <a:solidFill>
                            <a:srgbClr val="002060"/>
                          </a:solidFill>
                        </a:rPr>
                        <a:t>المجموع</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1" baseline="0" dirty="0" smtClean="0">
                          <a:solidFill>
                            <a:srgbClr val="002060"/>
                          </a:solidFill>
                        </a:rPr>
                        <a:t>  </a:t>
                      </a:r>
                      <a:r>
                        <a:rPr lang="ar-MA" sz="1800" b="1" dirty="0" smtClean="0">
                          <a:solidFill>
                            <a:srgbClr val="002060"/>
                          </a:solidFill>
                        </a:rPr>
                        <a:t>3 س</a:t>
                      </a:r>
                      <a:endParaRPr lang="fr-FR" sz="1800" b="1"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1" dirty="0" smtClean="0">
                          <a:solidFill>
                            <a:srgbClr val="002060"/>
                          </a:solidFill>
                        </a:rPr>
                        <a:t>6</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ar-MA" sz="1800" b="1" dirty="0" smtClean="0">
                          <a:solidFill>
                            <a:srgbClr val="002060"/>
                          </a:solidFill>
                        </a:rPr>
                        <a:t>المجموع</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dirty="0" smtClean="0">
                          <a:solidFill>
                            <a:srgbClr val="002060"/>
                          </a:solidFill>
                        </a:rPr>
                        <a:t>3 س</a:t>
                      </a:r>
                      <a:r>
                        <a:rPr lang="ar-MA" sz="1800" b="1" baseline="0" dirty="0" smtClean="0">
                          <a:solidFill>
                            <a:srgbClr val="002060"/>
                          </a:solidFill>
                        </a:rPr>
                        <a:t>  15د</a:t>
                      </a:r>
                      <a:endParaRPr lang="fr-FR" sz="1800" b="1" dirty="0">
                        <a:solidFill>
                          <a:srgbClr val="002060"/>
                        </a:solidFill>
                      </a:endParaRPr>
                    </a:p>
                  </a:txBody>
                  <a:tcPr anchor="ctr">
                    <a:lnL w="28575"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dirty="0" smtClean="0">
                          <a:solidFill>
                            <a:srgbClr val="002060"/>
                          </a:solidFill>
                        </a:rPr>
                        <a:t>6</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rtl="1"/>
                      <a:r>
                        <a:rPr lang="ar-MA" sz="1800" b="1" dirty="0" smtClean="0">
                          <a:solidFill>
                            <a:srgbClr val="002060"/>
                          </a:solidFill>
                        </a:rPr>
                        <a:t>المجموع                    </a:t>
                      </a:r>
                      <a:endParaRPr lang="fr-FR" sz="1800" b="1" dirty="0">
                        <a:solidFill>
                          <a:srgbClr val="00206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9" name="Titre 1"/>
          <p:cNvSpPr>
            <a:spLocks noGrp="1"/>
          </p:cNvSpPr>
          <p:nvPr>
            <p:ph type="title"/>
          </p:nvPr>
        </p:nvSpPr>
        <p:spPr>
          <a:xfrm>
            <a:off x="4499993" y="41275"/>
            <a:ext cx="4464496" cy="887395"/>
          </a:xfrm>
        </p:spPr>
        <p:txBody>
          <a:bodyPr/>
          <a:lstStyle/>
          <a:p>
            <a:pPr algn="r"/>
            <a:r>
              <a:rPr lang="ar-MA" sz="4000" b="1" dirty="0"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2"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57</a:t>
            </a:fld>
            <a:endParaRPr lang="fr-FR" dirty="0"/>
          </a:p>
        </p:txBody>
      </p:sp>
      <p:sp>
        <p:nvSpPr>
          <p:cNvPr id="13" name="Rectangle 12"/>
          <p:cNvSpPr/>
          <p:nvPr/>
        </p:nvSpPr>
        <p:spPr>
          <a:xfrm>
            <a:off x="3203249" y="1214422"/>
            <a:ext cx="2240037" cy="391197"/>
          </a:xfrm>
          <a:prstGeom prst="rect">
            <a:avLst/>
          </a:prstGeom>
        </p:spPr>
        <p:txBody>
          <a:bodyPr wrap="none">
            <a:spAutoFit/>
          </a:bodyPr>
          <a:lstStyle/>
          <a:p>
            <a:pPr marL="414900" indent="-342900" algn="r" rtl="1">
              <a:lnSpc>
                <a:spcPts val="2500"/>
              </a:lnSpc>
              <a:spcAft>
                <a:spcPts val="600"/>
              </a:spcAft>
              <a:buClr>
                <a:schemeClr val="accent5">
                  <a:lumMod val="50000"/>
                </a:schemeClr>
              </a:buClr>
            </a:pPr>
            <a:r>
              <a:rPr lang="ar-MA" sz="2000" b="1" kern="0" dirty="0" smtClean="0">
                <a:solidFill>
                  <a:srgbClr val="002060"/>
                </a:solidFill>
              </a:rPr>
              <a:t>(لم يطرأ عليه أي تغيير)</a:t>
            </a:r>
            <a:endParaRPr lang="ar-MA" sz="2000" b="1" kern="0" dirty="0">
              <a:solidFill>
                <a:srgbClr val="002060"/>
              </a:solidFill>
            </a:endParaRPr>
          </a:p>
        </p:txBody>
      </p:sp>
    </p:spTree>
    <p:extLst>
      <p:ext uri="{BB962C8B-B14F-4D97-AF65-F5344CB8AC3E}">
        <p14:creationId xmlns="" xmlns:p14="http://schemas.microsoft.com/office/powerpoint/2010/main" val="303479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right)">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والموارد للسنة 1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4499993" y="41275"/>
            <a:ext cx="4464496" cy="887395"/>
          </a:xfrm>
        </p:spPr>
        <p:txBody>
          <a:bodyPr/>
          <a:lstStyle/>
          <a:p>
            <a:pPr algn="r"/>
            <a:r>
              <a:rPr lang="ar-MA" sz="4000" b="1" dirty="0"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58</a:t>
            </a:fld>
            <a:endParaRPr lang="fr-FR" dirty="0"/>
          </a:p>
        </p:txBody>
      </p:sp>
      <p:graphicFrame>
        <p:nvGraphicFramePr>
          <p:cNvPr id="9" name="Tableau 7"/>
          <p:cNvGraphicFramePr>
            <a:graphicFrameLocks noGrp="1"/>
          </p:cNvGraphicFramePr>
          <p:nvPr>
            <p:extLst>
              <p:ext uri="{D42A27DB-BD31-4B8C-83A1-F6EECF244321}">
                <p14:modId xmlns="" xmlns:p14="http://schemas.microsoft.com/office/powerpoint/2010/main" val="4085436961"/>
              </p:ext>
            </p:extLst>
          </p:nvPr>
        </p:nvGraphicFramePr>
        <p:xfrm>
          <a:off x="323528" y="1219410"/>
          <a:ext cx="8496944" cy="4679440"/>
        </p:xfrm>
        <a:graphic>
          <a:graphicData uri="http://schemas.openxmlformats.org/drawingml/2006/table">
            <a:tbl>
              <a:tblPr/>
              <a:tblGrid>
                <a:gridCol w="4248472"/>
                <a:gridCol w="4248472"/>
              </a:tblGrid>
              <a:tr h="240243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MA" sz="1600" b="1" kern="1200" dirty="0" smtClean="0">
                          <a:solidFill>
                            <a:srgbClr val="C00000"/>
                          </a:solidFill>
                          <a:latin typeface="+mn-lt"/>
                          <a:ea typeface="Calibri"/>
                          <a:cs typeface="+mn-cs"/>
                        </a:rPr>
                        <a:t>الموارد</a:t>
                      </a:r>
                      <a:r>
                        <a:rPr lang="ar-MA" sz="1600" b="1" kern="1200" baseline="0" dirty="0" smtClean="0">
                          <a:solidFill>
                            <a:srgbClr val="C00000"/>
                          </a:solidFill>
                          <a:latin typeface="+mn-lt"/>
                          <a:ea typeface="Calibri"/>
                          <a:cs typeface="+mn-cs"/>
                        </a:rPr>
                        <a:t> المتصلة بالمرحلة الأولى</a:t>
                      </a:r>
                      <a:endParaRPr lang="ar-MA" sz="1600" b="1" kern="1200" dirty="0" smtClean="0">
                        <a:solidFill>
                          <a:srgbClr val="002060"/>
                        </a:solidFill>
                        <a:latin typeface="+mj-lt"/>
                        <a:ea typeface="Calibri"/>
                        <a:cs typeface="+mn-cs"/>
                      </a:endParaRP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يحفظ سور الفاتحة والناس والفلق والإخلاص والمسد والنصر؛</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يتدبر معاني السور والآيات المدروسة؛</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يتعرف أن الله واحد؛</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يتعرف أن الإسلام دين الله؛</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يتعرف أن محمدا (صلعم) رسول الله؛</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يتعرف أن القرآن كلام الله تعالى؛</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يتعرف أركان الإسلام؛</a:t>
                      </a:r>
                    </a:p>
                    <a:p>
                      <a:pPr marL="180000" marR="0" indent="-180000" algn="just" defTabSz="914400" rtl="1" eaLnBrk="1" fontAlgn="auto" latinLnBrk="0" hangingPunct="1">
                        <a:lnSpc>
                          <a:spcPct val="100000"/>
                        </a:lnSpc>
                        <a:spcBef>
                          <a:spcPts val="0"/>
                        </a:spcBef>
                        <a:spcAft>
                          <a:spcPts val="0"/>
                        </a:spcAft>
                        <a:buClrTx/>
                        <a:buSzTx/>
                        <a:buFont typeface="Symbol" pitchFamily="2" charset="0"/>
                        <a:buChar char="-"/>
                        <a:tabLst/>
                        <a:defRPr/>
                      </a:pPr>
                      <a:r>
                        <a:rPr lang="ar-MA" sz="1600" b="1" kern="1200" baseline="0" dirty="0" smtClean="0">
                          <a:solidFill>
                            <a:srgbClr val="002060"/>
                          </a:solidFill>
                          <a:latin typeface="+mj-lt"/>
                          <a:ea typeface="Calibri"/>
                          <a:cs typeface="+mn-cs"/>
                        </a:rPr>
                        <a:t>يستعمل لفظتي التسمية والتحية؛</a:t>
                      </a:r>
                    </a:p>
                  </a:txBody>
                  <a:tcPr marL="61398" marR="61398"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rtl="1">
                        <a:lnSpc>
                          <a:spcPct val="100000"/>
                        </a:lnSpc>
                        <a:spcBef>
                          <a:spcPts val="0"/>
                        </a:spcBef>
                        <a:spcAft>
                          <a:spcPts val="0"/>
                        </a:spcAft>
                      </a:pPr>
                      <a:r>
                        <a:rPr lang="ar-MA" sz="1600" b="1" dirty="0" smtClean="0">
                          <a:solidFill>
                            <a:srgbClr val="C00000"/>
                          </a:solidFill>
                          <a:latin typeface="+mj-lt"/>
                          <a:ea typeface="Calibri"/>
                          <a:cs typeface="+mn-cs"/>
                        </a:rPr>
                        <a:t>المرحلة 1</a:t>
                      </a:r>
                      <a:endParaRPr lang="fr-FR" sz="1600" b="1" dirty="0" smtClean="0">
                        <a:solidFill>
                          <a:srgbClr val="C00000"/>
                        </a:solidFill>
                        <a:latin typeface="+mj-lt"/>
                        <a:ea typeface="Calibri"/>
                        <a:cs typeface="Arial"/>
                      </a:endParaRPr>
                    </a:p>
                    <a:p>
                      <a:pPr marL="0" marR="0" indent="0" algn="just" defTabSz="914400" rtl="1" eaLnBrk="1" fontAlgn="auto" latinLnBrk="0" hangingPunct="1">
                        <a:lnSpc>
                          <a:spcPct val="100000"/>
                        </a:lnSpc>
                        <a:spcBef>
                          <a:spcPts val="0"/>
                        </a:spcBef>
                        <a:spcAft>
                          <a:spcPts val="0"/>
                        </a:spcAft>
                        <a:buClrTx/>
                        <a:buSzTx/>
                        <a:buFontTx/>
                        <a:buNone/>
                        <a:tabLst/>
                        <a:defRPr/>
                      </a:pPr>
                      <a:r>
                        <a:rPr lang="ar-MA" sz="1600" b="1" dirty="0" smtClean="0">
                          <a:solidFill>
                            <a:srgbClr val="002060"/>
                          </a:solidFill>
                          <a:latin typeface="+mj-lt"/>
                          <a:ea typeface="Calibri"/>
                          <a:cs typeface="+mn-cs"/>
                        </a:rPr>
                        <a:t>في نهاية المرحلة الأولى من السنة الأولى وفي وضعية مشكلة دالة وباعتماد أسناد مصورة أو مسموعة، يقدم المتعلم(ة) حلا من خلال التعبير عن رأي أو اتخاذ موقف أو تبني سلوك إيجابي انطلاقا من مكتسباته السابقة، وموظفا ما حفظه من سور وآيات كريمة وأحاديث نبويّة شريفة وما اكتسبه في مجال العقيدة (االله</a:t>
                      </a:r>
                      <a:r>
                        <a:rPr lang="ar-MA" sz="1600" b="1" baseline="0" dirty="0" smtClean="0">
                          <a:solidFill>
                            <a:srgbClr val="002060"/>
                          </a:solidFill>
                          <a:latin typeface="+mj-lt"/>
                          <a:ea typeface="Calibri"/>
                          <a:cs typeface="+mn-cs"/>
                        </a:rPr>
                        <a:t> والإسلام والرسول صلعم</a:t>
                      </a:r>
                      <a:r>
                        <a:rPr lang="ar-MA" sz="1600" b="1" dirty="0" smtClean="0">
                          <a:solidFill>
                            <a:srgbClr val="002060"/>
                          </a:solidFill>
                          <a:latin typeface="+mj-lt"/>
                          <a:ea typeface="Calibri"/>
                          <a:cs typeface="+mn-cs"/>
                        </a:rPr>
                        <a:t>) والآداب الإسلامية (التسمية والتحية). </a:t>
                      </a:r>
                      <a:endParaRPr lang="ar-MA" sz="1600" b="1" dirty="0">
                        <a:solidFill>
                          <a:srgbClr val="002060"/>
                        </a:solidFill>
                        <a:latin typeface="+mj-lt"/>
                        <a:ea typeface="Calibri"/>
                        <a:cs typeface="Arial"/>
                      </a:endParaRPr>
                    </a:p>
                  </a:txBody>
                  <a:tcPr marL="61398" marR="61398"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r>
              <a:tr h="2241040">
                <a:tc>
                  <a:txBody>
                    <a:bodyPr/>
                    <a:lstStyle/>
                    <a:p>
                      <a:pPr algn="ctr" rtl="1">
                        <a:lnSpc>
                          <a:spcPct val="100000"/>
                        </a:lnSpc>
                        <a:spcBef>
                          <a:spcPts val="0"/>
                        </a:spcBef>
                        <a:spcAft>
                          <a:spcPts val="0"/>
                        </a:spcAft>
                      </a:pPr>
                      <a:r>
                        <a:rPr lang="ar-MA" sz="1600" b="1" baseline="0" dirty="0" smtClean="0">
                          <a:solidFill>
                            <a:srgbClr val="002060"/>
                          </a:solidFill>
                          <a:latin typeface="+mj-lt"/>
                          <a:ea typeface="Calibri"/>
                          <a:cs typeface="Arial"/>
                        </a:rPr>
                        <a:t> </a:t>
                      </a:r>
                      <a:r>
                        <a:rPr lang="ar-MA" sz="1600" b="1" baseline="0" dirty="0" smtClean="0">
                          <a:solidFill>
                            <a:srgbClr val="C00000"/>
                          </a:solidFill>
                          <a:latin typeface="+mj-lt"/>
                          <a:ea typeface="Calibri"/>
                          <a:cs typeface="Arial"/>
                        </a:rPr>
                        <a:t>الموارد المتصلة بالمرحلة الثانية</a:t>
                      </a:r>
                    </a:p>
                    <a:p>
                      <a:pPr marL="180000" indent="-180000" algn="just" rtl="1">
                        <a:lnSpc>
                          <a:spcPct val="100000"/>
                        </a:lnSpc>
                        <a:spcBef>
                          <a:spcPts val="0"/>
                        </a:spcBef>
                        <a:spcAft>
                          <a:spcPts val="0"/>
                        </a:spcAft>
                        <a:buFont typeface="Symbol" pitchFamily="2" charset="0"/>
                        <a:buChar char="-"/>
                      </a:pPr>
                      <a:r>
                        <a:rPr lang="ar-MA" sz="1600" b="1" kern="1200" dirty="0" smtClean="0">
                          <a:solidFill>
                            <a:srgbClr val="002060"/>
                          </a:solidFill>
                          <a:latin typeface="+mj-lt"/>
                          <a:ea typeface="Calibri"/>
                          <a:cs typeface="+mn-cs"/>
                        </a:rPr>
                        <a:t>يحفظ سور الكافرون والكوثر والماعون وقريش والفيل والهمزة؛</a:t>
                      </a:r>
                    </a:p>
                    <a:p>
                      <a:pPr marL="180000" indent="-180000" algn="just" rtl="1">
                        <a:lnSpc>
                          <a:spcPct val="100000"/>
                        </a:lnSpc>
                        <a:spcBef>
                          <a:spcPts val="0"/>
                        </a:spcBef>
                        <a:spcAft>
                          <a:spcPts val="0"/>
                        </a:spcAft>
                        <a:buFont typeface="Symbol" pitchFamily="2" charset="0"/>
                        <a:buChar char="-"/>
                      </a:pPr>
                      <a:r>
                        <a:rPr lang="ar-MA" sz="1600" b="1" kern="1200" dirty="0" smtClean="0">
                          <a:solidFill>
                            <a:srgbClr val="002060"/>
                          </a:solidFill>
                          <a:latin typeface="+mj-lt"/>
                          <a:ea typeface="Calibri"/>
                          <a:cs typeface="+mn-cs"/>
                        </a:rPr>
                        <a:t>يتدبر معاني السور والآيات والمدروسة؛</a:t>
                      </a:r>
                    </a:p>
                    <a:p>
                      <a:pPr marL="180000" indent="-180000" algn="just" rtl="1">
                        <a:lnSpc>
                          <a:spcPct val="100000"/>
                        </a:lnSpc>
                        <a:spcBef>
                          <a:spcPts val="0"/>
                        </a:spcBef>
                        <a:spcAft>
                          <a:spcPts val="0"/>
                        </a:spcAft>
                        <a:buFont typeface="Symbol" pitchFamily="2" charset="0"/>
                        <a:buChar char="-"/>
                      </a:pPr>
                      <a:r>
                        <a:rPr lang="ar-MA" sz="1600" b="1" kern="1200" dirty="0" smtClean="0">
                          <a:solidFill>
                            <a:srgbClr val="002060"/>
                          </a:solidFill>
                          <a:latin typeface="+mj-lt"/>
                          <a:ea typeface="Calibri"/>
                          <a:cs typeface="+mn-cs"/>
                        </a:rPr>
                        <a:t>يميز الماء الصالح للوضوء؛</a:t>
                      </a:r>
                    </a:p>
                    <a:p>
                      <a:pPr marL="180000" indent="-180000" algn="just" rtl="1">
                        <a:lnSpc>
                          <a:spcPct val="100000"/>
                        </a:lnSpc>
                        <a:spcBef>
                          <a:spcPts val="0"/>
                        </a:spcBef>
                        <a:spcAft>
                          <a:spcPts val="0"/>
                        </a:spcAft>
                        <a:buFont typeface="Symbol" pitchFamily="2" charset="0"/>
                        <a:buChar char="-"/>
                      </a:pPr>
                      <a:r>
                        <a:rPr lang="ar-MA" sz="1600" b="1" kern="1200" dirty="0" smtClean="0">
                          <a:solidFill>
                            <a:srgbClr val="002060"/>
                          </a:solidFill>
                          <a:latin typeface="+mj-lt"/>
                          <a:ea typeface="Calibri"/>
                          <a:cs typeface="+mn-cs"/>
                        </a:rPr>
                        <a:t>يتعلم كيفية الوضوء؛</a:t>
                      </a:r>
                    </a:p>
                    <a:p>
                      <a:pPr marL="180000" indent="-180000" algn="just" rtl="1">
                        <a:lnSpc>
                          <a:spcPct val="100000"/>
                        </a:lnSpc>
                        <a:spcBef>
                          <a:spcPts val="0"/>
                        </a:spcBef>
                        <a:spcAft>
                          <a:spcPts val="0"/>
                        </a:spcAft>
                        <a:buFont typeface="Symbol" pitchFamily="2" charset="0"/>
                        <a:buChar char="-"/>
                      </a:pPr>
                      <a:r>
                        <a:rPr lang="ar-MA" sz="1600" b="1" kern="1200" dirty="0" smtClean="0">
                          <a:solidFill>
                            <a:srgbClr val="002060"/>
                          </a:solidFill>
                          <a:latin typeface="+mj-lt"/>
                          <a:ea typeface="Calibri"/>
                          <a:cs typeface="+mn-cs"/>
                        </a:rPr>
                        <a:t>يتعرف صيغة الحمدلة والمشيئة؛</a:t>
                      </a:r>
                    </a:p>
                    <a:p>
                      <a:pPr marL="180000" indent="-180000" algn="just" rtl="1">
                        <a:lnSpc>
                          <a:spcPct val="100000"/>
                        </a:lnSpc>
                        <a:spcBef>
                          <a:spcPts val="0"/>
                        </a:spcBef>
                        <a:spcAft>
                          <a:spcPts val="0"/>
                        </a:spcAft>
                        <a:buFont typeface="Symbol" pitchFamily="2" charset="0"/>
                        <a:buChar char="-"/>
                      </a:pPr>
                      <a:r>
                        <a:rPr lang="ar-MA" sz="1600" b="1" kern="1200" dirty="0" smtClean="0">
                          <a:solidFill>
                            <a:srgbClr val="002060"/>
                          </a:solidFill>
                          <a:latin typeface="+mj-lt"/>
                          <a:ea typeface="Calibri"/>
                          <a:cs typeface="+mn-cs"/>
                        </a:rPr>
                        <a:t>يطبق صيغة الحمدلة والمشيئة في وضعيات متنوعة؛</a:t>
                      </a:r>
                    </a:p>
                  </a:txBody>
                  <a:tcPr marL="61398" marR="61398"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rtl="1">
                        <a:lnSpc>
                          <a:spcPct val="100000"/>
                        </a:lnSpc>
                        <a:spcBef>
                          <a:spcPts val="0"/>
                        </a:spcBef>
                        <a:spcAft>
                          <a:spcPts val="0"/>
                        </a:spcAft>
                      </a:pPr>
                      <a:r>
                        <a:rPr lang="ar-MA" sz="1600" b="1" dirty="0" smtClean="0">
                          <a:solidFill>
                            <a:srgbClr val="C00000"/>
                          </a:solidFill>
                          <a:latin typeface="+mj-lt"/>
                          <a:ea typeface="Calibri"/>
                          <a:cs typeface="+mn-cs"/>
                        </a:rPr>
                        <a:t>المرحلة 2</a:t>
                      </a:r>
                      <a:endParaRPr lang="fr-FR" sz="1600" b="1" dirty="0" smtClean="0">
                        <a:solidFill>
                          <a:srgbClr val="C00000"/>
                        </a:solidFill>
                        <a:latin typeface="+mj-lt"/>
                        <a:ea typeface="Calibri"/>
                        <a:cs typeface="Arial"/>
                      </a:endParaRPr>
                    </a:p>
                    <a:p>
                      <a:pPr algn="just" rtl="1">
                        <a:lnSpc>
                          <a:spcPct val="100000"/>
                        </a:lnSpc>
                        <a:spcBef>
                          <a:spcPts val="0"/>
                        </a:spcBef>
                        <a:spcAft>
                          <a:spcPts val="0"/>
                        </a:spcAft>
                      </a:pPr>
                      <a:r>
                        <a:rPr lang="ar-MA" sz="1600" b="1" dirty="0" smtClean="0">
                          <a:solidFill>
                            <a:srgbClr val="002060"/>
                          </a:solidFill>
                          <a:latin typeface="+mj-lt"/>
                          <a:ea typeface="Calibri"/>
                          <a:cs typeface="+mn-cs"/>
                        </a:rPr>
                        <a:t>في نهاية المرحلة الثانية من السنة الأولى وفي وضعية-مشكلة دالة وباعتماد أسناد مصورة أو مسموعة، يقدم المتعلم(ة) حلا من خلال التعبير عن رأي أو اتخاذ موقف أو تبني سلوك إيجابي انطلاقا من مكتسباته السابقة، وموظفا ما حفظه من سور وآيات كريمة وأحاديث نبويّة شريفة وما اكتسبه في مجال العبادات (الوضوء عمليا) والآداب الإسلامية (الحمدلة والمشيئة). </a:t>
                      </a:r>
                    </a:p>
                  </a:txBody>
                  <a:tcPr marL="61398" marR="61398"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898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6"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28611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800" b="1" kern="0" dirty="0" smtClean="0">
                <a:solidFill>
                  <a:srgbClr val="C00000"/>
                </a:solidFill>
                <a:latin typeface="Times New Roman" pitchFamily="18" charset="0"/>
                <a:cs typeface="Times New Roman" pitchFamily="18" charset="0"/>
              </a:rPr>
              <a:t>من</a:t>
            </a:r>
          </a:p>
          <a:p>
            <a:pPr lvl="0" algn="ctr" rtl="1" eaLnBrk="0" hangingPunct="0"/>
            <a:r>
              <a:rPr lang="ar-MA" sz="2800" b="1" kern="0" dirty="0" smtClean="0">
                <a:solidFill>
                  <a:srgbClr val="C00000"/>
                </a:solidFill>
                <a:latin typeface="Times New Roman" pitchFamily="18" charset="0"/>
                <a:cs typeface="Times New Roman" pitchFamily="18" charset="0"/>
              </a:rPr>
              <a:t>البرنامج الدراسي المعدل</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graphicFrame>
        <p:nvGraphicFramePr>
          <p:cNvPr id="2" name="Tabelle 1"/>
          <p:cNvGraphicFramePr>
            <a:graphicFrameLocks noGrp="1"/>
          </p:cNvGraphicFramePr>
          <p:nvPr>
            <p:extLst>
              <p:ext uri="{D42A27DB-BD31-4B8C-83A1-F6EECF244321}">
                <p14:modId xmlns="" xmlns:p14="http://schemas.microsoft.com/office/powerpoint/2010/main" val="69431492"/>
              </p:ext>
            </p:extLst>
          </p:nvPr>
        </p:nvGraphicFramePr>
        <p:xfrm>
          <a:off x="179511" y="1196744"/>
          <a:ext cx="8785102" cy="4689288"/>
        </p:xfrm>
        <a:graphic>
          <a:graphicData uri="http://schemas.openxmlformats.org/drawingml/2006/table">
            <a:tbl>
              <a:tblPr rtl="1"/>
              <a:tblGrid>
                <a:gridCol w="897085"/>
                <a:gridCol w="1373361"/>
                <a:gridCol w="1372480"/>
                <a:gridCol w="2869968"/>
                <a:gridCol w="2272208"/>
              </a:tblGrid>
              <a:tr h="219557">
                <a:tc>
                  <a:txBody>
                    <a:bodyPr/>
                    <a:lstStyle/>
                    <a:p>
                      <a:pPr algn="ctr" rtl="1">
                        <a:lnSpc>
                          <a:spcPct val="115000"/>
                        </a:lnSpc>
                        <a:spcAft>
                          <a:spcPts val="0"/>
                        </a:spcAft>
                      </a:pPr>
                      <a:r>
                        <a:rPr lang="ar-MA" sz="1400" b="1" dirty="0">
                          <a:solidFill>
                            <a:srgbClr val="002060"/>
                          </a:solidFill>
                          <a:effectLst/>
                          <a:latin typeface="Arial"/>
                          <a:ea typeface="Calibri"/>
                          <a:cs typeface="Simplified Arabic"/>
                        </a:rPr>
                        <a:t>الأسابيع</a:t>
                      </a:r>
                      <a:endParaRPr lang="de-DE" sz="1400" dirty="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400" b="1">
                          <a:solidFill>
                            <a:srgbClr val="002060"/>
                          </a:solidFill>
                          <a:effectLst/>
                          <a:latin typeface="Arial"/>
                          <a:ea typeface="Calibri"/>
                          <a:cs typeface="Simplified Arabic"/>
                        </a:rPr>
                        <a:t>المراحل</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400" b="1">
                          <a:solidFill>
                            <a:srgbClr val="002060"/>
                          </a:solidFill>
                          <a:effectLst/>
                          <a:latin typeface="Arial"/>
                          <a:ea typeface="Calibri"/>
                          <a:cs typeface="Simplified Arabic"/>
                        </a:rPr>
                        <a:t>القرآن الكريم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400" b="1">
                          <a:solidFill>
                            <a:srgbClr val="002060"/>
                          </a:solidFill>
                          <a:effectLst/>
                          <a:latin typeface="Arial"/>
                          <a:ea typeface="Calibri"/>
                          <a:cs typeface="Simplified Arabic"/>
                        </a:rPr>
                        <a:t>العقيدة والعبادات</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400" b="1">
                          <a:solidFill>
                            <a:srgbClr val="002060"/>
                          </a:solidFill>
                          <a:effectLst/>
                          <a:latin typeface="Arial"/>
                          <a:ea typeface="Calibri"/>
                          <a:cs typeface="Simplified Arabic"/>
                        </a:rPr>
                        <a:t>الآداب الإسلامية</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62410">
                <a:tc>
                  <a:txBody>
                    <a:bodyPr/>
                    <a:lstStyle/>
                    <a:p>
                      <a:pPr algn="ctr" rtl="1">
                        <a:lnSpc>
                          <a:spcPct val="115000"/>
                        </a:lnSpc>
                        <a:spcAft>
                          <a:spcPts val="0"/>
                        </a:spcAft>
                      </a:pPr>
                      <a:r>
                        <a:rPr lang="ar-SA" sz="1400" b="1">
                          <a:solidFill>
                            <a:srgbClr val="002060"/>
                          </a:solidFill>
                          <a:effectLst/>
                          <a:latin typeface="Arial"/>
                          <a:ea typeface="Calibri"/>
                          <a:cs typeface="Simplified Arabic"/>
                        </a:rPr>
                        <a:t>1</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4">
                  <a:txBody>
                    <a:bodyPr/>
                    <a:lstStyle/>
                    <a:p>
                      <a:pPr algn="ctr" rtl="1">
                        <a:spcAft>
                          <a:spcPts val="0"/>
                        </a:spcAft>
                      </a:pPr>
                      <a:r>
                        <a:rPr lang="ar-SA" sz="1200" b="1" dirty="0">
                          <a:solidFill>
                            <a:srgbClr val="002060"/>
                          </a:solidFill>
                          <a:effectLst/>
                          <a:latin typeface="Calibri"/>
                          <a:cs typeface="Simplified Arabic"/>
                        </a:rPr>
                        <a:t>تقويم تشخيصي</a:t>
                      </a:r>
                      <a:endParaRPr lang="de-DE" sz="1200" b="1" dirty="0">
                        <a:solidFill>
                          <a:srgbClr val="002060"/>
                        </a:solidFill>
                        <a:effectLst/>
                        <a:latin typeface="Calibri"/>
                        <a:cs typeface="Simplified Arabic"/>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2</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1">
                        <a:lnSpc>
                          <a:spcPct val="115000"/>
                        </a:lnSpc>
                        <a:spcAft>
                          <a:spcPts val="0"/>
                        </a:spcAft>
                      </a:pPr>
                      <a:r>
                        <a:rPr lang="ar-MA" sz="1400" b="1">
                          <a:solidFill>
                            <a:srgbClr val="002060"/>
                          </a:solidFill>
                          <a:effectLst/>
                          <a:latin typeface="Arial"/>
                          <a:ea typeface="Calibri"/>
                          <a:cs typeface="Simplified Arabic"/>
                        </a:rPr>
                        <a:t>المرحلة الأولى</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سورة الفاتحة</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الله ربي، الإسلام ديني، محمد نبيي</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التسمية: بسم الله</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3</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الناس</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القرآن الكريم كلام الله تعالى</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التسمية: بسم الله</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4</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Bef>
                          <a:spcPts val="1000"/>
                        </a:spcBef>
                        <a:spcAft>
                          <a:spcPts val="0"/>
                        </a:spcAft>
                      </a:pPr>
                      <a:r>
                        <a:rPr lang="ar-MA" sz="1400" i="0">
                          <a:solidFill>
                            <a:srgbClr val="002060"/>
                          </a:solidFill>
                          <a:effectLst/>
                          <a:latin typeface="Arial"/>
                          <a:ea typeface="Times New Roman"/>
                          <a:cs typeface="Simplified Arabic"/>
                        </a:rPr>
                        <a:t>سورة الإخلاص</a:t>
                      </a:r>
                      <a:endParaRPr lang="de-DE" sz="1200" i="1">
                        <a:solidFill>
                          <a:srgbClr val="002060"/>
                        </a:solidFill>
                        <a:effectLst/>
                        <a:latin typeface="Cambria"/>
                        <a:ea typeface="Times New Roman"/>
                        <a:cs typeface="Times New Roman"/>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SA" sz="1400" b="1">
                          <a:solidFill>
                            <a:srgbClr val="002060"/>
                          </a:solidFill>
                          <a:effectLst/>
                          <a:latin typeface="Arial"/>
                          <a:ea typeface="Calibri"/>
                          <a:cs typeface="Simplified Arabic"/>
                        </a:rPr>
                        <a:t>توليف وتقويم ودعم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5</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Bef>
                          <a:spcPts val="1000"/>
                        </a:spcBef>
                        <a:spcAft>
                          <a:spcPts val="0"/>
                        </a:spcAft>
                      </a:pPr>
                      <a:r>
                        <a:rPr lang="ar-MA" sz="1400" i="0">
                          <a:solidFill>
                            <a:srgbClr val="002060"/>
                          </a:solidFill>
                          <a:effectLst/>
                          <a:latin typeface="Arial"/>
                          <a:ea typeface="Times New Roman"/>
                          <a:cs typeface="Simplified Arabic"/>
                        </a:rPr>
                        <a:t>سورة الفلق</a:t>
                      </a:r>
                      <a:endParaRPr lang="de-DE" sz="1200" i="1">
                        <a:solidFill>
                          <a:srgbClr val="002060"/>
                        </a:solidFill>
                        <a:effectLst/>
                        <a:latin typeface="Cambria"/>
                        <a:ea typeface="Times New Roman"/>
                        <a:cs typeface="Times New Roman"/>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أركان الإسلام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التحية: السلام عليكم / </a:t>
                      </a:r>
                      <a:r>
                        <a:rPr lang="ar-MA" sz="1400">
                          <a:solidFill>
                            <a:srgbClr val="002060"/>
                          </a:solidFill>
                          <a:effectLst/>
                          <a:latin typeface="Arial"/>
                          <a:ea typeface="Calibri"/>
                          <a:cs typeface="Simplified Arabic"/>
                        </a:rPr>
                        <a:t>رد </a:t>
                      </a:r>
                      <a:r>
                        <a:rPr lang="ar-SA" sz="1400">
                          <a:solidFill>
                            <a:srgbClr val="002060"/>
                          </a:solidFill>
                          <a:effectLst/>
                          <a:latin typeface="Arial"/>
                          <a:ea typeface="Calibri"/>
                          <a:cs typeface="Simplified Arabic"/>
                        </a:rPr>
                        <a:t>السلام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6</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المسد</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أركان الإسلام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التحية: السلام عليكم / </a:t>
                      </a:r>
                      <a:r>
                        <a:rPr lang="ar-MA" sz="1400">
                          <a:solidFill>
                            <a:srgbClr val="002060"/>
                          </a:solidFill>
                          <a:effectLst/>
                          <a:latin typeface="Arial"/>
                          <a:ea typeface="Calibri"/>
                          <a:cs typeface="Simplified Arabic"/>
                        </a:rPr>
                        <a:t>رد </a:t>
                      </a:r>
                      <a:r>
                        <a:rPr lang="ar-SA" sz="1400">
                          <a:solidFill>
                            <a:srgbClr val="002060"/>
                          </a:solidFill>
                          <a:effectLst/>
                          <a:latin typeface="Arial"/>
                          <a:ea typeface="Calibri"/>
                          <a:cs typeface="Simplified Arabic"/>
                        </a:rPr>
                        <a:t>السلام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7</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 النصر</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SA" sz="1400" b="1">
                          <a:solidFill>
                            <a:srgbClr val="002060"/>
                          </a:solidFill>
                          <a:effectLst/>
                          <a:latin typeface="Arial"/>
                          <a:ea typeface="Calibri"/>
                          <a:cs typeface="Simplified Arabic"/>
                        </a:rPr>
                        <a:t>توليف وتقويم ودعم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r>
              <a:tr h="134088">
                <a:tc>
                  <a:txBody>
                    <a:bodyPr/>
                    <a:lstStyle/>
                    <a:p>
                      <a:pPr algn="ctr" rtl="1">
                        <a:lnSpc>
                          <a:spcPct val="115000"/>
                        </a:lnSpc>
                        <a:spcAft>
                          <a:spcPts val="0"/>
                        </a:spcAft>
                      </a:pPr>
                      <a:r>
                        <a:rPr lang="ar-MA" sz="1400" b="1">
                          <a:solidFill>
                            <a:srgbClr val="002060"/>
                          </a:solidFill>
                          <a:effectLst/>
                          <a:latin typeface="Arial"/>
                          <a:ea typeface="Calibri"/>
                          <a:cs typeface="Simplified Arabic"/>
                        </a:rPr>
                        <a:t>8</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4">
                  <a:txBody>
                    <a:bodyPr/>
                    <a:lstStyle/>
                    <a:p>
                      <a:pPr algn="ctr" rtl="1">
                        <a:spcAft>
                          <a:spcPts val="0"/>
                        </a:spcAft>
                      </a:pPr>
                      <a:r>
                        <a:rPr lang="ar-SA" sz="1200" b="1" dirty="0">
                          <a:solidFill>
                            <a:srgbClr val="002060"/>
                          </a:solidFill>
                          <a:effectLst/>
                          <a:latin typeface="Calibri"/>
                          <a:cs typeface="Simplified Arabic"/>
                        </a:rPr>
                        <a:t>أسبوع تعلم الإدماج</a:t>
                      </a:r>
                      <a:endParaRPr lang="de-DE" sz="1200" b="1" dirty="0">
                        <a:solidFill>
                          <a:srgbClr val="002060"/>
                        </a:solidFill>
                        <a:effectLst/>
                        <a:latin typeface="Calibri"/>
                        <a:cs typeface="Simplified Arabic"/>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9</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4">
                  <a:txBody>
                    <a:bodyPr/>
                    <a:lstStyle/>
                    <a:p>
                      <a:pPr algn="ctr" rtl="1">
                        <a:spcAft>
                          <a:spcPts val="0"/>
                        </a:spcAft>
                      </a:pPr>
                      <a:r>
                        <a:rPr lang="ar-SA" sz="1200" b="1" dirty="0">
                          <a:solidFill>
                            <a:srgbClr val="002060"/>
                          </a:solidFill>
                          <a:effectLst/>
                          <a:latin typeface="Calibri"/>
                          <a:cs typeface="Simplified Arabic"/>
                        </a:rPr>
                        <a:t>أسبوع تقويم نماء الكفاية</a:t>
                      </a:r>
                      <a:endParaRPr lang="de-DE" sz="1200" b="1" dirty="0">
                        <a:solidFill>
                          <a:srgbClr val="002060"/>
                        </a:solidFill>
                        <a:effectLst/>
                        <a:latin typeface="Calibri"/>
                        <a:cs typeface="Simplified Arabic"/>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10</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1">
                        <a:lnSpc>
                          <a:spcPct val="115000"/>
                        </a:lnSpc>
                        <a:spcAft>
                          <a:spcPts val="0"/>
                        </a:spcAft>
                      </a:pPr>
                      <a:r>
                        <a:rPr lang="ar-MA" sz="1400" b="1">
                          <a:solidFill>
                            <a:srgbClr val="002060"/>
                          </a:solidFill>
                          <a:effectLst/>
                          <a:latin typeface="Arial"/>
                          <a:ea typeface="Calibri"/>
                          <a:cs typeface="Simplified Arabic"/>
                        </a:rPr>
                        <a:t>المرحلة الثانية</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الكافرون</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dirty="0">
                          <a:solidFill>
                            <a:srgbClr val="002060"/>
                          </a:solidFill>
                          <a:effectLst/>
                          <a:latin typeface="Arial"/>
                          <a:ea typeface="Calibri"/>
                          <a:cs typeface="Simplified Arabic"/>
                        </a:rPr>
                        <a:t>الماء الصالح للوضوء</a:t>
                      </a:r>
                      <a:endParaRPr lang="de-DE" sz="1400" dirty="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الحمد: الحمد لله</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11</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الماعون</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الوضوء عمليا</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الحمد: الحمد لله</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12</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a:t>
                      </a:r>
                      <a:r>
                        <a:rPr lang="ar-SA" sz="1400">
                          <a:solidFill>
                            <a:srgbClr val="002060"/>
                          </a:solidFill>
                          <a:effectLst/>
                          <a:latin typeface="Arial"/>
                          <a:ea typeface="Calibri"/>
                          <a:cs typeface="Simplified Arabic"/>
                        </a:rPr>
                        <a:t>الكوتر</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SA" sz="1400" b="1">
                          <a:solidFill>
                            <a:srgbClr val="002060"/>
                          </a:solidFill>
                          <a:effectLst/>
                          <a:latin typeface="Arial"/>
                          <a:ea typeface="Calibri"/>
                          <a:cs typeface="Simplified Arabic"/>
                        </a:rPr>
                        <a:t>توليف وتقويم ودعم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13</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سورة </a:t>
                      </a:r>
                      <a:r>
                        <a:rPr lang="ar-MA" sz="1400">
                          <a:solidFill>
                            <a:srgbClr val="002060"/>
                          </a:solidFill>
                          <a:effectLst/>
                          <a:latin typeface="Arial"/>
                          <a:ea typeface="Calibri"/>
                          <a:cs typeface="Simplified Arabic"/>
                        </a:rPr>
                        <a:t>قريش</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الوضوء عمليا</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المشيئة: إن شاء الله</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14</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الفيل</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400">
                          <a:solidFill>
                            <a:srgbClr val="002060"/>
                          </a:solidFill>
                          <a:effectLst/>
                          <a:latin typeface="Arial"/>
                          <a:ea typeface="Calibri"/>
                          <a:cs typeface="Simplified Arabic"/>
                        </a:rPr>
                        <a:t>الوضوء عمليا</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المشيئة: إن شاء الله</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15</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a:txBody>
                    <a:bodyPr/>
                    <a:lstStyle/>
                    <a:p>
                      <a:pPr algn="ctr" rtl="1">
                        <a:lnSpc>
                          <a:spcPct val="115000"/>
                        </a:lnSpc>
                        <a:spcAft>
                          <a:spcPts val="0"/>
                        </a:spcAft>
                      </a:pPr>
                      <a:r>
                        <a:rPr lang="ar-MA" sz="1400">
                          <a:solidFill>
                            <a:srgbClr val="002060"/>
                          </a:solidFill>
                          <a:effectLst/>
                          <a:latin typeface="Arial"/>
                          <a:ea typeface="Calibri"/>
                          <a:cs typeface="Simplified Arabic"/>
                        </a:rPr>
                        <a:t>سورة الهمزة</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ar-SA" sz="1400" b="1">
                          <a:solidFill>
                            <a:srgbClr val="002060"/>
                          </a:solidFill>
                          <a:effectLst/>
                          <a:latin typeface="Arial"/>
                          <a:ea typeface="Calibri"/>
                          <a:cs typeface="Simplified Arabic"/>
                        </a:rPr>
                        <a:t>توليف وتقويم ودعم</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r>
              <a:tr h="262410">
                <a:tc>
                  <a:txBody>
                    <a:bodyPr/>
                    <a:lstStyle/>
                    <a:p>
                      <a:pPr algn="just" rtl="1">
                        <a:spcAft>
                          <a:spcPts val="0"/>
                        </a:spcAft>
                        <a:tabLst>
                          <a:tab pos="1078865" algn="l"/>
                        </a:tabLst>
                      </a:pPr>
                      <a:r>
                        <a:rPr lang="ar-MA" sz="1200" b="1">
                          <a:solidFill>
                            <a:srgbClr val="002060"/>
                          </a:solidFill>
                          <a:effectLst/>
                          <a:latin typeface="Calibri"/>
                        </a:rPr>
                        <a:t>16</a:t>
                      </a:r>
                      <a:endParaRPr lang="de-DE" sz="1200" b="1">
                        <a:solidFill>
                          <a:srgbClr val="002060"/>
                        </a:solidFill>
                        <a:effectLst/>
                        <a:latin typeface="Calibri"/>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4">
                  <a:txBody>
                    <a:bodyPr/>
                    <a:lstStyle/>
                    <a:p>
                      <a:pPr algn="ctr" rtl="1">
                        <a:spcAft>
                          <a:spcPts val="0"/>
                        </a:spcAft>
                      </a:pPr>
                      <a:r>
                        <a:rPr lang="ar-SA" sz="1200" b="1" dirty="0">
                          <a:solidFill>
                            <a:srgbClr val="002060"/>
                          </a:solidFill>
                          <a:effectLst/>
                          <a:latin typeface="Calibri"/>
                          <a:cs typeface="Simplified Arabic"/>
                        </a:rPr>
                        <a:t>أسبوع تعلم الإدماج</a:t>
                      </a:r>
                      <a:endParaRPr lang="de-DE" sz="1200" b="1" dirty="0">
                        <a:solidFill>
                          <a:srgbClr val="002060"/>
                        </a:solidFill>
                        <a:effectLst/>
                        <a:latin typeface="Calibri"/>
                        <a:cs typeface="Simplified Arabic"/>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62410">
                <a:tc>
                  <a:txBody>
                    <a:bodyPr/>
                    <a:lstStyle/>
                    <a:p>
                      <a:pPr algn="ctr" rtl="1">
                        <a:lnSpc>
                          <a:spcPct val="115000"/>
                        </a:lnSpc>
                        <a:spcAft>
                          <a:spcPts val="0"/>
                        </a:spcAft>
                      </a:pPr>
                      <a:r>
                        <a:rPr lang="ar-MA" sz="1400" b="1">
                          <a:solidFill>
                            <a:srgbClr val="002060"/>
                          </a:solidFill>
                          <a:effectLst/>
                          <a:latin typeface="Arial"/>
                          <a:ea typeface="Calibri"/>
                          <a:cs typeface="Simplified Arabic"/>
                        </a:rPr>
                        <a:t>17</a:t>
                      </a:r>
                      <a:endParaRPr lang="de-DE" sz="1400">
                        <a:solidFill>
                          <a:srgbClr val="002060"/>
                        </a:solidFill>
                        <a:effectLst/>
                        <a:latin typeface="Calibri"/>
                        <a:ea typeface="Calibri"/>
                        <a:cs typeface="Arial"/>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4">
                  <a:txBody>
                    <a:bodyPr/>
                    <a:lstStyle/>
                    <a:p>
                      <a:pPr algn="ctr" rtl="1">
                        <a:spcAft>
                          <a:spcPts val="0"/>
                        </a:spcAft>
                      </a:pPr>
                      <a:r>
                        <a:rPr lang="ar-SA" sz="1200" b="1" dirty="0">
                          <a:solidFill>
                            <a:srgbClr val="002060"/>
                          </a:solidFill>
                          <a:effectLst/>
                          <a:latin typeface="Calibri"/>
                          <a:cs typeface="Simplified Arabic"/>
                        </a:rPr>
                        <a:t>أسبوع تقويم نماء الكفاية</a:t>
                      </a:r>
                      <a:endParaRPr lang="de-DE" sz="1200" b="1" dirty="0">
                        <a:solidFill>
                          <a:srgbClr val="002060"/>
                        </a:solidFill>
                        <a:effectLst/>
                        <a:latin typeface="Calibri"/>
                        <a:cs typeface="Simplified Arabic"/>
                      </a:endParaRPr>
                    </a:p>
                  </a:txBody>
                  <a:tcPr marL="36784" marR="367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
        <p:nvSpPr>
          <p:cNvPr id="5" name="Titre 1"/>
          <p:cNvSpPr>
            <a:spLocks noGrp="1"/>
          </p:cNvSpPr>
          <p:nvPr>
            <p:ph type="title"/>
          </p:nvPr>
        </p:nvSpPr>
        <p:spPr>
          <a:xfrm>
            <a:off x="4499993" y="41275"/>
            <a:ext cx="4464496" cy="887395"/>
          </a:xfrm>
        </p:spPr>
        <p:txBody>
          <a:bodyPr/>
          <a:lstStyle/>
          <a:p>
            <a:pPr algn="r"/>
            <a:r>
              <a:rPr lang="ar-MA" sz="4000" b="1" dirty="0"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59</a:t>
            </a:fld>
            <a:endParaRPr lang="fr-FR" dirty="0"/>
          </a:p>
        </p:txBody>
      </p:sp>
    </p:spTree>
    <p:extLst>
      <p:ext uri="{BB962C8B-B14F-4D97-AF65-F5344CB8AC3E}">
        <p14:creationId xmlns="" xmlns:p14="http://schemas.microsoft.com/office/powerpoint/2010/main" val="376649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1"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الأهداف</a:t>
            </a:r>
            <a:endParaRPr lang="de-DE" sz="2800" b="1" kern="0" dirty="0">
              <a:solidFill>
                <a:schemeClr val="bg2">
                  <a:lumMod val="40000"/>
                  <a:lumOff val="60000"/>
                </a:schemeClr>
              </a:solidFill>
              <a:latin typeface="+mj-lt"/>
              <a:ea typeface="+mj-ea"/>
              <a:cs typeface="+mj-cs"/>
            </a:endParaRPr>
          </a:p>
        </p:txBody>
      </p:sp>
      <p:sp>
        <p:nvSpPr>
          <p:cNvPr id="10"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rgbClr val="C00000"/>
                </a:solidFill>
                <a:latin typeface="+mj-lt"/>
                <a:ea typeface="+mj-ea"/>
                <a:cs typeface="+mj-cs"/>
              </a:rPr>
              <a:t>منهجية</a:t>
            </a:r>
            <a:r>
              <a:rPr lang="ar-MA" sz="2800" b="1" kern="0" dirty="0" smtClean="0">
                <a:solidFill>
                  <a:schemeClr val="bg2">
                    <a:lumMod val="40000"/>
                    <a:lumOff val="60000"/>
                  </a:schemeClr>
                </a:solidFill>
                <a:latin typeface="+mj-lt"/>
                <a:ea typeface="+mj-ea"/>
                <a:cs typeface="+mj-cs"/>
              </a:rPr>
              <a:t> </a:t>
            </a:r>
            <a:r>
              <a:rPr lang="ar-MA" sz="2800" b="1" kern="0" dirty="0" smtClean="0">
                <a:solidFill>
                  <a:srgbClr val="C00000"/>
                </a:solidFill>
                <a:latin typeface="+mj-lt"/>
                <a:ea typeface="+mj-ea"/>
                <a:cs typeface="+mj-cs"/>
              </a:rPr>
              <a:t>الاشتغال</a:t>
            </a:r>
            <a:endParaRPr lang="en-US" sz="2800" b="1" kern="0" dirty="0" smtClean="0">
              <a:solidFill>
                <a:srgbClr val="C00000"/>
              </a:solidFill>
              <a:latin typeface="+mj-lt"/>
              <a:ea typeface="+mj-ea"/>
              <a:cs typeface="+mj-cs"/>
            </a:endParaRPr>
          </a:p>
        </p:txBody>
      </p:sp>
      <p:sp>
        <p:nvSpPr>
          <p:cNvPr id="12" name="Titel 1"/>
          <p:cNvSpPr txBox="1">
            <a:spLocks/>
          </p:cNvSpPr>
          <p:nvPr/>
        </p:nvSpPr>
        <p:spPr bwMode="auto">
          <a:xfrm>
            <a:off x="19287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المنتوج</a:t>
            </a:r>
            <a:endParaRPr lang="de-DE" sz="2800" b="1" kern="0" dirty="0">
              <a:solidFill>
                <a:schemeClr val="bg2">
                  <a:lumMod val="40000"/>
                  <a:lumOff val="60000"/>
                </a:schemeClr>
              </a:solidFill>
              <a:latin typeface="+mj-lt"/>
              <a:ea typeface="+mj-ea"/>
              <a:cs typeface="+mj-cs"/>
            </a:endParaRPr>
          </a:p>
        </p:txBody>
      </p:sp>
      <p:sp>
        <p:nvSpPr>
          <p:cNvPr id="22" name="Abgerundetes Rechteck 21"/>
          <p:cNvSpPr/>
          <p:nvPr/>
        </p:nvSpPr>
        <p:spPr>
          <a:xfrm>
            <a:off x="377201" y="1052736"/>
            <a:ext cx="8659295" cy="63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eaLnBrk="0" hangingPunct="0">
              <a:defRPr/>
            </a:pPr>
            <a:r>
              <a:rPr lang="ar-MA" sz="3200" b="1" dirty="0" smtClean="0">
                <a:solidFill>
                  <a:srgbClr val="C00000"/>
                </a:solidFill>
                <a:latin typeface="Arial" pitchFamily="34" charset="0"/>
                <a:cs typeface="Arial" pitchFamily="34" charset="0"/>
              </a:rPr>
              <a:t>تم اعتماد مرتكزات أساسية في تدبير العملية: </a:t>
            </a:r>
            <a:endParaRPr lang="de-DE" sz="3200" b="1" dirty="0">
              <a:solidFill>
                <a:srgbClr val="C00000"/>
              </a:solidFill>
              <a:latin typeface="Arial" pitchFamily="34" charset="0"/>
              <a:cs typeface="Arial" pitchFamily="34" charset="0"/>
            </a:endParaRPr>
          </a:p>
        </p:txBody>
      </p:sp>
      <p:sp>
        <p:nvSpPr>
          <p:cNvPr id="2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14"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السياق</a:t>
            </a:r>
          </a:p>
          <a:p>
            <a:pPr algn="ctr" rtl="1">
              <a:defRPr/>
            </a:pPr>
            <a:r>
              <a:rPr lang="ar-MA" sz="2800" b="1" kern="0" dirty="0" smtClean="0">
                <a:solidFill>
                  <a:schemeClr val="bg2">
                    <a:lumMod val="40000"/>
                    <a:lumOff val="60000"/>
                  </a:schemeClr>
                </a:solidFill>
                <a:latin typeface="+mj-lt"/>
                <a:ea typeface="+mj-ea"/>
                <a:cs typeface="+mj-cs"/>
              </a:rPr>
              <a:t>والدواعي</a:t>
            </a:r>
            <a:endParaRPr lang="de-DE" sz="2800" b="1" kern="0" dirty="0">
              <a:solidFill>
                <a:schemeClr val="bg2">
                  <a:lumMod val="40000"/>
                  <a:lumOff val="60000"/>
                </a:schemeClr>
              </a:solidFill>
              <a:latin typeface="+mj-lt"/>
              <a:ea typeface="+mj-ea"/>
              <a:cs typeface="+mj-cs"/>
            </a:endParaRPr>
          </a:p>
        </p:txBody>
      </p:sp>
      <p:sp>
        <p:nvSpPr>
          <p:cNvPr id="11" name="Rectangle 1028"/>
          <p:cNvSpPr txBox="1">
            <a:spLocks noChangeArrowheads="1"/>
          </p:cNvSpPr>
          <p:nvPr/>
        </p:nvSpPr>
        <p:spPr>
          <a:xfrm>
            <a:off x="233185" y="1683694"/>
            <a:ext cx="8677630" cy="4193578"/>
          </a:xfrm>
          <a:prstGeom prst="round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p>
            <a:pPr marL="414238" indent="-414238" algn="just" defTabSz="1103047" rtl="1">
              <a:lnSpc>
                <a:spcPts val="3500"/>
              </a:lnSpc>
              <a:spcBef>
                <a:spcPct val="35000"/>
              </a:spcBef>
              <a:buClr>
                <a:srgbClr val="C00000"/>
              </a:buClr>
              <a:buSzPct val="80000"/>
              <a:buFont typeface="Wingdings" pitchFamily="2" charset="2"/>
              <a:buChar char="n"/>
              <a:defRPr/>
            </a:pPr>
            <a:r>
              <a:rPr lang="ar-MA" altLang="de-DE" sz="3200" b="1" kern="0" dirty="0" smtClean="0">
                <a:solidFill>
                  <a:srgbClr val="C00000"/>
                </a:solidFill>
                <a:latin typeface="Arial" pitchFamily="34" charset="0"/>
                <a:cs typeface="Arial" pitchFamily="34" charset="0"/>
              </a:rPr>
              <a:t>تنويع</a:t>
            </a:r>
            <a:r>
              <a:rPr lang="ar-MA" altLang="de-DE" sz="3200" b="1" kern="0" dirty="0" smtClean="0">
                <a:solidFill>
                  <a:srgbClr val="002060"/>
                </a:solidFill>
                <a:latin typeface="Arial" pitchFamily="34" charset="0"/>
                <a:cs typeface="Arial" pitchFamily="34" charset="0"/>
              </a:rPr>
              <a:t> الجهات والفئات المتدخلة </a:t>
            </a:r>
            <a:r>
              <a:rPr lang="ar-MA" altLang="de-DE" sz="3200" b="1" kern="0" dirty="0" smtClean="0">
                <a:solidFill>
                  <a:srgbClr val="C00000"/>
                </a:solidFill>
                <a:latin typeface="Arial" pitchFamily="34" charset="0"/>
                <a:cs typeface="Arial" pitchFamily="34" charset="0"/>
              </a:rPr>
              <a:t>وإشراكها</a:t>
            </a:r>
            <a:r>
              <a:rPr lang="ar-MA" altLang="de-DE" sz="3200" b="1" kern="0" dirty="0" smtClean="0">
                <a:solidFill>
                  <a:srgbClr val="002060"/>
                </a:solidFill>
                <a:latin typeface="Arial" pitchFamily="34" charset="0"/>
                <a:cs typeface="Arial" pitchFamily="34" charset="0"/>
              </a:rPr>
              <a:t> في مختلف المراحل؛</a:t>
            </a:r>
          </a:p>
          <a:p>
            <a:pPr marL="414238" indent="-414238" algn="just" defTabSz="1103047" rtl="1">
              <a:lnSpc>
                <a:spcPts val="3500"/>
              </a:lnSpc>
              <a:spcBef>
                <a:spcPct val="35000"/>
              </a:spcBef>
              <a:buClr>
                <a:srgbClr val="C00000"/>
              </a:buClr>
              <a:buSzPct val="80000"/>
              <a:buFont typeface="Wingdings" pitchFamily="2" charset="2"/>
              <a:buChar char="n"/>
              <a:defRPr/>
            </a:pPr>
            <a:r>
              <a:rPr lang="ar-MA" altLang="de-DE" sz="3200" b="1" kern="0" dirty="0" smtClean="0">
                <a:solidFill>
                  <a:srgbClr val="C00000"/>
                </a:solidFill>
                <a:latin typeface="Arial" pitchFamily="34" charset="0"/>
                <a:cs typeface="Arial" pitchFamily="34" charset="0"/>
              </a:rPr>
              <a:t>تعاقب الآليات وتناوبها </a:t>
            </a:r>
            <a:r>
              <a:rPr lang="ar-MA" altLang="de-DE" sz="3200" b="1" kern="0" dirty="0" smtClean="0">
                <a:solidFill>
                  <a:srgbClr val="002060"/>
                </a:solidFill>
                <a:latin typeface="Arial" pitchFamily="34" charset="0"/>
                <a:cs typeface="Arial" pitchFamily="34" charset="0"/>
              </a:rPr>
              <a:t>(أيام دراسية، ورشات عمل، إنتاج، تقاسم داخلي وخارجي، ملاءمة المنتوج باستدماج المقترحات، تقاسم خارجي حول المنتوج النهائي، إعادة الملاءمة بناءً على نتائج التقاسم الخارجي، توسيع الاستشارة...)؛</a:t>
            </a:r>
          </a:p>
          <a:p>
            <a:pPr marL="414238" indent="-414238" algn="just" defTabSz="1103047" rtl="1">
              <a:lnSpc>
                <a:spcPts val="3500"/>
              </a:lnSpc>
              <a:spcBef>
                <a:spcPct val="35000"/>
              </a:spcBef>
              <a:buClr>
                <a:srgbClr val="C00000"/>
              </a:buClr>
              <a:buSzPct val="80000"/>
              <a:buFont typeface="Wingdings" pitchFamily="2" charset="2"/>
              <a:buChar char="n"/>
              <a:defRPr/>
            </a:pPr>
            <a:r>
              <a:rPr lang="ar-MA" altLang="de-DE" sz="3200" b="1" kern="0" dirty="0" smtClean="0">
                <a:solidFill>
                  <a:srgbClr val="C00000"/>
                </a:solidFill>
                <a:latin typeface="Arial" pitchFamily="34" charset="0"/>
                <a:cs typeface="Arial" pitchFamily="34" charset="0"/>
              </a:rPr>
              <a:t>تأطير وتتبع </a:t>
            </a:r>
            <a:r>
              <a:rPr lang="ar-MA" altLang="de-DE" sz="3200" b="1" kern="0" dirty="0" smtClean="0">
                <a:solidFill>
                  <a:srgbClr val="002060"/>
                </a:solidFill>
                <a:latin typeface="Arial" pitchFamily="34" charset="0"/>
                <a:cs typeface="Arial" pitchFamily="34" charset="0"/>
              </a:rPr>
              <a:t>كافة المحطات من طرف مديرية المناهج.</a:t>
            </a:r>
          </a:p>
        </p:txBody>
      </p:sp>
      <p:sp>
        <p:nvSpPr>
          <p:cNvPr id="13" name="Titel 1"/>
          <p:cNvSpPr txBox="1">
            <a:spLocks/>
          </p:cNvSpPr>
          <p:nvPr/>
        </p:nvSpPr>
        <p:spPr bwMode="auto">
          <a:xfrm>
            <a:off x="10750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rPr>
              <a:t>البرامج المحينة</a:t>
            </a:r>
            <a:endParaRPr lang="de-DE" sz="2800" b="1" kern="0" dirty="0">
              <a:solidFill>
                <a:schemeClr val="bg2">
                  <a:lumMod val="40000"/>
                  <a:lumOff val="60000"/>
                </a:schemeClr>
              </a:solidFill>
              <a:latin typeface="+mj-lt"/>
              <a:ea typeface="+mj-ea"/>
              <a:cs typeface="+mj-cs"/>
            </a:endParaRPr>
          </a:p>
        </p:txBody>
      </p:sp>
      <p:sp>
        <p:nvSpPr>
          <p:cNvPr id="15"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a:t>
            </a:fld>
            <a:endParaRPr lang="fr-FR" dirty="0"/>
          </a:p>
        </p:txBody>
      </p:sp>
    </p:spTree>
    <p:extLst>
      <p:ext uri="{BB962C8B-B14F-4D97-AF65-F5344CB8AC3E}">
        <p14:creationId xmlns="" xmlns:p14="http://schemas.microsoft.com/office/powerpoint/2010/main" val="22740923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37"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900" decel="100000" fill="hold"/>
                                        <p:tgtEl>
                                          <p:spTgt spid="2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strips(downLeft)">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strips(downLeft)">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strips(downLeft)">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Espace réservé du contenu 6"/>
          <p:cNvSpPr>
            <a:spLocks noGrp="1"/>
          </p:cNvSpPr>
          <p:nvPr>
            <p:ph idx="1"/>
          </p:nvPr>
        </p:nvSpPr>
        <p:spPr>
          <a:xfrm>
            <a:off x="179512" y="1214422"/>
            <a:ext cx="8784976" cy="4435830"/>
          </a:xfrm>
        </p:spPr>
        <p:txBody>
          <a:bodyPr/>
          <a:lstStyle/>
          <a:p>
            <a:pPr algn="just">
              <a:lnSpc>
                <a:spcPct val="150000"/>
              </a:lnSpc>
              <a:spcBef>
                <a:spcPts val="0"/>
              </a:spcBef>
              <a:buClr>
                <a:schemeClr val="accent5">
                  <a:lumMod val="25000"/>
                </a:schemeClr>
              </a:buClr>
              <a:buFont typeface="Wingdings" pitchFamily="2" charset="2"/>
              <a:buChar char="ü"/>
            </a:pPr>
            <a:r>
              <a:rPr lang="ar-MA" sz="3200" u="none" dirty="0" smtClean="0">
                <a:solidFill>
                  <a:srgbClr val="002060"/>
                </a:solidFill>
              </a:rPr>
              <a:t>لم يشمل التخفيف </a:t>
            </a:r>
            <a:r>
              <a:rPr lang="ar-MA" sz="3200" u="none" dirty="0">
                <a:solidFill>
                  <a:srgbClr val="002060"/>
                </a:solidFill>
              </a:rPr>
              <a:t>برنامج </a:t>
            </a:r>
            <a:r>
              <a:rPr lang="ar-MA" sz="3200" u="none" dirty="0" smtClean="0">
                <a:solidFill>
                  <a:srgbClr val="002060"/>
                </a:solidFill>
              </a:rPr>
              <a:t>القرآن الكريم؛</a:t>
            </a:r>
            <a:endParaRPr lang="ar-MA" sz="3200" u="none" dirty="0">
              <a:solidFill>
                <a:srgbClr val="002060"/>
              </a:solidFill>
            </a:endParaRPr>
          </a:p>
          <a:p>
            <a:pPr algn="just">
              <a:lnSpc>
                <a:spcPct val="150000"/>
              </a:lnSpc>
              <a:spcBef>
                <a:spcPts val="0"/>
              </a:spcBef>
              <a:buClr>
                <a:schemeClr val="accent5">
                  <a:lumMod val="25000"/>
                </a:schemeClr>
              </a:buClr>
              <a:buFont typeface="Wingdings" pitchFamily="2" charset="2"/>
              <a:buChar char="ü"/>
            </a:pPr>
            <a:r>
              <a:rPr lang="ar-MA" sz="3200" u="none" dirty="0" smtClean="0">
                <a:solidFill>
                  <a:srgbClr val="002060"/>
                </a:solidFill>
              </a:rPr>
              <a:t>تم إدراج </a:t>
            </a:r>
            <a:r>
              <a:rPr lang="ar-MA" sz="3200" u="none" dirty="0">
                <a:solidFill>
                  <a:srgbClr val="002060"/>
                </a:solidFill>
              </a:rPr>
              <a:t>أسابيع التوليف والتقويم </a:t>
            </a:r>
            <a:r>
              <a:rPr lang="ar-MA" sz="3200" u="none" dirty="0" smtClean="0">
                <a:solidFill>
                  <a:srgbClr val="002060"/>
                </a:solidFill>
              </a:rPr>
              <a:t>والدعم؛</a:t>
            </a:r>
            <a:endParaRPr lang="ar-MA" sz="3200" u="none" dirty="0">
              <a:solidFill>
                <a:srgbClr val="002060"/>
              </a:solidFill>
            </a:endParaRPr>
          </a:p>
          <a:p>
            <a:pPr algn="just">
              <a:lnSpc>
                <a:spcPct val="150000"/>
              </a:lnSpc>
              <a:spcBef>
                <a:spcPts val="0"/>
              </a:spcBef>
              <a:buClr>
                <a:schemeClr val="accent5">
                  <a:lumMod val="25000"/>
                </a:schemeClr>
              </a:buClr>
              <a:buFont typeface="Wingdings" pitchFamily="2" charset="2"/>
              <a:buChar char="ü"/>
            </a:pPr>
            <a:r>
              <a:rPr lang="ar-MA" sz="3200" u="none" dirty="0">
                <a:solidFill>
                  <a:srgbClr val="002060"/>
                </a:solidFill>
              </a:rPr>
              <a:t>الاهتمام  بالسيرة النبوية بتقديمها في حصتين لأهمية تقديم القدوة </a:t>
            </a:r>
            <a:r>
              <a:rPr lang="ar-MA" sz="3200" u="none" dirty="0" smtClean="0">
                <a:solidFill>
                  <a:srgbClr val="002060"/>
                </a:solidFill>
              </a:rPr>
              <a:t>/ </a:t>
            </a:r>
            <a:r>
              <a:rPr lang="ar-MA" sz="3200" u="none" dirty="0">
                <a:solidFill>
                  <a:srgbClr val="002060"/>
                </a:solidFill>
              </a:rPr>
              <a:t>النموذج في التربية؛</a:t>
            </a:r>
          </a:p>
          <a:p>
            <a:pPr algn="just">
              <a:lnSpc>
                <a:spcPct val="150000"/>
              </a:lnSpc>
              <a:spcBef>
                <a:spcPts val="0"/>
              </a:spcBef>
              <a:buClr>
                <a:schemeClr val="accent5">
                  <a:lumMod val="25000"/>
                </a:schemeClr>
              </a:buClr>
              <a:buFont typeface="Wingdings" pitchFamily="2" charset="2"/>
              <a:buChar char="ü"/>
            </a:pPr>
            <a:r>
              <a:rPr lang="ar-MA" sz="3200" u="none" dirty="0">
                <a:solidFill>
                  <a:srgbClr val="002060"/>
                </a:solidFill>
              </a:rPr>
              <a:t>الملاءمة بين المحتوى والحصص الزمنية لتدبير جيد </a:t>
            </a:r>
            <a:r>
              <a:rPr lang="ar-MA" sz="3200" u="none" dirty="0" smtClean="0">
                <a:solidFill>
                  <a:srgbClr val="002060"/>
                </a:solidFill>
              </a:rPr>
              <a:t>للوقت؛</a:t>
            </a:r>
            <a:endParaRPr lang="ar-MA" sz="3200" u="none" dirty="0">
              <a:solidFill>
                <a:srgbClr val="002060"/>
              </a:solidFill>
            </a:endParaRPr>
          </a:p>
          <a:p>
            <a:pPr algn="just">
              <a:lnSpc>
                <a:spcPct val="150000"/>
              </a:lnSpc>
              <a:spcBef>
                <a:spcPts val="0"/>
              </a:spcBef>
              <a:buClr>
                <a:schemeClr val="accent5">
                  <a:lumMod val="25000"/>
                </a:schemeClr>
              </a:buClr>
              <a:buFont typeface="Wingdings" pitchFamily="2" charset="2"/>
              <a:buChar char="ü"/>
            </a:pPr>
            <a:r>
              <a:rPr lang="ar-MA" sz="3200" u="none" dirty="0">
                <a:solidFill>
                  <a:srgbClr val="002060"/>
                </a:solidFill>
              </a:rPr>
              <a:t>خلق المزيد من الترابط والانسجام بين دروس </a:t>
            </a:r>
            <a:r>
              <a:rPr lang="ar-MA" sz="3200" u="none" dirty="0" smtClean="0">
                <a:solidFill>
                  <a:srgbClr val="002060"/>
                </a:solidFill>
              </a:rPr>
              <a:t>العبادات؛</a:t>
            </a:r>
            <a:endParaRPr lang="ar-MA" sz="3200" u="none" dirty="0">
              <a:solidFill>
                <a:srgbClr val="002060"/>
              </a:solidFill>
            </a:endParaRPr>
          </a:p>
        </p:txBody>
      </p:sp>
      <p:sp>
        <p:nvSpPr>
          <p:cNvPr id="8" name="Titre 1"/>
          <p:cNvSpPr>
            <a:spLocks noGrp="1"/>
          </p:cNvSpPr>
          <p:nvPr>
            <p:ph type="title"/>
          </p:nvPr>
        </p:nvSpPr>
        <p:spPr>
          <a:xfrm>
            <a:off x="4499993" y="41275"/>
            <a:ext cx="4464496" cy="887395"/>
          </a:xfrm>
        </p:spPr>
        <p:txBody>
          <a:bodyPr/>
          <a:lstStyle/>
          <a:p>
            <a:pPr algn="r"/>
            <a:r>
              <a:rPr lang="ar-MA" sz="4000" b="1" dirty="0" smtClean="0">
                <a:latin typeface="Times New Roman" pitchFamily="18" charset="0"/>
                <a:cs typeface="Times New Roman" pitchFamily="18" charset="0"/>
              </a:rPr>
              <a:t>التربية الإسلامية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60</a:t>
            </a:fld>
            <a:endParaRPr lang="fr-FR" dirty="0"/>
          </a:p>
        </p:txBody>
      </p:sp>
    </p:spTree>
    <p:extLst>
      <p:ext uri="{BB962C8B-B14F-4D97-AF65-F5344CB8AC3E}">
        <p14:creationId xmlns="" xmlns:p14="http://schemas.microsoft.com/office/powerpoint/2010/main" val="266592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الاجتماعيات</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27316260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142844" y="1179082"/>
            <a:ext cx="8786874" cy="4678810"/>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spcBef>
                <a:spcPts val="0"/>
              </a:spcBef>
              <a:buNone/>
            </a:pPr>
            <a:r>
              <a:rPr lang="ar-MA" sz="2400" dirty="0">
                <a:solidFill>
                  <a:srgbClr val="C00000"/>
                </a:solidFill>
              </a:rPr>
              <a:t>على </a:t>
            </a:r>
            <a:r>
              <a:rPr lang="ar-MA" sz="2400" dirty="0" smtClean="0">
                <a:solidFill>
                  <a:srgbClr val="C00000"/>
                </a:solidFill>
              </a:rPr>
              <a:t>مستوى المضامين</a:t>
            </a:r>
            <a:r>
              <a:rPr lang="fr-FR" sz="2400" dirty="0" smtClean="0">
                <a:solidFill>
                  <a:srgbClr val="C00000"/>
                </a:solidFill>
              </a:rPr>
              <a:t> </a:t>
            </a:r>
            <a:r>
              <a:rPr lang="ar-MA" sz="2400" dirty="0">
                <a:solidFill>
                  <a:srgbClr val="C00000"/>
                </a:solidFill>
              </a:rPr>
              <a:t>: </a:t>
            </a:r>
          </a:p>
          <a:p>
            <a:pPr marL="720000" indent="-360000">
              <a:spcBef>
                <a:spcPts val="0"/>
              </a:spcBef>
              <a:buClr>
                <a:srgbClr val="C00000"/>
              </a:buClr>
            </a:pPr>
            <a:r>
              <a:rPr lang="ar-MA" sz="2300" b="0" dirty="0" smtClean="0"/>
              <a:t>حضور باهت للبعد الوطني في القيم المروجة في مادتي التاريخ والتربية على المواطنة؛ </a:t>
            </a:r>
          </a:p>
          <a:p>
            <a:pPr marL="720000" indent="-360000">
              <a:spcBef>
                <a:spcPts val="0"/>
              </a:spcBef>
              <a:buClr>
                <a:srgbClr val="C00000"/>
              </a:buClr>
            </a:pPr>
            <a:r>
              <a:rPr lang="ar-MA" sz="2300" b="0" dirty="0" smtClean="0"/>
              <a:t>المضامين كثيرة مقارنة بالمفاهيم؛ </a:t>
            </a:r>
          </a:p>
          <a:p>
            <a:pPr marL="720000" indent="-360000">
              <a:spcBef>
                <a:spcPts val="0"/>
              </a:spcBef>
              <a:buClr>
                <a:srgbClr val="C00000"/>
              </a:buClr>
            </a:pPr>
            <a:r>
              <a:rPr lang="ar-MA" sz="2300" b="0" dirty="0" smtClean="0"/>
              <a:t>دمج عدة دروس ،أو درسين على الأقل، في درس واحد؛</a:t>
            </a:r>
          </a:p>
          <a:p>
            <a:pPr marL="720000" indent="-360000">
              <a:spcBef>
                <a:spcPts val="0"/>
              </a:spcBef>
              <a:buClr>
                <a:srgbClr val="C00000"/>
              </a:buClr>
            </a:pPr>
            <a:r>
              <a:rPr lang="ar-MA" sz="2300" b="0" dirty="0" smtClean="0"/>
              <a:t>مجموعة من المفاهيم تفوق مستوى إدراك المتعلمين (خطوط التسوية)؛</a:t>
            </a:r>
          </a:p>
          <a:p>
            <a:pPr marL="720000" indent="-360000">
              <a:spcBef>
                <a:spcPts val="0"/>
              </a:spcBef>
              <a:buClr>
                <a:srgbClr val="C00000"/>
              </a:buClr>
            </a:pPr>
            <a:r>
              <a:rPr lang="ar-MA" sz="2300" b="0" dirty="0" smtClean="0"/>
              <a:t>مجموعة من المفاهيم لا تتناسب والغلاف الزمني المخصص لها (الكثافة السكانية)؛</a:t>
            </a:r>
          </a:p>
          <a:p>
            <a:pPr marL="720000" indent="-360000">
              <a:spcBef>
                <a:spcPts val="0"/>
              </a:spcBef>
              <a:buClr>
                <a:srgbClr val="C00000"/>
              </a:buClr>
            </a:pPr>
            <a:r>
              <a:rPr lang="ar-MA" sz="2300" b="0" dirty="0" smtClean="0"/>
              <a:t>كثرة الدروس: (16 درسا لكل مكون بالمستوى الرابع) و(12 درسا مركبا بالمستويين الخامس والسادس لكل مكون)؛ مثال: أتعرف مناخ المغرب وأرسم مبيانين للحرارة والتساقطات؛</a:t>
            </a:r>
          </a:p>
          <a:p>
            <a:pPr marL="720000" indent="-360000">
              <a:spcBef>
                <a:spcPts val="0"/>
              </a:spcBef>
              <a:buClr>
                <a:srgbClr val="C00000"/>
              </a:buClr>
            </a:pPr>
            <a:r>
              <a:rPr lang="ar-MA" sz="2300" b="0" dirty="0" smtClean="0"/>
              <a:t>عدم انتظام دروس الجغرافيا بشكل منطقي بالمستوى الرابع مثال: (الدرس 7: أبحث في خريطة عن موقع قريتي/ مدينتي؛ الدرس 8: أرصد ألوان السماء وأتابع حالة الجو؛ الدرس 10: أنجز تصميما لفصلي؛ الدرس14: أمثل مرافق المدرسة في شكل رسم و أرمزه)؛</a:t>
            </a:r>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62</a:t>
            </a:fld>
            <a:endParaRPr lang="fr-FR" dirty="0"/>
          </a:p>
        </p:txBody>
      </p:sp>
    </p:spTree>
    <p:extLst>
      <p:ext uri="{BB962C8B-B14F-4D97-AF65-F5344CB8AC3E}">
        <p14:creationId xmlns="" xmlns:p14="http://schemas.microsoft.com/office/powerpoint/2010/main" val="4188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51520" y="1179082"/>
            <a:ext cx="8640960" cy="4678810"/>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lnSpc>
                <a:spcPts val="4000"/>
              </a:lnSpc>
              <a:spcBef>
                <a:spcPts val="600"/>
              </a:spcBef>
              <a:buNone/>
            </a:pPr>
            <a:r>
              <a:rPr lang="ar-MA" dirty="0" smtClean="0">
                <a:solidFill>
                  <a:srgbClr val="C00000"/>
                </a:solidFill>
              </a:rPr>
              <a:t>على مستوى المقاربات الديدكتيكية:</a:t>
            </a:r>
          </a:p>
          <a:p>
            <a:pPr marL="720000" indent="-360000">
              <a:lnSpc>
                <a:spcPts val="4000"/>
              </a:lnSpc>
              <a:spcBef>
                <a:spcPts val="0"/>
              </a:spcBef>
              <a:buClr>
                <a:srgbClr val="C00000"/>
              </a:buClr>
            </a:pPr>
            <a:r>
              <a:rPr lang="ar-MA" sz="2400" b="0" dirty="0" smtClean="0"/>
              <a:t>غياب التدرج في بناء التعلمات؛</a:t>
            </a:r>
          </a:p>
          <a:p>
            <a:pPr marL="720000" indent="-360000">
              <a:lnSpc>
                <a:spcPts val="4000"/>
              </a:lnSpc>
              <a:spcBef>
                <a:spcPts val="0"/>
              </a:spcBef>
              <a:buClr>
                <a:srgbClr val="C00000"/>
              </a:buClr>
            </a:pPr>
            <a:r>
              <a:rPr lang="ar-MA" sz="2400" b="0" dirty="0" smtClean="0"/>
              <a:t>غموض في صياغة الكفايات المخصصة لمختلف المكونات:(الخلط بين الأهداف والكفايات )؛</a:t>
            </a:r>
          </a:p>
          <a:p>
            <a:pPr marL="720000" indent="-360000">
              <a:lnSpc>
                <a:spcPts val="4000"/>
              </a:lnSpc>
              <a:spcBef>
                <a:spcPts val="0"/>
              </a:spcBef>
              <a:buClr>
                <a:srgbClr val="C00000"/>
              </a:buClr>
            </a:pPr>
            <a:r>
              <a:rPr lang="ar-MA" sz="2400" b="0" dirty="0" smtClean="0"/>
              <a:t>ديدكتيك المكونات غير واضحة بما فيه الكفاية (خصوصا كيفية التعامل مع الوثائق)؛</a:t>
            </a:r>
          </a:p>
          <a:p>
            <a:pPr marL="720000" indent="-360000">
              <a:lnSpc>
                <a:spcPts val="4000"/>
              </a:lnSpc>
              <a:spcBef>
                <a:spcPts val="0"/>
              </a:spcBef>
              <a:buClr>
                <a:srgbClr val="C00000"/>
              </a:buClr>
            </a:pPr>
            <a:r>
              <a:rPr lang="ar-MA" sz="2400" b="0" dirty="0" smtClean="0"/>
              <a:t>غياب حصص للربط والتوليف والتقويم والدعم المنتظم؛</a:t>
            </a:r>
          </a:p>
          <a:p>
            <a:pPr marL="0" indent="0">
              <a:lnSpc>
                <a:spcPts val="4000"/>
              </a:lnSpc>
              <a:spcBef>
                <a:spcPts val="600"/>
              </a:spcBef>
              <a:buNone/>
            </a:pPr>
            <a:r>
              <a:rPr lang="ar-MA" dirty="0" smtClean="0">
                <a:solidFill>
                  <a:srgbClr val="C00000"/>
                </a:solidFill>
              </a:rPr>
              <a:t>على مستوى التوافق بين الكفايات والموارد:</a:t>
            </a:r>
          </a:p>
          <a:p>
            <a:pPr marL="720000" indent="-360000">
              <a:lnSpc>
                <a:spcPts val="4000"/>
              </a:lnSpc>
              <a:spcBef>
                <a:spcPts val="0"/>
              </a:spcBef>
              <a:buClr>
                <a:srgbClr val="C00000"/>
              </a:buClr>
            </a:pPr>
            <a:r>
              <a:rPr lang="ar-MA" sz="2400" b="0" dirty="0" smtClean="0"/>
              <a:t>الخلط في الجهاز المفاهيمي للكفاية والقدرات والأهداف في الكتاب الأبيض.</a:t>
            </a:r>
            <a:endParaRPr lang="fr-FR" sz="2400" b="0" dirty="0" smtClean="0"/>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63</a:t>
            </a:fld>
            <a:endParaRPr lang="fr-FR" dirty="0"/>
          </a:p>
        </p:txBody>
      </p:sp>
    </p:spTree>
    <p:extLst>
      <p:ext uri="{BB962C8B-B14F-4D97-AF65-F5344CB8AC3E}">
        <p14:creationId xmlns="" xmlns:p14="http://schemas.microsoft.com/office/powerpoint/2010/main" val="4188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64</a:t>
            </a:fld>
            <a:endParaRPr lang="fr-FR" dirty="0"/>
          </a:p>
        </p:txBody>
      </p:sp>
      <p:graphicFrame>
        <p:nvGraphicFramePr>
          <p:cNvPr id="12" name="Tableau 10"/>
          <p:cNvGraphicFramePr>
            <a:graphicFrameLocks noGrp="1"/>
          </p:cNvGraphicFramePr>
          <p:nvPr/>
        </p:nvGraphicFramePr>
        <p:xfrm>
          <a:off x="142844" y="1214422"/>
          <a:ext cx="8786873" cy="4614358"/>
        </p:xfrm>
        <a:graphic>
          <a:graphicData uri="http://schemas.openxmlformats.org/drawingml/2006/table">
            <a:tbl>
              <a:tblPr>
                <a:tableStyleId>{3C2FFA5D-87B4-456A-9821-1D502468CF0F}</a:tableStyleId>
              </a:tblPr>
              <a:tblGrid>
                <a:gridCol w="1815470"/>
                <a:gridCol w="1815470"/>
                <a:gridCol w="3084232"/>
                <a:gridCol w="1127658"/>
                <a:gridCol w="944043"/>
              </a:tblGrid>
              <a:tr h="285752">
                <a:tc>
                  <a:txBody>
                    <a:bodyPr/>
                    <a:lstStyle/>
                    <a:p>
                      <a:pPr algn="ctr" rtl="1">
                        <a:lnSpc>
                          <a:spcPct val="115000"/>
                        </a:lnSpc>
                        <a:spcAft>
                          <a:spcPts val="0"/>
                        </a:spcAft>
                      </a:pPr>
                      <a:r>
                        <a:rPr lang="ar-MA" sz="2000" dirty="0" smtClean="0">
                          <a:solidFill>
                            <a:srgbClr val="002060"/>
                          </a:solidFill>
                        </a:rPr>
                        <a:t>التفكيك والضم</a:t>
                      </a:r>
                      <a:endParaRPr lang="fr-FR" sz="1400"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75000"/>
                      </a:schemeClr>
                    </a:solidFill>
                  </a:tcPr>
                </a:tc>
                <a:tc>
                  <a:txBody>
                    <a:bodyPr/>
                    <a:lstStyle/>
                    <a:p>
                      <a:pPr algn="ctr" rtl="1">
                        <a:lnSpc>
                          <a:spcPct val="115000"/>
                        </a:lnSpc>
                        <a:spcAft>
                          <a:spcPts val="0"/>
                        </a:spcAft>
                      </a:pPr>
                      <a:r>
                        <a:rPr lang="ar-MA" sz="2000" dirty="0" smtClean="0">
                          <a:solidFill>
                            <a:srgbClr val="002060"/>
                          </a:solidFill>
                        </a:rPr>
                        <a:t>الإضافة</a:t>
                      </a:r>
                      <a:endParaRPr lang="fr-FR" sz="1400"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75000"/>
                      </a:schemeClr>
                    </a:solidFill>
                  </a:tcPr>
                </a:tc>
                <a:tc>
                  <a:txBody>
                    <a:bodyPr/>
                    <a:lstStyle/>
                    <a:p>
                      <a:pPr algn="ctr" rtl="1">
                        <a:lnSpc>
                          <a:spcPct val="115000"/>
                        </a:lnSpc>
                        <a:spcAft>
                          <a:spcPts val="0"/>
                        </a:spcAft>
                      </a:pPr>
                      <a:r>
                        <a:rPr lang="ar-MA" sz="2000" dirty="0" smtClean="0">
                          <a:solidFill>
                            <a:srgbClr val="002060"/>
                          </a:solidFill>
                        </a:rPr>
                        <a:t>الحذف</a:t>
                      </a:r>
                      <a:endParaRPr lang="fr-FR" sz="1400"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75000"/>
                      </a:schemeClr>
                    </a:solidFill>
                  </a:tcPr>
                </a:tc>
                <a:tc>
                  <a:txBody>
                    <a:bodyPr/>
                    <a:lstStyle/>
                    <a:p>
                      <a:pPr algn="ctr" rtl="1">
                        <a:lnSpc>
                          <a:spcPct val="115000"/>
                        </a:lnSpc>
                        <a:spcAft>
                          <a:spcPts val="0"/>
                        </a:spcAft>
                      </a:pPr>
                      <a:r>
                        <a:rPr lang="ar-MA" sz="2000" dirty="0" smtClean="0">
                          <a:solidFill>
                            <a:srgbClr val="002060"/>
                          </a:solidFill>
                        </a:rPr>
                        <a:t>الإزاحة</a:t>
                      </a:r>
                      <a:endParaRPr lang="fr-FR" sz="1400"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75000"/>
                      </a:schemeClr>
                    </a:solidFill>
                  </a:tcPr>
                </a:tc>
                <a:tc>
                  <a:txBody>
                    <a:bodyPr/>
                    <a:lstStyle/>
                    <a:p>
                      <a:pPr algn="ctr" rtl="1">
                        <a:lnSpc>
                          <a:spcPct val="115000"/>
                        </a:lnSpc>
                        <a:spcAft>
                          <a:spcPts val="0"/>
                        </a:spcAft>
                      </a:pPr>
                      <a:r>
                        <a:rPr lang="ar-MA" sz="2000" dirty="0">
                          <a:solidFill>
                            <a:srgbClr val="002060"/>
                          </a:solidFill>
                        </a:rPr>
                        <a:t>المستوى</a:t>
                      </a:r>
                      <a:endParaRPr lang="fr-FR" sz="1400"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75000"/>
                      </a:schemeClr>
                    </a:solidFill>
                  </a:tcPr>
                </a:tc>
              </a:tr>
              <a:tr h="2133645">
                <a:tc>
                  <a:txBody>
                    <a:bodyPr/>
                    <a:lstStyle/>
                    <a:p>
                      <a:pPr algn="r" rtl="1">
                        <a:lnSpc>
                          <a:spcPct val="100000"/>
                        </a:lnSpc>
                        <a:spcAft>
                          <a:spcPts val="0"/>
                        </a:spcAft>
                      </a:pPr>
                      <a:r>
                        <a:rPr lang="ar-MA" sz="1400" b="1" dirty="0" smtClean="0">
                          <a:solidFill>
                            <a:srgbClr val="002060"/>
                          </a:solidFill>
                        </a:rPr>
                        <a:t>ضم </a:t>
                      </a:r>
                      <a:r>
                        <a:rPr lang="ar-MA" sz="1400" b="1" dirty="0">
                          <a:solidFill>
                            <a:srgbClr val="002060"/>
                          </a:solidFill>
                        </a:rPr>
                        <a:t>درسي </a:t>
                      </a:r>
                      <a:r>
                        <a:rPr lang="ar-MA" sz="1400" b="1" dirty="0" smtClean="0">
                          <a:solidFill>
                            <a:srgbClr val="002060"/>
                          </a:solidFill>
                        </a:rPr>
                        <a:t>”أتعرف المرافق الكبرى لمدرستي“و“أمثل مرافق مدرستي“</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r" rtl="1">
                        <a:lnSpc>
                          <a:spcPct val="100000"/>
                        </a:lnSpc>
                        <a:spcAft>
                          <a:spcPts val="0"/>
                        </a:spcAft>
                      </a:pPr>
                      <a:r>
                        <a:rPr lang="ar-MA" sz="1400" b="1" dirty="0">
                          <a:solidFill>
                            <a:srgbClr val="002060"/>
                          </a:solidFill>
                        </a:rPr>
                        <a:t>- الإعاقة كوضعية ينبغي</a:t>
                      </a:r>
                      <a:endParaRPr lang="fr-FR" sz="1400" b="1" dirty="0">
                        <a:solidFill>
                          <a:srgbClr val="002060"/>
                        </a:solidFill>
                      </a:endParaRPr>
                    </a:p>
                    <a:p>
                      <a:pPr algn="r" rtl="1">
                        <a:lnSpc>
                          <a:spcPct val="100000"/>
                        </a:lnSpc>
                        <a:spcAft>
                          <a:spcPts val="0"/>
                        </a:spcAft>
                      </a:pPr>
                      <a:r>
                        <a:rPr lang="ar-MA" sz="1400" b="1" dirty="0">
                          <a:solidFill>
                            <a:srgbClr val="002060"/>
                          </a:solidFill>
                        </a:rPr>
                        <a:t>  قبولها في أوساطنا</a:t>
                      </a:r>
                      <a:endParaRPr lang="fr-FR" sz="1400" b="1" dirty="0">
                        <a:solidFill>
                          <a:srgbClr val="002060"/>
                        </a:solidFill>
                      </a:endParaRPr>
                    </a:p>
                    <a:p>
                      <a:pPr algn="r" rtl="1">
                        <a:lnSpc>
                          <a:spcPct val="100000"/>
                        </a:lnSpc>
                        <a:spcAft>
                          <a:spcPts val="0"/>
                        </a:spcAft>
                      </a:pPr>
                      <a:r>
                        <a:rPr lang="ar-MA" sz="1400" b="1" dirty="0">
                          <a:solidFill>
                            <a:srgbClr val="002060"/>
                          </a:solidFill>
                        </a:rPr>
                        <a:t>- الحفاظ على المرافق</a:t>
                      </a:r>
                      <a:endParaRPr lang="fr-FR" sz="1400" b="1" dirty="0">
                        <a:solidFill>
                          <a:srgbClr val="002060"/>
                        </a:solidFill>
                      </a:endParaRPr>
                    </a:p>
                    <a:p>
                      <a:pPr algn="r" rtl="1">
                        <a:lnSpc>
                          <a:spcPct val="100000"/>
                        </a:lnSpc>
                        <a:spcAft>
                          <a:spcPts val="0"/>
                        </a:spcAft>
                      </a:pPr>
                      <a:r>
                        <a:rPr lang="ar-MA" sz="1400" b="1" dirty="0">
                          <a:solidFill>
                            <a:srgbClr val="002060"/>
                          </a:solidFill>
                        </a:rPr>
                        <a:t>  والممتلكات العامة</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r" rtl="1">
                        <a:lnSpc>
                          <a:spcPct val="100000"/>
                        </a:lnSpc>
                        <a:spcAft>
                          <a:spcPts val="0"/>
                        </a:spcAft>
                      </a:pPr>
                      <a:r>
                        <a:rPr lang="ar-MA" sz="1400" b="1" dirty="0">
                          <a:solidFill>
                            <a:srgbClr val="002060"/>
                          </a:solidFill>
                        </a:rPr>
                        <a:t>- حذف درس" القاعدة والقانون"</a:t>
                      </a:r>
                      <a:endParaRPr lang="fr-FR" sz="1400" b="1" dirty="0">
                        <a:solidFill>
                          <a:srgbClr val="002060"/>
                        </a:solidFill>
                      </a:endParaRPr>
                    </a:p>
                    <a:p>
                      <a:pPr algn="r" rtl="1">
                        <a:lnSpc>
                          <a:spcPct val="100000"/>
                        </a:lnSpc>
                        <a:spcAft>
                          <a:spcPts val="0"/>
                        </a:spcAft>
                      </a:pPr>
                      <a:r>
                        <a:rPr lang="ar-MA" sz="1400" b="1" dirty="0">
                          <a:solidFill>
                            <a:srgbClr val="002060"/>
                          </a:solidFill>
                        </a:rPr>
                        <a:t>- تقليص عدد دروس "تاريخ المدرسة" من </a:t>
                      </a:r>
                      <a:r>
                        <a:rPr lang="ar-MA" sz="1400" b="1" dirty="0" smtClean="0">
                          <a:solidFill>
                            <a:srgbClr val="002060"/>
                          </a:solidFill>
                        </a:rPr>
                        <a:t>3إلى 2</a:t>
                      </a:r>
                      <a:endParaRPr lang="fr-FR" sz="1400" b="1" dirty="0">
                        <a:solidFill>
                          <a:srgbClr val="002060"/>
                        </a:solidFill>
                      </a:endParaRPr>
                    </a:p>
                    <a:p>
                      <a:pPr algn="r" rtl="1">
                        <a:lnSpc>
                          <a:spcPct val="100000"/>
                        </a:lnSpc>
                        <a:spcAft>
                          <a:spcPts val="0"/>
                        </a:spcAft>
                      </a:pPr>
                      <a:r>
                        <a:rPr lang="ar-MA" sz="1400" b="1" dirty="0">
                          <a:solidFill>
                            <a:srgbClr val="002060"/>
                          </a:solidFill>
                        </a:rPr>
                        <a:t>- حذف أحد درسي "تاريخ </a:t>
                      </a:r>
                      <a:r>
                        <a:rPr lang="ar-MA" sz="1400" b="1" dirty="0" smtClean="0">
                          <a:solidFill>
                            <a:srgbClr val="002060"/>
                          </a:solidFill>
                        </a:rPr>
                        <a:t>أسرتي“</a:t>
                      </a:r>
                      <a:endParaRPr lang="fr-FR" sz="1400" b="1" dirty="0">
                        <a:solidFill>
                          <a:srgbClr val="002060"/>
                        </a:solidFill>
                      </a:endParaRPr>
                    </a:p>
                    <a:p>
                      <a:pPr algn="r" rtl="1">
                        <a:lnSpc>
                          <a:spcPct val="100000"/>
                        </a:lnSpc>
                        <a:spcAft>
                          <a:spcPts val="0"/>
                        </a:spcAft>
                      </a:pPr>
                      <a:r>
                        <a:rPr lang="ar-MA" sz="1400" b="1" dirty="0">
                          <a:solidFill>
                            <a:srgbClr val="002060"/>
                          </a:solidFill>
                        </a:rPr>
                        <a:t>- حذف "دار الشرطة ودار </a:t>
                      </a:r>
                      <a:r>
                        <a:rPr lang="ar-MA" sz="1400" b="1" dirty="0" smtClean="0">
                          <a:solidFill>
                            <a:srgbClr val="002060"/>
                          </a:solidFill>
                        </a:rPr>
                        <a:t>الضريبة"كمعلمتين</a:t>
                      </a:r>
                      <a:r>
                        <a:rPr lang="ar-MA" sz="1400" b="1" baseline="0" dirty="0" smtClean="0">
                          <a:solidFill>
                            <a:srgbClr val="002060"/>
                          </a:solidFill>
                        </a:rPr>
                        <a:t> </a:t>
                      </a:r>
                      <a:r>
                        <a:rPr lang="ar-MA" sz="1400" b="1" dirty="0" smtClean="0">
                          <a:solidFill>
                            <a:srgbClr val="002060"/>
                          </a:solidFill>
                        </a:rPr>
                        <a:t>للدراسة</a:t>
                      </a:r>
                      <a:endParaRPr lang="fr-FR" sz="1400" b="1" dirty="0">
                        <a:solidFill>
                          <a:srgbClr val="002060"/>
                        </a:solidFill>
                      </a:endParaRPr>
                    </a:p>
                    <a:p>
                      <a:pPr algn="r" rtl="1">
                        <a:lnSpc>
                          <a:spcPct val="100000"/>
                        </a:lnSpc>
                        <a:spcAft>
                          <a:spcPts val="0"/>
                        </a:spcAft>
                      </a:pPr>
                      <a:r>
                        <a:rPr lang="ar-MA" sz="1400" b="1" dirty="0">
                          <a:solidFill>
                            <a:srgbClr val="002060"/>
                          </a:solidFill>
                        </a:rPr>
                        <a:t>- حذف "الزاوية والمسجد" كمؤسستين </a:t>
                      </a:r>
                      <a:r>
                        <a:rPr lang="ar-MA" sz="1400" b="1" dirty="0" smtClean="0">
                          <a:solidFill>
                            <a:srgbClr val="002060"/>
                          </a:solidFill>
                        </a:rPr>
                        <a:t>شاهدتين</a:t>
                      </a:r>
                      <a:r>
                        <a:rPr lang="ar-MA" sz="1400" b="1" baseline="0" dirty="0" smtClean="0">
                          <a:solidFill>
                            <a:srgbClr val="002060"/>
                          </a:solidFill>
                        </a:rPr>
                        <a:t> </a:t>
                      </a:r>
                      <a:r>
                        <a:rPr lang="ar-MA" sz="1400" b="1" dirty="0" smtClean="0">
                          <a:solidFill>
                            <a:srgbClr val="002060"/>
                          </a:solidFill>
                        </a:rPr>
                        <a:t>على </a:t>
                      </a:r>
                      <a:r>
                        <a:rPr lang="ar-MA" sz="1400" b="1" dirty="0">
                          <a:solidFill>
                            <a:srgbClr val="002060"/>
                          </a:solidFill>
                        </a:rPr>
                        <a:t>التطور</a:t>
                      </a:r>
                      <a:endParaRPr lang="fr-FR" sz="1400" b="1" dirty="0">
                        <a:solidFill>
                          <a:srgbClr val="002060"/>
                        </a:solidFill>
                      </a:endParaRPr>
                    </a:p>
                    <a:p>
                      <a:pPr algn="r" rtl="1">
                        <a:lnSpc>
                          <a:spcPct val="100000"/>
                        </a:lnSpc>
                        <a:spcAft>
                          <a:spcPts val="0"/>
                        </a:spcAft>
                      </a:pPr>
                      <a:r>
                        <a:rPr lang="ar-MA" sz="1400" b="1" dirty="0">
                          <a:solidFill>
                            <a:srgbClr val="002060"/>
                          </a:solidFill>
                        </a:rPr>
                        <a:t>- حذف "الرغبات والحاجيات والحقوق" لكونها</a:t>
                      </a:r>
                      <a:endParaRPr lang="fr-FR" sz="1400" b="1" dirty="0">
                        <a:solidFill>
                          <a:srgbClr val="002060"/>
                        </a:solidFill>
                      </a:endParaRPr>
                    </a:p>
                    <a:p>
                      <a:pPr algn="r" rtl="1">
                        <a:lnSpc>
                          <a:spcPct val="100000"/>
                        </a:lnSpc>
                        <a:spcAft>
                          <a:spcPts val="0"/>
                        </a:spcAft>
                      </a:pPr>
                      <a:r>
                        <a:rPr lang="ar-MA" sz="1400" b="1" dirty="0">
                          <a:solidFill>
                            <a:srgbClr val="002060"/>
                          </a:solidFill>
                        </a:rPr>
                        <a:t>  مبثوثة في برنامجي الخامس والسادس</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r" rtl="1">
                        <a:lnSpc>
                          <a:spcPts val="1400"/>
                        </a:lnSpc>
                        <a:spcAft>
                          <a:spcPts val="0"/>
                        </a:spcAft>
                      </a:pPr>
                      <a:r>
                        <a:rPr lang="ar-MA" sz="1400" b="1" dirty="0">
                          <a:solidFill>
                            <a:srgbClr val="002060"/>
                          </a:solidFill>
                        </a:rPr>
                        <a:t>- إزاحة </a:t>
                      </a:r>
                      <a:r>
                        <a:rPr lang="ar-MA" sz="1400" b="1" dirty="0" smtClean="0">
                          <a:solidFill>
                            <a:srgbClr val="002060"/>
                          </a:solidFill>
                        </a:rPr>
                        <a:t>البحث</a:t>
                      </a:r>
                      <a:r>
                        <a:rPr lang="ar-MA" sz="1400" b="1" baseline="0" dirty="0" smtClean="0">
                          <a:solidFill>
                            <a:srgbClr val="002060"/>
                          </a:solidFill>
                        </a:rPr>
                        <a:t> </a:t>
                      </a:r>
                      <a:r>
                        <a:rPr lang="ar-MA" sz="1400" b="1" dirty="0" smtClean="0">
                          <a:solidFill>
                            <a:srgbClr val="002060"/>
                          </a:solidFill>
                        </a:rPr>
                        <a:t>في</a:t>
                      </a:r>
                      <a:r>
                        <a:rPr lang="ar-MA" sz="1400" b="1" baseline="0" dirty="0" smtClean="0">
                          <a:solidFill>
                            <a:srgbClr val="002060"/>
                          </a:solidFill>
                        </a:rPr>
                        <a:t> </a:t>
                      </a:r>
                      <a:r>
                        <a:rPr lang="ar-MA" sz="1400" b="1" dirty="0" smtClean="0">
                          <a:solidFill>
                            <a:srgbClr val="002060"/>
                          </a:solidFill>
                        </a:rPr>
                        <a:t>الخريطة إلى</a:t>
                      </a:r>
                      <a:r>
                        <a:rPr lang="ar-MA" sz="1400" b="1" baseline="0" dirty="0" smtClean="0">
                          <a:solidFill>
                            <a:srgbClr val="002060"/>
                          </a:solidFill>
                        </a:rPr>
                        <a:t> </a:t>
                      </a:r>
                      <a:r>
                        <a:rPr lang="ar-MA" sz="1400" b="1" dirty="0" smtClean="0">
                          <a:solidFill>
                            <a:srgbClr val="002060"/>
                          </a:solidFill>
                        </a:rPr>
                        <a:t>الأسبوع 27 ريثما ينتهي</a:t>
                      </a:r>
                      <a:r>
                        <a:rPr lang="ar-MA" sz="1400" b="1" baseline="0" dirty="0" smtClean="0">
                          <a:solidFill>
                            <a:srgbClr val="002060"/>
                          </a:solidFill>
                        </a:rPr>
                        <a:t> </a:t>
                      </a:r>
                      <a:r>
                        <a:rPr lang="ar-MA" sz="1400" b="1" dirty="0" smtClean="0">
                          <a:solidFill>
                            <a:srgbClr val="002060"/>
                          </a:solidFill>
                        </a:rPr>
                        <a:t>البناء التدريجي</a:t>
                      </a:r>
                      <a:r>
                        <a:rPr lang="ar-MA" sz="1400" b="1" baseline="0" dirty="0" smtClean="0">
                          <a:solidFill>
                            <a:srgbClr val="002060"/>
                          </a:solidFill>
                        </a:rPr>
                        <a:t> </a:t>
                      </a:r>
                      <a:r>
                        <a:rPr lang="ar-MA" sz="1400" b="1" dirty="0" smtClean="0">
                          <a:solidFill>
                            <a:srgbClr val="002060"/>
                          </a:solidFill>
                        </a:rPr>
                        <a:t>لمفهوم </a:t>
                      </a:r>
                      <a:r>
                        <a:rPr lang="ar-MA" sz="1400" b="1" dirty="0">
                          <a:solidFill>
                            <a:srgbClr val="002060"/>
                          </a:solidFill>
                        </a:rPr>
                        <a:t>الخريطة</a:t>
                      </a:r>
                      <a:endParaRPr lang="fr-FR" sz="1400" b="1" dirty="0">
                        <a:solidFill>
                          <a:srgbClr val="002060"/>
                        </a:solidFill>
                      </a:endParaRPr>
                    </a:p>
                    <a:p>
                      <a:pPr algn="r" rtl="1">
                        <a:lnSpc>
                          <a:spcPts val="1400"/>
                        </a:lnSpc>
                        <a:spcAft>
                          <a:spcPts val="0"/>
                        </a:spcAft>
                      </a:pPr>
                      <a:r>
                        <a:rPr lang="ar-MA" sz="1400" b="1" dirty="0">
                          <a:solidFill>
                            <a:srgbClr val="002060"/>
                          </a:solidFill>
                        </a:rPr>
                        <a:t>- تقديم "كيف </a:t>
                      </a:r>
                      <a:r>
                        <a:rPr lang="ar-MA" sz="1400" b="1" dirty="0" smtClean="0">
                          <a:solidFill>
                            <a:srgbClr val="002060"/>
                          </a:solidFill>
                        </a:rPr>
                        <a:t>أنظم</a:t>
                      </a:r>
                      <a:r>
                        <a:rPr lang="ar-MA" sz="1400" b="1" baseline="0" dirty="0" smtClean="0">
                          <a:solidFill>
                            <a:srgbClr val="002060"/>
                          </a:solidFill>
                        </a:rPr>
                        <a:t> </a:t>
                      </a:r>
                      <a:r>
                        <a:rPr lang="ar-MA" sz="1400" b="1" dirty="0" smtClean="0">
                          <a:solidFill>
                            <a:srgbClr val="002060"/>
                          </a:solidFill>
                        </a:rPr>
                        <a:t>عملي وأتواصل”</a:t>
                      </a:r>
                      <a:r>
                        <a:rPr lang="ar-MA" sz="1400" b="1" baseline="0" dirty="0" smtClean="0">
                          <a:solidFill>
                            <a:srgbClr val="002060"/>
                          </a:solidFill>
                        </a:rPr>
                        <a:t> </a:t>
                      </a:r>
                      <a:r>
                        <a:rPr lang="ar-MA" sz="1400" b="1" dirty="0" smtClean="0">
                          <a:solidFill>
                            <a:srgbClr val="002060"/>
                          </a:solidFill>
                        </a:rPr>
                        <a:t>في </a:t>
                      </a:r>
                      <a:r>
                        <a:rPr lang="ar-MA" sz="1400" b="1" dirty="0">
                          <a:solidFill>
                            <a:srgbClr val="002060"/>
                          </a:solidFill>
                        </a:rPr>
                        <a:t>بداية </a:t>
                      </a:r>
                      <a:r>
                        <a:rPr lang="ar-MA" sz="1400" b="1" dirty="0" smtClean="0">
                          <a:solidFill>
                            <a:srgbClr val="002060"/>
                          </a:solidFill>
                        </a:rPr>
                        <a:t>الموسم</a:t>
                      </a:r>
                      <a:r>
                        <a:rPr lang="ar-MA" sz="1400" b="1" baseline="0" dirty="0" smtClean="0">
                          <a:solidFill>
                            <a:srgbClr val="002060"/>
                          </a:solidFill>
                        </a:rPr>
                        <a:t> </a:t>
                      </a:r>
                      <a:r>
                        <a:rPr lang="ar-MA" sz="1400" b="1" dirty="0" smtClean="0">
                          <a:solidFill>
                            <a:srgbClr val="002060"/>
                          </a:solidFill>
                        </a:rPr>
                        <a:t>الدراسي</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ctr" rtl="1">
                        <a:lnSpc>
                          <a:spcPct val="115000"/>
                        </a:lnSpc>
                        <a:spcAft>
                          <a:spcPts val="0"/>
                        </a:spcAft>
                      </a:pPr>
                      <a:r>
                        <a:rPr lang="ar-MA" sz="2000" b="1" dirty="0">
                          <a:solidFill>
                            <a:srgbClr val="002060"/>
                          </a:solidFill>
                        </a:rPr>
                        <a:t>السنة الرابعة</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r>
              <a:tr h="850005">
                <a:tc>
                  <a:txBody>
                    <a:bodyPr/>
                    <a:lstStyle/>
                    <a:p>
                      <a:pPr algn="r" rtl="1">
                        <a:lnSpc>
                          <a:spcPct val="100000"/>
                        </a:lnSpc>
                        <a:spcAft>
                          <a:spcPts val="0"/>
                        </a:spcAft>
                      </a:pPr>
                      <a:r>
                        <a:rPr lang="ar-MA" sz="1400" b="1" dirty="0" smtClean="0">
                          <a:solidFill>
                            <a:srgbClr val="002060"/>
                          </a:solidFill>
                        </a:rPr>
                        <a:t>         ضم موضوعي”السكن ”و“اللباس ”فيما بينهما كمجالين لإدراك مفهوم التطور</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r" rtl="1">
                        <a:lnSpc>
                          <a:spcPct val="100000"/>
                        </a:lnSpc>
                        <a:spcAft>
                          <a:spcPts val="0"/>
                        </a:spcAft>
                      </a:pPr>
                      <a:r>
                        <a:rPr lang="ar-MA" sz="1400" b="1">
                          <a:solidFill>
                            <a:srgbClr val="002060"/>
                          </a:solidFill>
                        </a:rPr>
                        <a:t>إضافة "الاتصالات" كمجال لملامسة التطور</a:t>
                      </a:r>
                      <a:endParaRPr lang="fr-FR" sz="1400" b="1">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r" rtl="1">
                        <a:lnSpc>
                          <a:spcPct val="100000"/>
                        </a:lnSpc>
                        <a:spcAft>
                          <a:spcPts val="0"/>
                        </a:spcAft>
                      </a:pPr>
                      <a:r>
                        <a:rPr lang="ar-MA" sz="1400" b="1">
                          <a:solidFill>
                            <a:srgbClr val="002060"/>
                          </a:solidFill>
                        </a:rPr>
                        <a:t>حذف "التجارة" كمجال شاهد على التطور</a:t>
                      </a:r>
                      <a:endParaRPr lang="fr-FR" sz="1400" b="1">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r" rtl="1">
                        <a:lnSpc>
                          <a:spcPts val="1400"/>
                        </a:lnSpc>
                        <a:spcAft>
                          <a:spcPts val="0"/>
                        </a:spcAft>
                      </a:pPr>
                      <a:r>
                        <a:rPr lang="ar-MA" sz="1400" b="1" dirty="0">
                          <a:solidFill>
                            <a:srgbClr val="002060"/>
                          </a:solidFill>
                        </a:rPr>
                        <a:t>- إزاحة "خطوط التسوية" إلى السلك الثانوي الإعدادي</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c>
                  <a:txBody>
                    <a:bodyPr/>
                    <a:lstStyle/>
                    <a:p>
                      <a:pPr algn="ctr" rtl="1">
                        <a:lnSpc>
                          <a:spcPct val="115000"/>
                        </a:lnSpc>
                        <a:spcAft>
                          <a:spcPts val="0"/>
                        </a:spcAft>
                      </a:pPr>
                      <a:r>
                        <a:rPr lang="ar-MA" sz="2000" b="1" dirty="0">
                          <a:solidFill>
                            <a:srgbClr val="002060"/>
                          </a:solidFill>
                        </a:rPr>
                        <a:t>السنة الخامسة</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solidFill>
                  </a:tcPr>
                </a:tc>
              </a:tr>
              <a:tr h="1280188">
                <a:tc>
                  <a:txBody>
                    <a:bodyPr/>
                    <a:lstStyle/>
                    <a:p>
                      <a:pPr algn="r" rtl="1">
                        <a:lnSpc>
                          <a:spcPct val="100000"/>
                        </a:lnSpc>
                        <a:spcAft>
                          <a:spcPts val="0"/>
                        </a:spcAft>
                      </a:pPr>
                      <a:r>
                        <a:rPr lang="ar-MA" sz="1400" b="1" dirty="0">
                          <a:solidFill>
                            <a:srgbClr val="002060"/>
                          </a:solidFill>
                        </a:rPr>
                        <a:t>- ضم درسي"اكتشاف النار"</a:t>
                      </a:r>
                      <a:endParaRPr lang="fr-FR" sz="1400" b="1" dirty="0">
                        <a:solidFill>
                          <a:srgbClr val="002060"/>
                        </a:solidFill>
                      </a:endParaRPr>
                    </a:p>
                    <a:p>
                      <a:pPr algn="r" rtl="1">
                        <a:lnSpc>
                          <a:spcPct val="100000"/>
                        </a:lnSpc>
                        <a:spcAft>
                          <a:spcPts val="0"/>
                        </a:spcAft>
                      </a:pPr>
                      <a:r>
                        <a:rPr lang="ar-MA" sz="1400" b="1" dirty="0">
                          <a:solidFill>
                            <a:srgbClr val="002060"/>
                          </a:solidFill>
                        </a:rPr>
                        <a:t>  و"استعمال المعادن"</a:t>
                      </a:r>
                      <a:endParaRPr lang="fr-FR" sz="1400" b="1" dirty="0">
                        <a:solidFill>
                          <a:srgbClr val="002060"/>
                        </a:solidFill>
                      </a:endParaRPr>
                    </a:p>
                    <a:p>
                      <a:pPr algn="r" rtl="1">
                        <a:lnSpc>
                          <a:spcPct val="100000"/>
                        </a:lnSpc>
                        <a:spcAft>
                          <a:spcPts val="0"/>
                        </a:spcAft>
                      </a:pPr>
                      <a:r>
                        <a:rPr lang="ar-MA" sz="1400" b="1" dirty="0">
                          <a:solidFill>
                            <a:srgbClr val="002060"/>
                          </a:solidFill>
                        </a:rPr>
                        <a:t>- تفكيك "الكثافة السكانية" </a:t>
                      </a:r>
                      <a:r>
                        <a:rPr lang="ar-MA" sz="1400" b="1" dirty="0" smtClean="0">
                          <a:solidFill>
                            <a:srgbClr val="002060"/>
                          </a:solidFill>
                        </a:rPr>
                        <a:t>إلى</a:t>
                      </a:r>
                      <a:r>
                        <a:rPr lang="ar-MA" sz="1400" b="1" baseline="0" dirty="0" smtClean="0">
                          <a:solidFill>
                            <a:srgbClr val="002060"/>
                          </a:solidFill>
                        </a:rPr>
                        <a:t> </a:t>
                      </a:r>
                      <a:r>
                        <a:rPr lang="ar-MA" sz="1400" b="1" dirty="0" smtClean="0">
                          <a:solidFill>
                            <a:srgbClr val="002060"/>
                          </a:solidFill>
                        </a:rPr>
                        <a:t>درسين</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r" rtl="1">
                        <a:lnSpc>
                          <a:spcPct val="100000"/>
                        </a:lnSpc>
                        <a:spcAft>
                          <a:spcPts val="0"/>
                        </a:spcAft>
                      </a:pPr>
                      <a:r>
                        <a:rPr lang="ar-MA" sz="1400" b="1" dirty="0">
                          <a:solidFill>
                            <a:srgbClr val="002060"/>
                          </a:solidFill>
                        </a:rPr>
                        <a:t>- إضافة "الحضارة</a:t>
                      </a:r>
                      <a:endParaRPr lang="fr-FR" sz="1400" b="1" dirty="0">
                        <a:solidFill>
                          <a:srgbClr val="002060"/>
                        </a:solidFill>
                      </a:endParaRPr>
                    </a:p>
                    <a:p>
                      <a:pPr algn="r" rtl="1">
                        <a:lnSpc>
                          <a:spcPct val="100000"/>
                        </a:lnSpc>
                        <a:spcAft>
                          <a:spcPts val="0"/>
                        </a:spcAft>
                      </a:pPr>
                      <a:r>
                        <a:rPr lang="ar-MA" sz="1400" b="1" dirty="0">
                          <a:solidFill>
                            <a:srgbClr val="002060"/>
                          </a:solidFill>
                        </a:rPr>
                        <a:t>  الأمازيغية" كدرس مستقل</a:t>
                      </a:r>
                      <a:endParaRPr lang="fr-FR" sz="1400" b="1" dirty="0">
                        <a:solidFill>
                          <a:srgbClr val="002060"/>
                        </a:solidFill>
                      </a:endParaRPr>
                    </a:p>
                    <a:p>
                      <a:pPr algn="r" rtl="1">
                        <a:lnSpc>
                          <a:spcPct val="100000"/>
                        </a:lnSpc>
                        <a:spcAft>
                          <a:spcPts val="0"/>
                        </a:spcAft>
                      </a:pPr>
                      <a:r>
                        <a:rPr lang="ar-MA" sz="1400" b="1" dirty="0">
                          <a:solidFill>
                            <a:srgbClr val="002060"/>
                          </a:solidFill>
                        </a:rPr>
                        <a:t>- إضافة "أتعرف </a:t>
                      </a:r>
                      <a:r>
                        <a:rPr lang="ar-MA" sz="1400" b="1" dirty="0" smtClean="0">
                          <a:solidFill>
                            <a:srgbClr val="002060"/>
                          </a:solidFill>
                        </a:rPr>
                        <a:t>خريطة </a:t>
                      </a:r>
                      <a:r>
                        <a:rPr lang="ar-MA" sz="1400" b="1" dirty="0">
                          <a:solidFill>
                            <a:srgbClr val="002060"/>
                          </a:solidFill>
                        </a:rPr>
                        <a:t>العالم" تمهيدا  </a:t>
                      </a:r>
                      <a:r>
                        <a:rPr lang="ar-MA" sz="1400" b="1" dirty="0" smtClean="0">
                          <a:solidFill>
                            <a:srgbClr val="002060"/>
                          </a:solidFill>
                        </a:rPr>
                        <a:t>لتعرف</a:t>
                      </a:r>
                      <a:r>
                        <a:rPr lang="ar-MA" sz="1400" b="1" baseline="0" dirty="0" smtClean="0">
                          <a:solidFill>
                            <a:srgbClr val="002060"/>
                          </a:solidFill>
                        </a:rPr>
                        <a:t> </a:t>
                      </a:r>
                      <a:r>
                        <a:rPr lang="ar-MA" sz="1400" b="1" dirty="0" smtClean="0">
                          <a:solidFill>
                            <a:srgbClr val="002060"/>
                          </a:solidFill>
                        </a:rPr>
                        <a:t>موقع </a:t>
                      </a:r>
                      <a:r>
                        <a:rPr lang="ar-MA" sz="1400" b="1" dirty="0">
                          <a:solidFill>
                            <a:srgbClr val="002060"/>
                          </a:solidFill>
                        </a:rPr>
                        <a:t>الوطن في </a:t>
                      </a:r>
                      <a:r>
                        <a:rPr lang="ar-MA" sz="1400" b="1" dirty="0" smtClean="0">
                          <a:solidFill>
                            <a:srgbClr val="002060"/>
                          </a:solidFill>
                        </a:rPr>
                        <a:t>إفريقيا </a:t>
                      </a:r>
                      <a:r>
                        <a:rPr lang="ar-MA" sz="1400" b="1" dirty="0">
                          <a:solidFill>
                            <a:srgbClr val="002060"/>
                          </a:solidFill>
                        </a:rPr>
                        <a:t>والعالم</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r" rtl="1">
                        <a:lnSpc>
                          <a:spcPct val="100000"/>
                        </a:lnSpc>
                        <a:spcAft>
                          <a:spcPts val="0"/>
                        </a:spcAft>
                      </a:pPr>
                      <a:r>
                        <a:rPr lang="ar-MA" sz="1400" b="1" dirty="0">
                          <a:solidFill>
                            <a:srgbClr val="002060"/>
                          </a:solidFill>
                        </a:rPr>
                        <a:t>- حذف "دراسة مدينة إسلامية"</a:t>
                      </a:r>
                      <a:endParaRPr lang="fr-FR" sz="1400" b="1" dirty="0">
                        <a:solidFill>
                          <a:srgbClr val="002060"/>
                        </a:solidFill>
                      </a:endParaRPr>
                    </a:p>
                    <a:p>
                      <a:pPr algn="r" rtl="1">
                        <a:lnSpc>
                          <a:spcPct val="100000"/>
                        </a:lnSpc>
                        <a:spcAft>
                          <a:spcPts val="0"/>
                        </a:spcAft>
                      </a:pPr>
                      <a:r>
                        <a:rPr lang="ar-MA" sz="1400" b="1" dirty="0">
                          <a:solidFill>
                            <a:srgbClr val="002060"/>
                          </a:solidFill>
                        </a:rPr>
                        <a:t>- حذف "دراسة مجال ملوث </a:t>
                      </a:r>
                      <a:r>
                        <a:rPr lang="ar-MA" sz="1400" b="1" dirty="0" smtClean="0">
                          <a:solidFill>
                            <a:srgbClr val="002060"/>
                          </a:solidFill>
                        </a:rPr>
                        <a:t>بجهتي</a:t>
                      </a:r>
                      <a:r>
                        <a:rPr lang="ar-MA" sz="1400" b="1" baseline="0" dirty="0" smtClean="0">
                          <a:solidFill>
                            <a:srgbClr val="002060"/>
                          </a:solidFill>
                        </a:rPr>
                        <a:t> أو بوطني </a:t>
                      </a:r>
                      <a:r>
                        <a:rPr lang="ar-MA" sz="1400" b="1" dirty="0" smtClean="0">
                          <a:solidFill>
                            <a:srgbClr val="002060"/>
                          </a:solidFill>
                        </a:rPr>
                        <a:t>ومقارنته بمجال ملوث باإفريقيا”؛</a:t>
                      </a:r>
                      <a:endParaRPr lang="fr-FR" sz="1400" b="1" dirty="0">
                        <a:solidFill>
                          <a:srgbClr val="002060"/>
                        </a:solidFill>
                      </a:endParaRPr>
                    </a:p>
                    <a:p>
                      <a:pPr algn="r" rtl="1">
                        <a:lnSpc>
                          <a:spcPct val="100000"/>
                        </a:lnSpc>
                        <a:spcAft>
                          <a:spcPts val="0"/>
                        </a:spcAft>
                      </a:pPr>
                      <a:r>
                        <a:rPr lang="ar-MA" sz="1400" b="1" dirty="0">
                          <a:solidFill>
                            <a:srgbClr val="002060"/>
                          </a:solidFill>
                        </a:rPr>
                        <a:t>- حذف "التعريف بالجغرافية"</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r" rtl="1">
                        <a:lnSpc>
                          <a:spcPct val="100000"/>
                        </a:lnSpc>
                        <a:spcAft>
                          <a:spcPts val="0"/>
                        </a:spcAft>
                      </a:pPr>
                      <a:r>
                        <a:rPr lang="ar-MA" sz="1400" b="1" dirty="0">
                          <a:solidFill>
                            <a:srgbClr val="002060"/>
                          </a:solidFill>
                        </a:rPr>
                        <a:t>تقديم "التقسيم الإداري للوطن" إلى الأسبوع الأول</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algn="ctr" rtl="1">
                        <a:lnSpc>
                          <a:spcPct val="115000"/>
                        </a:lnSpc>
                        <a:spcAft>
                          <a:spcPts val="0"/>
                        </a:spcAft>
                      </a:pPr>
                      <a:r>
                        <a:rPr lang="ar-MA" sz="2000" b="1" dirty="0">
                          <a:solidFill>
                            <a:srgbClr val="002060"/>
                          </a:solidFill>
                        </a:rPr>
                        <a:t>السنة السادسة</a:t>
                      </a:r>
                      <a:endParaRPr lang="fr-FR" sz="1400" b="1" dirty="0">
                        <a:solidFill>
                          <a:srgbClr val="002060"/>
                        </a:solidFill>
                        <a:latin typeface="Calibri"/>
                        <a:ea typeface="Calibri"/>
                        <a:cs typeface="Arial"/>
                      </a:endParaRPr>
                    </a:p>
                  </a:txBody>
                  <a:tcPr marL="61472" marR="61472"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r>
            </a:tbl>
          </a:graphicData>
        </a:graphic>
      </p:graphicFrame>
    </p:spTree>
    <p:extLst>
      <p:ext uri="{BB962C8B-B14F-4D97-AF65-F5344CB8AC3E}">
        <p14:creationId xmlns="" xmlns:p14="http://schemas.microsoft.com/office/powerpoint/2010/main" val="289787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Rectangle 7"/>
          <p:cNvSpPr>
            <a:spLocks noChangeArrowheads="1"/>
          </p:cNvSpPr>
          <p:nvPr/>
        </p:nvSpPr>
        <p:spPr bwMode="auto">
          <a:xfrm>
            <a:off x="142844" y="1071546"/>
            <a:ext cx="9001156" cy="4924425"/>
          </a:xfrm>
          <a:prstGeom prst="rect">
            <a:avLst/>
          </a:prstGeom>
          <a:noFill/>
          <a:ln w="9525">
            <a:noFill/>
            <a:miter lim="800000"/>
            <a:headEnd/>
            <a:tailEnd/>
          </a:ln>
        </p:spPr>
        <p:txBody>
          <a:bodyPr wrap="square">
            <a:spAutoFit/>
          </a:bodyPr>
          <a:lstStyle/>
          <a:p>
            <a:pPr marL="414900" indent="-342900" algn="just" rtl="1">
              <a:spcAft>
                <a:spcPts val="600"/>
              </a:spcAft>
              <a:buClr>
                <a:schemeClr val="accent5">
                  <a:lumMod val="50000"/>
                </a:schemeClr>
              </a:buClr>
              <a:buFont typeface="Wingdings" pitchFamily="2" charset="2"/>
              <a:buChar char="ü"/>
            </a:pPr>
            <a:r>
              <a:rPr lang="ar-MA" sz="2000" b="1" kern="0" dirty="0" smtClean="0">
                <a:solidFill>
                  <a:srgbClr val="C00000"/>
                </a:solidFill>
                <a:latin typeface="+mn-lt"/>
                <a:cs typeface="+mn-cs"/>
              </a:rPr>
              <a:t>من حيث المكونات:</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تساوي عدد الدروس المخصصة لجميع  المستويات: (12 درسا) لكل مكون؛</a:t>
            </a:r>
          </a:p>
          <a:p>
            <a:pPr marL="414900" indent="-342900" algn="just" rtl="1">
              <a:spcAft>
                <a:spcPts val="600"/>
              </a:spcAft>
              <a:buClr>
                <a:schemeClr val="accent5">
                  <a:lumMod val="50000"/>
                </a:schemeClr>
              </a:buClr>
              <a:buFont typeface="Wingdings" pitchFamily="2" charset="2"/>
              <a:buChar char="ü"/>
            </a:pPr>
            <a:r>
              <a:rPr lang="ar-MA" sz="2000" b="1" kern="0" dirty="0" smtClean="0">
                <a:solidFill>
                  <a:srgbClr val="C00000"/>
                </a:solidFill>
              </a:rPr>
              <a:t>مقارنة مع البرنامج السابق:</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إدراج مجموعة من الدروس (والصيغ) التي تنمي الاعتزاز بالوطن وأمجاده في مختلف المكونات؛</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انسجام موارد كل مرحلة كفاية فيما بينها؛</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التدرج المنطقي في بناء المفاهيم واكتساب المهارات والمواقف والقيم؛</a:t>
            </a:r>
          </a:p>
          <a:p>
            <a:pPr marL="900000" indent="-457200" algn="just" rtl="1">
              <a:spcAft>
                <a:spcPts val="0"/>
              </a:spcAft>
              <a:buClr>
                <a:srgbClr val="C00000"/>
              </a:buClr>
              <a:buFont typeface="Wingdings" pitchFamily="2" charset="2"/>
              <a:buChar char="v"/>
            </a:pPr>
            <a:r>
              <a:rPr lang="ar-MA" sz="2400" kern="0" dirty="0" smtClean="0">
                <a:solidFill>
                  <a:srgbClr val="002060"/>
                </a:solidFill>
              </a:rPr>
              <a:t>مراعاة مكتسبات المتعلمين في المواد الأخرى؛</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بساطة المواضيع في غير ابتذال وبعدها عن التركيب المفرط؛</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إعطاء الأولوية لإكساب المتعلم(ة) آليات  منهجية تساعده على التعلم الذاتي: قراءة الخريطة واستعمال البوصلة وتحليل النصوص </a:t>
            </a:r>
            <a:r>
              <a:rPr lang="ar-MA" sz="2400" kern="0" dirty="0" err="1" smtClean="0">
                <a:solidFill>
                  <a:srgbClr val="002060"/>
                </a:solidFill>
              </a:rPr>
              <a:t>والمبيانات</a:t>
            </a:r>
            <a:r>
              <a:rPr lang="ar-MA" sz="2400" kern="0" dirty="0" smtClean="0">
                <a:solidFill>
                  <a:srgbClr val="002060"/>
                </a:solidFill>
              </a:rPr>
              <a:t> والخطوط الزمنية...؛</a:t>
            </a:r>
          </a:p>
          <a:p>
            <a:pPr marL="900000" indent="-457200" algn="just" rtl="1">
              <a:spcAft>
                <a:spcPts val="0"/>
              </a:spcAft>
              <a:buClr>
                <a:srgbClr val="C00000"/>
              </a:buClr>
              <a:buFont typeface="Wingdings" pitchFamily="2" charset="2"/>
              <a:buChar char="v"/>
            </a:pPr>
            <a:r>
              <a:rPr lang="ar-MA" sz="2400" kern="0" spc="-30" dirty="0" smtClean="0">
                <a:solidFill>
                  <a:srgbClr val="002060"/>
                </a:solidFill>
              </a:rPr>
              <a:t>إعطاء مجموعة من المفاهيم الطابع العملي خصوصا ما يتعلق منها بممارسة المواطنة؛</a:t>
            </a:r>
          </a:p>
          <a:p>
            <a:pPr marL="900000" indent="-457200" algn="just" rtl="1">
              <a:spcAft>
                <a:spcPts val="0"/>
              </a:spcAft>
              <a:buClr>
                <a:srgbClr val="C00000"/>
              </a:buClr>
              <a:buFont typeface="Wingdings" pitchFamily="2" charset="2"/>
              <a:buChar char="v"/>
            </a:pPr>
            <a:r>
              <a:rPr lang="ar-MA" sz="2400" kern="0" dirty="0" smtClean="0">
                <a:solidFill>
                  <a:srgbClr val="002060"/>
                </a:solidFill>
              </a:rPr>
              <a:t>إدراج حصص للربط والتوليف والتقويم والدعم في نهاية كل مرحلة.</a:t>
            </a:r>
          </a:p>
        </p:txBody>
      </p:sp>
      <p:sp>
        <p:nvSpPr>
          <p:cNvPr id="8"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1"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65</a:t>
            </a:fld>
            <a:endParaRPr lang="fr-FR" dirty="0"/>
          </a:p>
        </p:txBody>
      </p:sp>
    </p:spTree>
    <p:extLst>
      <p:ext uri="{BB962C8B-B14F-4D97-AF65-F5344CB8AC3E}">
        <p14:creationId xmlns="" xmlns:p14="http://schemas.microsoft.com/office/powerpoint/2010/main" val="13665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right)">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right)">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right)">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right)">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right)">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wipe(right)">
                                      <p:cBhvr>
                                        <p:cTn id="43" dur="500"/>
                                        <p:tgtEl>
                                          <p:spTgt spid="10">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wipe(right)">
                                      <p:cBhvr>
                                        <p:cTn id="48" dur="500"/>
                                        <p:tgtEl>
                                          <p:spTgt spid="1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wipe(right)">
                                      <p:cBhvr>
                                        <p:cTn id="53" dur="500"/>
                                        <p:tgtEl>
                                          <p:spTgt spid="10">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0">
                                            <p:txEl>
                                              <p:pRg st="9" end="9"/>
                                            </p:txEl>
                                          </p:spTgt>
                                        </p:tgtEl>
                                        <p:attrNameLst>
                                          <p:attrName>style.visibility</p:attrName>
                                        </p:attrNameLst>
                                      </p:cBhvr>
                                      <p:to>
                                        <p:strVal val="visible"/>
                                      </p:to>
                                    </p:set>
                                    <p:animEffect transition="in" filter="wipe(right)">
                                      <p:cBhvr>
                                        <p:cTn id="58" dur="500"/>
                                        <p:tgtEl>
                                          <p:spTgt spid="10">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0">
                                            <p:txEl>
                                              <p:pRg st="10" end="10"/>
                                            </p:txEl>
                                          </p:spTgt>
                                        </p:tgtEl>
                                        <p:attrNameLst>
                                          <p:attrName>style.visibility</p:attrName>
                                        </p:attrNameLst>
                                      </p:cBhvr>
                                      <p:to>
                                        <p:strVal val="visible"/>
                                      </p:to>
                                    </p:set>
                                    <p:animEffect transition="in" filter="wipe(right)">
                                      <p:cBhvr>
                                        <p:cTn id="63"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10" name="Rectangle 7"/>
          <p:cNvSpPr>
            <a:spLocks noChangeArrowheads="1"/>
          </p:cNvSpPr>
          <p:nvPr/>
        </p:nvSpPr>
        <p:spPr bwMode="auto">
          <a:xfrm>
            <a:off x="214283" y="1215866"/>
            <a:ext cx="8715436" cy="1351652"/>
          </a:xfrm>
          <a:prstGeom prst="rect">
            <a:avLst/>
          </a:prstGeom>
          <a:noFill/>
          <a:ln w="9525">
            <a:noFill/>
            <a:miter lim="800000"/>
            <a:headEnd/>
            <a:tailEnd/>
          </a:ln>
        </p:spPr>
        <p:txBody>
          <a:bodyPr wrap="square">
            <a:spAutoFit/>
          </a:bodyPr>
          <a:lstStyle/>
          <a:p>
            <a:pPr marL="414900" indent="-342900" algn="r" rtl="1">
              <a:lnSpc>
                <a:spcPts val="2500"/>
              </a:lnSpc>
              <a:spcBef>
                <a:spcPts val="1200"/>
              </a:spcBef>
              <a:spcAft>
                <a:spcPts val="600"/>
              </a:spcAft>
              <a:buClr>
                <a:schemeClr val="accent5">
                  <a:lumMod val="50000"/>
                </a:schemeClr>
              </a:buClr>
              <a:buFont typeface="Wingdings" pitchFamily="2" charset="2"/>
              <a:buChar char="ü"/>
            </a:pPr>
            <a:r>
              <a:rPr lang="ar-MA" sz="2800" b="1" kern="0" dirty="0" smtClean="0">
                <a:solidFill>
                  <a:srgbClr val="C00000"/>
                </a:solidFill>
              </a:rPr>
              <a:t>من </a:t>
            </a:r>
            <a:r>
              <a:rPr lang="ar-MA" sz="2800" b="1" kern="0" dirty="0">
                <a:solidFill>
                  <a:srgbClr val="C00000"/>
                </a:solidFill>
              </a:rPr>
              <a:t>حيث تدبير الزمن الأسبوعي</a:t>
            </a:r>
            <a:r>
              <a:rPr lang="ar-MA" sz="2800" b="1" kern="0" dirty="0" smtClean="0">
                <a:solidFill>
                  <a:srgbClr val="C00000"/>
                </a:solidFill>
              </a:rPr>
              <a:t>:</a:t>
            </a:r>
          </a:p>
          <a:p>
            <a:pPr marL="900000" indent="-457200" algn="r" rtl="1">
              <a:spcAft>
                <a:spcPts val="0"/>
              </a:spcAft>
              <a:buClr>
                <a:srgbClr val="C00000"/>
              </a:buClr>
              <a:buFont typeface="Wingdings" pitchFamily="2" charset="2"/>
              <a:buChar char="v"/>
            </a:pPr>
            <a:r>
              <a:rPr lang="ar-MA" sz="2800" kern="0" dirty="0" smtClean="0">
                <a:solidFill>
                  <a:srgbClr val="002060"/>
                </a:solidFill>
              </a:rPr>
              <a:t>تساوي الغلاف الزمني وعدد الحصص بكل من المستويات الثلاث: (ساعة واحدة أسبوعيا موزعة على حصتين)</a:t>
            </a:r>
          </a:p>
        </p:txBody>
      </p:sp>
      <p:graphicFrame>
        <p:nvGraphicFramePr>
          <p:cNvPr id="9" name="Tableau 4"/>
          <p:cNvGraphicFramePr>
            <a:graphicFrameLocks noGrp="1"/>
          </p:cNvGraphicFramePr>
          <p:nvPr>
            <p:extLst>
              <p:ext uri="{D42A27DB-BD31-4B8C-83A1-F6EECF244321}">
                <p14:modId xmlns="" xmlns:p14="http://schemas.microsoft.com/office/powerpoint/2010/main" val="1012120332"/>
              </p:ext>
            </p:extLst>
          </p:nvPr>
        </p:nvGraphicFramePr>
        <p:xfrm>
          <a:off x="357159" y="2857495"/>
          <a:ext cx="8423795" cy="2786083"/>
        </p:xfrm>
        <a:graphic>
          <a:graphicData uri="http://schemas.openxmlformats.org/drawingml/2006/table">
            <a:tbl>
              <a:tblPr rtl="1"/>
              <a:tblGrid>
                <a:gridCol w="1684759"/>
                <a:gridCol w="1684759"/>
                <a:gridCol w="1684759"/>
                <a:gridCol w="1684759"/>
                <a:gridCol w="1684759"/>
              </a:tblGrid>
              <a:tr h="728731">
                <a:tc>
                  <a:txBody>
                    <a:bodyPr/>
                    <a:lstStyle/>
                    <a:p>
                      <a:pPr marL="0" algn="ctr" rtl="1">
                        <a:lnSpc>
                          <a:spcPct val="100000"/>
                        </a:lnSpc>
                        <a:spcAft>
                          <a:spcPts val="0"/>
                        </a:spcAft>
                        <a:tabLst>
                          <a:tab pos="3848735" algn="l"/>
                        </a:tabLst>
                      </a:pPr>
                      <a:r>
                        <a:rPr lang="ar-MA" sz="1800" b="1" dirty="0">
                          <a:solidFill>
                            <a:srgbClr val="002060"/>
                          </a:solidFill>
                          <a:latin typeface="Calibri"/>
                          <a:ea typeface="Calibri"/>
                          <a:cs typeface="Arial"/>
                        </a:rPr>
                        <a:t>المكونات</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algn="ctr" rtl="1">
                        <a:lnSpc>
                          <a:spcPct val="100000"/>
                        </a:lnSpc>
                        <a:spcAft>
                          <a:spcPts val="0"/>
                        </a:spcAft>
                        <a:tabLst>
                          <a:tab pos="3848735" algn="l"/>
                        </a:tabLst>
                      </a:pPr>
                      <a:r>
                        <a:rPr lang="ar-MA" sz="1800" b="1" dirty="0">
                          <a:solidFill>
                            <a:srgbClr val="002060"/>
                          </a:solidFill>
                          <a:latin typeface="Calibri"/>
                          <a:ea typeface="Calibri"/>
                          <a:cs typeface="Arial"/>
                        </a:rPr>
                        <a:t>الأسبوع الأول</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algn="ctr" rtl="1">
                        <a:lnSpc>
                          <a:spcPct val="100000"/>
                        </a:lnSpc>
                        <a:spcAft>
                          <a:spcPts val="0"/>
                        </a:spcAft>
                        <a:tabLst>
                          <a:tab pos="3848735" algn="l"/>
                        </a:tabLst>
                      </a:pPr>
                      <a:r>
                        <a:rPr lang="ar-MA" sz="1800" b="1" dirty="0">
                          <a:solidFill>
                            <a:srgbClr val="002060"/>
                          </a:solidFill>
                          <a:latin typeface="Calibri"/>
                          <a:ea typeface="Calibri"/>
                          <a:cs typeface="Arial"/>
                        </a:rPr>
                        <a:t>الأسبوع الثاني</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algn="ctr" rtl="1">
                        <a:lnSpc>
                          <a:spcPct val="100000"/>
                        </a:lnSpc>
                        <a:spcAft>
                          <a:spcPts val="0"/>
                        </a:spcAft>
                        <a:tabLst>
                          <a:tab pos="3848735" algn="l"/>
                        </a:tabLst>
                      </a:pPr>
                      <a:r>
                        <a:rPr lang="ar-MA" sz="1800" b="1" dirty="0">
                          <a:solidFill>
                            <a:srgbClr val="002060"/>
                          </a:solidFill>
                          <a:latin typeface="Calibri"/>
                          <a:ea typeface="Calibri"/>
                          <a:cs typeface="Arial"/>
                        </a:rPr>
                        <a:t>الأسبوع الثالث</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pPr marL="0" algn="ctr" rtl="1">
                        <a:lnSpc>
                          <a:spcPct val="100000"/>
                        </a:lnSpc>
                        <a:spcAft>
                          <a:spcPts val="0"/>
                        </a:spcAft>
                        <a:tabLst>
                          <a:tab pos="3848735" algn="l"/>
                        </a:tabLst>
                      </a:pPr>
                      <a:r>
                        <a:rPr lang="ar-MA" sz="1800" b="1" dirty="0" smtClean="0">
                          <a:solidFill>
                            <a:srgbClr val="002060"/>
                          </a:solidFill>
                          <a:latin typeface="Calibri"/>
                          <a:ea typeface="Calibri"/>
                          <a:cs typeface="Arial"/>
                        </a:rPr>
                        <a:t>مجموع الحصص</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r>
              <a:tr h="543657">
                <a:tc>
                  <a:txBody>
                    <a:bodyPr/>
                    <a:lstStyle/>
                    <a:p>
                      <a:pPr marL="0" algn="ctr" rtl="1">
                        <a:lnSpc>
                          <a:spcPct val="100000"/>
                        </a:lnSpc>
                        <a:spcAft>
                          <a:spcPts val="0"/>
                        </a:spcAft>
                        <a:tabLst>
                          <a:tab pos="3848735" algn="l"/>
                        </a:tabLst>
                      </a:pPr>
                      <a:r>
                        <a:rPr lang="ar-MA" sz="1800" b="1" dirty="0">
                          <a:solidFill>
                            <a:srgbClr val="F77407"/>
                          </a:solidFill>
                          <a:latin typeface="Calibri"/>
                          <a:ea typeface="Calibri"/>
                          <a:cs typeface="Arial"/>
                        </a:rPr>
                        <a:t>التاريخ</a:t>
                      </a:r>
                      <a:endParaRPr lang="fr-FR" sz="1800" b="1" dirty="0">
                        <a:solidFill>
                          <a:srgbClr val="F77407"/>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algn="ctr" rtl="1">
                        <a:lnSpc>
                          <a:spcPct val="100000"/>
                        </a:lnSpc>
                        <a:spcAft>
                          <a:spcPts val="0"/>
                        </a:spcAft>
                        <a:tabLst>
                          <a:tab pos="3848735" algn="l"/>
                        </a:tabLst>
                      </a:pPr>
                      <a:r>
                        <a:rPr lang="ar-MA" sz="1800" b="1" dirty="0" smtClean="0">
                          <a:solidFill>
                            <a:srgbClr val="F77407"/>
                          </a:solidFill>
                          <a:latin typeface="Calibri"/>
                          <a:ea typeface="Calibri"/>
                          <a:cs typeface="Arial"/>
                        </a:rPr>
                        <a:t>30</a:t>
                      </a:r>
                      <a:r>
                        <a:rPr lang="ar-MA" sz="1800" b="1" baseline="0" dirty="0" smtClean="0">
                          <a:solidFill>
                            <a:srgbClr val="F77407"/>
                          </a:solidFill>
                          <a:latin typeface="Calibri"/>
                          <a:ea typeface="Calibri"/>
                          <a:cs typeface="Arial"/>
                        </a:rPr>
                        <a:t> دقيقة</a:t>
                      </a:r>
                      <a:endParaRPr lang="fr-FR" sz="1800" b="1" dirty="0">
                        <a:solidFill>
                          <a:srgbClr val="F77407"/>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algn="ctr" rtl="1">
                        <a:lnSpc>
                          <a:spcPct val="100000"/>
                        </a:lnSpc>
                        <a:spcAft>
                          <a:spcPts val="0"/>
                        </a:spcAft>
                        <a:tabLst>
                          <a:tab pos="3848735" algn="l"/>
                        </a:tabLst>
                      </a:pPr>
                      <a:endParaRPr lang="ar-MA" sz="1800" b="1" dirty="0">
                        <a:solidFill>
                          <a:srgbClr val="F77407"/>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F77407"/>
                          </a:solidFill>
                          <a:latin typeface="Calibri"/>
                          <a:ea typeface="Calibri"/>
                          <a:cs typeface="Arial"/>
                        </a:rPr>
                        <a:t>30</a:t>
                      </a:r>
                      <a:r>
                        <a:rPr lang="ar-MA" sz="1800" b="1" baseline="0" dirty="0" smtClean="0">
                          <a:solidFill>
                            <a:srgbClr val="F77407"/>
                          </a:solidFill>
                          <a:latin typeface="Calibri"/>
                          <a:ea typeface="Calibri"/>
                          <a:cs typeface="Arial"/>
                        </a:rPr>
                        <a:t> دقيقة</a:t>
                      </a:r>
                      <a:endParaRPr lang="fr-FR" sz="1800" b="1" dirty="0" smtClean="0">
                        <a:solidFill>
                          <a:srgbClr val="F77407"/>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F77407"/>
                          </a:solidFill>
                          <a:latin typeface="Calibri"/>
                          <a:ea typeface="Calibri"/>
                          <a:cs typeface="Arial"/>
                        </a:rPr>
                        <a:t>حصتان</a:t>
                      </a:r>
                      <a:endParaRPr lang="fr-FR" sz="1800" b="1" dirty="0" smtClean="0">
                        <a:solidFill>
                          <a:srgbClr val="F77407"/>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04565">
                <a:tc>
                  <a:txBody>
                    <a:bodyPr/>
                    <a:lstStyle/>
                    <a:p>
                      <a:pPr marL="0" algn="ctr" rtl="1">
                        <a:lnSpc>
                          <a:spcPct val="100000"/>
                        </a:lnSpc>
                        <a:spcAft>
                          <a:spcPts val="0"/>
                        </a:spcAft>
                        <a:tabLst>
                          <a:tab pos="3848735" algn="l"/>
                        </a:tabLst>
                      </a:pPr>
                      <a:r>
                        <a:rPr lang="ar-MA" sz="1800" b="1" dirty="0" smtClean="0">
                          <a:solidFill>
                            <a:srgbClr val="C00000"/>
                          </a:solidFill>
                          <a:latin typeface="Calibri"/>
                          <a:ea typeface="Calibri"/>
                          <a:cs typeface="Arial"/>
                        </a:rPr>
                        <a:t>الجغرافيا</a:t>
                      </a:r>
                      <a:endParaRPr lang="fr-FR"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algn="ctr" rtl="1">
                        <a:lnSpc>
                          <a:spcPct val="100000"/>
                        </a:lnSpc>
                        <a:spcAft>
                          <a:spcPts val="0"/>
                        </a:spcAft>
                        <a:tabLst>
                          <a:tab pos="3848735" algn="l"/>
                        </a:tabLst>
                      </a:pPr>
                      <a:r>
                        <a:rPr lang="ar-MA" sz="1800" b="1" dirty="0" smtClean="0">
                          <a:solidFill>
                            <a:srgbClr val="C00000"/>
                          </a:solidFill>
                          <a:latin typeface="Calibri"/>
                          <a:ea typeface="Calibri"/>
                          <a:cs typeface="Arial"/>
                        </a:rPr>
                        <a:t>30</a:t>
                      </a:r>
                      <a:r>
                        <a:rPr lang="ar-MA" sz="1800" b="1" baseline="0" dirty="0" smtClean="0">
                          <a:solidFill>
                            <a:srgbClr val="C00000"/>
                          </a:solidFill>
                          <a:latin typeface="Calibri"/>
                          <a:ea typeface="Calibri"/>
                          <a:cs typeface="Arial"/>
                        </a:rPr>
                        <a:t> دقيقة</a:t>
                      </a:r>
                      <a:endParaRPr lang="fr-FR"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C00000"/>
                          </a:solidFill>
                          <a:latin typeface="Calibri"/>
                          <a:ea typeface="Calibri"/>
                          <a:cs typeface="Arial"/>
                        </a:rPr>
                        <a:t>30</a:t>
                      </a:r>
                      <a:r>
                        <a:rPr lang="ar-MA" sz="1800" b="1" baseline="0" dirty="0" smtClean="0">
                          <a:solidFill>
                            <a:srgbClr val="C00000"/>
                          </a:solidFill>
                          <a:latin typeface="Calibri"/>
                          <a:ea typeface="Calibri"/>
                          <a:cs typeface="Arial"/>
                        </a:rPr>
                        <a:t> دقيقة</a:t>
                      </a:r>
                      <a:endParaRPr lang="fr-FR" sz="1800" b="1" dirty="0" smtClean="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algn="ctr" rtl="1">
                        <a:lnSpc>
                          <a:spcPct val="100000"/>
                        </a:lnSpc>
                        <a:spcAft>
                          <a:spcPts val="0"/>
                        </a:spcAft>
                        <a:tabLst>
                          <a:tab pos="3848735" algn="l"/>
                        </a:tabLst>
                      </a:pPr>
                      <a:endParaRPr lang="ar-MA" sz="1800" b="1" dirty="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C00000"/>
                          </a:solidFill>
                          <a:latin typeface="Calibri"/>
                          <a:ea typeface="Calibri"/>
                          <a:cs typeface="Arial"/>
                        </a:rPr>
                        <a:t>حصتان</a:t>
                      </a:r>
                      <a:endParaRPr lang="fr-FR" sz="1800" b="1" dirty="0" smtClean="0">
                        <a:solidFill>
                          <a:srgbClr val="C0000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04565">
                <a:tc>
                  <a:txBody>
                    <a:bodyPr/>
                    <a:lstStyle/>
                    <a:p>
                      <a:pPr marL="0" algn="ctr" rtl="1">
                        <a:lnSpc>
                          <a:spcPct val="100000"/>
                        </a:lnSpc>
                        <a:spcAft>
                          <a:spcPts val="0"/>
                        </a:spcAft>
                        <a:tabLst>
                          <a:tab pos="3848735" algn="l"/>
                        </a:tabLst>
                      </a:pPr>
                      <a:r>
                        <a:rPr lang="ar-MA" sz="1800" b="1" dirty="0">
                          <a:solidFill>
                            <a:schemeClr val="accent1">
                              <a:lumMod val="25000"/>
                            </a:schemeClr>
                          </a:solidFill>
                          <a:latin typeface="Calibri"/>
                          <a:ea typeface="Calibri"/>
                          <a:cs typeface="Arial"/>
                        </a:rPr>
                        <a:t>التربية على المواطنة</a:t>
                      </a:r>
                      <a:endParaRPr lang="fr-FR" sz="1800" b="1" dirty="0">
                        <a:solidFill>
                          <a:schemeClr val="accent1">
                            <a:lumMod val="25000"/>
                          </a:schemeClr>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algn="ctr" rtl="1">
                        <a:lnSpc>
                          <a:spcPct val="100000"/>
                        </a:lnSpc>
                        <a:spcAft>
                          <a:spcPts val="0"/>
                        </a:spcAft>
                        <a:tabLst>
                          <a:tab pos="3848735" algn="l"/>
                        </a:tabLst>
                      </a:pPr>
                      <a:endParaRPr lang="ar-MA" sz="1800" b="1" dirty="0">
                        <a:solidFill>
                          <a:schemeClr val="accent1">
                            <a:lumMod val="25000"/>
                          </a:schemeClr>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5000"/>
                      </a:schemeClr>
                    </a:solidFill>
                  </a:tcPr>
                </a:tc>
                <a:tc>
                  <a:txBody>
                    <a:bodyPr/>
                    <a:lstStyle/>
                    <a:p>
                      <a:pPr marL="0" algn="ctr" rtl="1">
                        <a:lnSpc>
                          <a:spcPct val="100000"/>
                        </a:lnSpc>
                        <a:spcAft>
                          <a:spcPts val="0"/>
                        </a:spcAft>
                        <a:tabLst>
                          <a:tab pos="3848735" algn="l"/>
                        </a:tabLst>
                      </a:pPr>
                      <a:r>
                        <a:rPr lang="ar-MA" sz="1800" b="1" dirty="0" smtClean="0">
                          <a:solidFill>
                            <a:schemeClr val="accent1">
                              <a:lumMod val="25000"/>
                            </a:schemeClr>
                          </a:solidFill>
                          <a:latin typeface="Calibri"/>
                          <a:ea typeface="Calibri"/>
                          <a:cs typeface="Arial"/>
                        </a:rPr>
                        <a:t>30</a:t>
                      </a:r>
                      <a:r>
                        <a:rPr lang="ar-MA" sz="1800" b="1" baseline="0" dirty="0" smtClean="0">
                          <a:solidFill>
                            <a:schemeClr val="accent1">
                              <a:lumMod val="25000"/>
                            </a:schemeClr>
                          </a:solidFill>
                          <a:latin typeface="Calibri"/>
                          <a:ea typeface="Calibri"/>
                          <a:cs typeface="Arial"/>
                        </a:rPr>
                        <a:t> دقيقة</a:t>
                      </a:r>
                      <a:endParaRPr lang="fr-FR" sz="1800" b="1" dirty="0">
                        <a:solidFill>
                          <a:schemeClr val="accent1">
                            <a:lumMod val="25000"/>
                          </a:schemeClr>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chemeClr val="accent1">
                              <a:lumMod val="25000"/>
                            </a:schemeClr>
                          </a:solidFill>
                          <a:latin typeface="Calibri"/>
                          <a:ea typeface="Calibri"/>
                          <a:cs typeface="Arial"/>
                        </a:rPr>
                        <a:t>30</a:t>
                      </a:r>
                      <a:r>
                        <a:rPr lang="ar-MA" sz="1800" b="1" baseline="0" dirty="0" smtClean="0">
                          <a:solidFill>
                            <a:schemeClr val="accent1">
                              <a:lumMod val="25000"/>
                            </a:schemeClr>
                          </a:solidFill>
                          <a:latin typeface="Calibri"/>
                          <a:ea typeface="Calibri"/>
                          <a:cs typeface="Arial"/>
                        </a:rPr>
                        <a:t> دقيقة</a:t>
                      </a:r>
                      <a:endParaRPr lang="fr-FR" sz="1800" b="1" dirty="0" smtClean="0">
                        <a:solidFill>
                          <a:schemeClr val="accent1">
                            <a:lumMod val="25000"/>
                          </a:schemeClr>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chemeClr val="accent1">
                              <a:lumMod val="25000"/>
                            </a:schemeClr>
                          </a:solidFill>
                          <a:latin typeface="Calibri"/>
                          <a:ea typeface="Calibri"/>
                          <a:cs typeface="Arial"/>
                        </a:rPr>
                        <a:t>حصتان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504565">
                <a:tc>
                  <a:txBody>
                    <a:bodyPr/>
                    <a:lstStyle/>
                    <a:p>
                      <a:pPr marL="0" algn="ctr" rtl="1">
                        <a:lnSpc>
                          <a:spcPct val="100000"/>
                        </a:lnSpc>
                        <a:spcAft>
                          <a:spcPts val="0"/>
                        </a:spcAft>
                        <a:tabLst>
                          <a:tab pos="3848735" algn="l"/>
                        </a:tabLst>
                      </a:pPr>
                      <a:r>
                        <a:rPr lang="ar-MA" sz="1800" b="1" dirty="0">
                          <a:solidFill>
                            <a:srgbClr val="002060"/>
                          </a:solidFill>
                          <a:latin typeface="Calibri"/>
                          <a:ea typeface="Calibri"/>
                          <a:cs typeface="Arial"/>
                        </a:rPr>
                        <a:t>المجموع</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ctr" rtl="1">
                        <a:lnSpc>
                          <a:spcPct val="100000"/>
                        </a:lnSpc>
                        <a:spcAft>
                          <a:spcPts val="0"/>
                        </a:spcAft>
                        <a:tabLst>
                          <a:tab pos="3848735" algn="l"/>
                        </a:tabLst>
                      </a:pPr>
                      <a:r>
                        <a:rPr lang="ar-MA" sz="1800" b="1" dirty="0" smtClean="0">
                          <a:solidFill>
                            <a:srgbClr val="002060"/>
                          </a:solidFill>
                          <a:latin typeface="Calibri"/>
                          <a:ea typeface="Calibri"/>
                          <a:cs typeface="Arial"/>
                        </a:rPr>
                        <a:t>60 </a:t>
                      </a:r>
                      <a:r>
                        <a:rPr lang="ar-MA" sz="1800" b="1" baseline="0" dirty="0" smtClean="0">
                          <a:solidFill>
                            <a:srgbClr val="002060"/>
                          </a:solidFill>
                          <a:latin typeface="Calibri"/>
                          <a:ea typeface="Calibri"/>
                          <a:cs typeface="Arial"/>
                        </a:rPr>
                        <a:t>دقيقة</a:t>
                      </a: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002060"/>
                          </a:solidFill>
                          <a:latin typeface="Calibri"/>
                          <a:ea typeface="Calibri"/>
                          <a:cs typeface="Arial"/>
                        </a:rPr>
                        <a:t>60 </a:t>
                      </a:r>
                      <a:r>
                        <a:rPr lang="ar-MA" sz="1800" b="1" baseline="0" dirty="0" smtClean="0">
                          <a:solidFill>
                            <a:srgbClr val="002060"/>
                          </a:solidFill>
                          <a:latin typeface="Calibri"/>
                          <a:ea typeface="Calibri"/>
                          <a:cs typeface="Arial"/>
                        </a:rPr>
                        <a:t>دقيقة</a:t>
                      </a:r>
                      <a:endParaRPr lang="fr-FR" sz="1800" b="1" dirty="0" smtClean="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002060"/>
                          </a:solidFill>
                          <a:latin typeface="Calibri"/>
                          <a:ea typeface="Calibri"/>
                          <a:cs typeface="Arial"/>
                        </a:rPr>
                        <a:t>60 </a:t>
                      </a:r>
                      <a:r>
                        <a:rPr lang="ar-MA" sz="1800" b="1" baseline="0" dirty="0" smtClean="0">
                          <a:solidFill>
                            <a:srgbClr val="002060"/>
                          </a:solidFill>
                          <a:latin typeface="Calibri"/>
                          <a:ea typeface="Calibri"/>
                          <a:cs typeface="Arial"/>
                        </a:rPr>
                        <a:t>دقيقة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ctr" rtl="1">
                        <a:lnSpc>
                          <a:spcPct val="100000"/>
                        </a:lnSpc>
                        <a:spcAft>
                          <a:spcPts val="0"/>
                        </a:spcAft>
                        <a:tabLst>
                          <a:tab pos="3848735" algn="l"/>
                        </a:tabLst>
                      </a:pPr>
                      <a:endParaRPr lang="fr-FR" sz="1800" b="1" dirty="0">
                        <a:solidFill>
                          <a:srgbClr val="002060"/>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5000"/>
                      </a:schemeClr>
                    </a:solidFill>
                  </a:tcPr>
                </a:tc>
              </a:tr>
            </a:tbl>
          </a:graphicData>
        </a:graphic>
      </p:graphicFrame>
      <p:sp>
        <p:nvSpPr>
          <p:cNvPr id="8"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11"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2"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66</a:t>
            </a:fld>
            <a:endParaRPr lang="fr-FR" dirty="0"/>
          </a:p>
        </p:txBody>
      </p:sp>
    </p:spTree>
    <p:extLst>
      <p:ext uri="{BB962C8B-B14F-4D97-AF65-F5344CB8AC3E}">
        <p14:creationId xmlns="" xmlns:p14="http://schemas.microsoft.com/office/powerpoint/2010/main" val="368960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right)">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والموارد للسنة 6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graphicFrame>
        <p:nvGraphicFramePr>
          <p:cNvPr id="8" name="Tableau 7"/>
          <p:cNvGraphicFramePr>
            <a:graphicFrameLocks noGrp="1"/>
          </p:cNvGraphicFramePr>
          <p:nvPr>
            <p:extLst>
              <p:ext uri="{D42A27DB-BD31-4B8C-83A1-F6EECF244321}">
                <p14:modId xmlns="" xmlns:p14="http://schemas.microsoft.com/office/powerpoint/2010/main" val="238423707"/>
              </p:ext>
            </p:extLst>
          </p:nvPr>
        </p:nvGraphicFramePr>
        <p:xfrm>
          <a:off x="323527" y="1142984"/>
          <a:ext cx="8496945" cy="4754880"/>
        </p:xfrm>
        <a:graphic>
          <a:graphicData uri="http://schemas.openxmlformats.org/drawingml/2006/table">
            <a:tbl>
              <a:tblPr rtl="1">
                <a:tableStyleId>{69CF1AB2-1976-4502-BF36-3FF5EA218861}</a:tableStyleId>
              </a:tblPr>
              <a:tblGrid>
                <a:gridCol w="860874"/>
                <a:gridCol w="3316346"/>
                <a:gridCol w="4319725"/>
              </a:tblGrid>
              <a:tr h="314727">
                <a:tc>
                  <a:txBody>
                    <a:bodyPr/>
                    <a:lstStyle/>
                    <a:p>
                      <a:pPr marL="72000" algn="ctr" rtl="1">
                        <a:lnSpc>
                          <a:spcPct val="100000"/>
                        </a:lnSpc>
                        <a:spcAft>
                          <a:spcPts val="0"/>
                        </a:spcAft>
                        <a:tabLst>
                          <a:tab pos="3848735" algn="l"/>
                        </a:tabLst>
                      </a:pPr>
                      <a:r>
                        <a:rPr lang="ar-MA" sz="2400" b="1" kern="1200" dirty="0" smtClean="0">
                          <a:solidFill>
                            <a:srgbClr val="002060"/>
                          </a:solidFill>
                          <a:latin typeface="Calibri"/>
                          <a:ea typeface="Calibri"/>
                          <a:cs typeface="Arial"/>
                        </a:rPr>
                        <a:t>المكون</a:t>
                      </a:r>
                      <a:endParaRPr lang="fr-FR" sz="2400" b="1" kern="1200" dirty="0">
                        <a:solidFill>
                          <a:srgbClr val="002060"/>
                        </a:solidFill>
                        <a:latin typeface="Calibri"/>
                        <a:ea typeface="Calibri"/>
                        <a:cs typeface="Arial"/>
                      </a:endParaRPr>
                    </a:p>
                  </a:txBody>
                  <a:tcPr marL="22981" marR="22981" marT="0" marB="0" anchor="ctr">
                    <a:solidFill>
                      <a:schemeClr val="accent5">
                        <a:lumMod val="90000"/>
                      </a:schemeClr>
                    </a:solidFill>
                  </a:tcPr>
                </a:tc>
                <a:tc>
                  <a:txBody>
                    <a:bodyPr/>
                    <a:lstStyle/>
                    <a:p>
                      <a:pPr marL="72000" algn="ctr" rtl="1">
                        <a:lnSpc>
                          <a:spcPct val="100000"/>
                        </a:lnSpc>
                        <a:spcAft>
                          <a:spcPts val="0"/>
                        </a:spcAft>
                        <a:tabLst>
                          <a:tab pos="3848735" algn="l"/>
                        </a:tabLst>
                      </a:pPr>
                      <a:r>
                        <a:rPr lang="ar-MA" sz="2400" b="1" kern="1200" dirty="0" smtClean="0">
                          <a:solidFill>
                            <a:srgbClr val="002060"/>
                          </a:solidFill>
                        </a:rPr>
                        <a:t>مرحلة الكفاية</a:t>
                      </a:r>
                      <a:endParaRPr lang="fr-FR" sz="2400" b="1" kern="1200" dirty="0">
                        <a:solidFill>
                          <a:srgbClr val="002060"/>
                        </a:solidFill>
                        <a:latin typeface="Calibri"/>
                        <a:ea typeface="Calibri"/>
                        <a:cs typeface="Arial"/>
                      </a:endParaRPr>
                    </a:p>
                  </a:txBody>
                  <a:tcPr marL="22981" marR="22981" marT="0" marB="0" anchor="ctr">
                    <a:solidFill>
                      <a:schemeClr val="accent5">
                        <a:lumMod val="90000"/>
                      </a:schemeClr>
                    </a:solidFill>
                  </a:tcPr>
                </a:tc>
                <a:tc>
                  <a:txBody>
                    <a:bodyPr/>
                    <a:lstStyle/>
                    <a:p>
                      <a:pPr marL="72000" algn="ctr" rtl="1">
                        <a:lnSpc>
                          <a:spcPct val="100000"/>
                        </a:lnSpc>
                        <a:spcAft>
                          <a:spcPts val="0"/>
                        </a:spcAft>
                        <a:tabLst>
                          <a:tab pos="3848735" algn="l"/>
                        </a:tabLst>
                      </a:pPr>
                      <a:r>
                        <a:rPr lang="ar-MA" sz="2400" b="1" kern="1200" dirty="0" smtClean="0">
                          <a:solidFill>
                            <a:srgbClr val="002060"/>
                          </a:solidFill>
                        </a:rPr>
                        <a:t>        الموارد</a:t>
                      </a:r>
                      <a:endParaRPr lang="fr-FR" sz="2400" b="1" kern="1200" dirty="0">
                        <a:solidFill>
                          <a:srgbClr val="002060"/>
                        </a:solidFill>
                        <a:latin typeface="Calibri"/>
                        <a:ea typeface="Calibri"/>
                        <a:cs typeface="Arial"/>
                      </a:endParaRPr>
                    </a:p>
                  </a:txBody>
                  <a:tcPr marL="22981" marR="22981" marT="0" marB="0" anchor="ctr">
                    <a:solidFill>
                      <a:schemeClr val="accent5">
                        <a:lumMod val="90000"/>
                      </a:schemeClr>
                    </a:solidFill>
                  </a:tcPr>
                </a:tc>
              </a:tr>
              <a:tr h="2055452">
                <a:tc>
                  <a:txBody>
                    <a:bodyPr/>
                    <a:lstStyle/>
                    <a:p>
                      <a:pPr marL="7200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002060"/>
                          </a:solidFill>
                          <a:latin typeface="Calibri"/>
                          <a:ea typeface="Calibri"/>
                          <a:cs typeface="Arial"/>
                        </a:rPr>
                        <a:t>التاريخ والتلربية</a:t>
                      </a:r>
                      <a:r>
                        <a:rPr lang="ar-MA" sz="1800" b="1" baseline="0" dirty="0" smtClean="0">
                          <a:solidFill>
                            <a:srgbClr val="002060"/>
                          </a:solidFill>
                          <a:latin typeface="Calibri"/>
                          <a:ea typeface="Calibri"/>
                          <a:cs typeface="Arial"/>
                        </a:rPr>
                        <a:t> على المواطنة</a:t>
                      </a:r>
                      <a:endParaRPr lang="fr-FR" sz="1800" b="1" dirty="0">
                        <a:solidFill>
                          <a:srgbClr val="002060"/>
                        </a:solidFill>
                        <a:latin typeface="Calibri"/>
                        <a:ea typeface="Calibri"/>
                        <a:cs typeface="Arial"/>
                      </a:endParaRPr>
                    </a:p>
                  </a:txBody>
                  <a:tcPr marL="22981" marR="22981" marT="0" marB="0" vert="vert" anchor="ctr"/>
                </a:tc>
                <a:tc>
                  <a:txBody>
                    <a:bodyPr/>
                    <a:lstStyle/>
                    <a:p>
                      <a:pPr marL="72000" marR="0" indent="0" algn="just" defTabSz="914400" rtl="1" eaLnBrk="1" fontAlgn="auto" latinLnBrk="0" hangingPunct="1">
                        <a:lnSpc>
                          <a:spcPct val="100000"/>
                        </a:lnSpc>
                        <a:spcBef>
                          <a:spcPts val="0"/>
                        </a:spcBef>
                        <a:spcAft>
                          <a:spcPts val="0"/>
                        </a:spcAft>
                        <a:buClrTx/>
                        <a:buSzTx/>
                        <a:buFontTx/>
                        <a:buNone/>
                        <a:tabLst>
                          <a:tab pos="3848735" algn="l"/>
                        </a:tabLst>
                        <a:defRPr/>
                      </a:pPr>
                      <a:r>
                        <a:rPr lang="ar-SA" sz="1800" b="0" spc="15" dirty="0" smtClean="0">
                          <a:solidFill>
                            <a:srgbClr val="002060"/>
                          </a:solidFill>
                        </a:rPr>
                        <a:t>في نهاية المرحلة الثانية من السنة السادسة، وفي وضعية  -مشكلة دالة، وانطلاقا من مكتسباته السابقة، وباعتماد أسناد مصورة أو مكتوبة أو مسموعة يقدم المتعلم(ة) حلا بتوظيف مكتسباته المرتبطة بالتموضع في الزمن التاريخي (احتكاك الأمازيغ بالحضارات القديمة)، والوعي بالحق في الاسم والجنسية والهوية والصحة والتربية. </a:t>
                      </a:r>
                      <a:endParaRPr lang="fr-FR" sz="1800" b="0" dirty="0">
                        <a:solidFill>
                          <a:srgbClr val="002060"/>
                        </a:solidFill>
                        <a:latin typeface="Calibri"/>
                        <a:ea typeface="Calibri"/>
                        <a:cs typeface="Arial"/>
                      </a:endParaRPr>
                    </a:p>
                  </a:txBody>
                  <a:tcPr marL="22981" marR="22981" marT="0" marB="0" anchor="ctr"/>
                </a:tc>
                <a:tc>
                  <a:txBody>
                    <a:bodyPr/>
                    <a:lstStyle/>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يتعرف تاريخ المغرب القديم (الحضارة الأمازيغية)؛</a:t>
                      </a:r>
                    </a:p>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يتعرف علاقة الحضارة الأمازيغية بالحضارات القديمة (الفينيقية، القرطاجية، الرومانية)؛</a:t>
                      </a:r>
                    </a:p>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يتعرف بعض آثار الحضارات القديمة بالمغرب؛</a:t>
                      </a:r>
                    </a:p>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يعتز بتاريخ وطنه وأمجاده؛</a:t>
                      </a:r>
                    </a:p>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يعتز باسمه وجنسيته وهويته؛</a:t>
                      </a:r>
                    </a:p>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يستخلص بعض حقوق الطفل (الصحة، التربية) انطلاقا من وثائق؛</a:t>
                      </a:r>
                    </a:p>
                    <a:p>
                      <a:pPr marL="360000" indent="-180000" algn="r" rtl="1">
                        <a:lnSpc>
                          <a:spcPct val="100000"/>
                        </a:lnSpc>
                        <a:spcAft>
                          <a:spcPts val="0"/>
                        </a:spcAft>
                        <a:buFont typeface="Symbol" pitchFamily="2" charset="0"/>
                        <a:buChar char="-"/>
                        <a:tabLst>
                          <a:tab pos="3848735" algn="l"/>
                        </a:tabLst>
                      </a:pPr>
                      <a:r>
                        <a:rPr lang="ar-MA" sz="1800" b="0" dirty="0" smtClean="0">
                          <a:solidFill>
                            <a:srgbClr val="002060"/>
                          </a:solidFill>
                        </a:rPr>
                        <a:t>يكتسب سلوكات إيجابية تجاه حقوق الطفل؛</a:t>
                      </a:r>
                      <a:endParaRPr lang="fr-FR" sz="1800" b="0" dirty="0">
                        <a:solidFill>
                          <a:srgbClr val="002060"/>
                        </a:solidFill>
                        <a:latin typeface="Calibri"/>
                        <a:ea typeface="Calibri"/>
                        <a:cs typeface="Arial"/>
                      </a:endParaRPr>
                    </a:p>
                  </a:txBody>
                  <a:tcPr marL="22981" marR="22981" marT="0" marB="0" anchor="ctr"/>
                </a:tc>
              </a:tr>
              <a:tr h="1602004">
                <a:tc>
                  <a:txBody>
                    <a:bodyPr/>
                    <a:lstStyle/>
                    <a:p>
                      <a:pPr marL="72000" marR="0" indent="0" algn="ctr" defTabSz="914400" rtl="1" eaLnBrk="1" fontAlgn="auto" latinLnBrk="0" hangingPunct="1">
                        <a:lnSpc>
                          <a:spcPct val="100000"/>
                        </a:lnSpc>
                        <a:spcBef>
                          <a:spcPts val="0"/>
                        </a:spcBef>
                        <a:spcAft>
                          <a:spcPts val="0"/>
                        </a:spcAft>
                        <a:buClrTx/>
                        <a:buSzTx/>
                        <a:buFontTx/>
                        <a:buNone/>
                        <a:tabLst>
                          <a:tab pos="3848735" algn="l"/>
                        </a:tabLst>
                        <a:defRPr/>
                      </a:pPr>
                      <a:r>
                        <a:rPr lang="ar-MA" sz="1800" b="1" dirty="0" smtClean="0">
                          <a:solidFill>
                            <a:srgbClr val="C00000"/>
                          </a:solidFill>
                          <a:latin typeface="Calibri"/>
                          <a:ea typeface="Calibri"/>
                          <a:cs typeface="Arial"/>
                        </a:rPr>
                        <a:t>الجغرافيا</a:t>
                      </a:r>
                      <a:endParaRPr lang="fr-FR" sz="1800" b="1" dirty="0">
                        <a:solidFill>
                          <a:srgbClr val="C00000"/>
                        </a:solidFill>
                        <a:latin typeface="Calibri"/>
                        <a:ea typeface="Calibri"/>
                        <a:cs typeface="Arial"/>
                      </a:endParaRPr>
                    </a:p>
                  </a:txBody>
                  <a:tcPr marL="22981" marR="22981" marT="0" marB="0" vert="vert" anchor="ctr"/>
                </a:tc>
                <a:tc>
                  <a:txBody>
                    <a:bodyPr/>
                    <a:lstStyle/>
                    <a:p>
                      <a:pPr marL="72000" marR="0" indent="0" algn="just" defTabSz="914400" rtl="1" eaLnBrk="1" fontAlgn="auto" latinLnBrk="0" hangingPunct="1">
                        <a:lnSpc>
                          <a:spcPct val="100000"/>
                        </a:lnSpc>
                        <a:spcBef>
                          <a:spcPts val="0"/>
                        </a:spcBef>
                        <a:spcAft>
                          <a:spcPts val="0"/>
                        </a:spcAft>
                        <a:buClrTx/>
                        <a:buSzTx/>
                        <a:buFontTx/>
                        <a:buNone/>
                        <a:tabLst>
                          <a:tab pos="3848735" algn="l"/>
                        </a:tabLst>
                        <a:defRPr/>
                      </a:pPr>
                      <a:r>
                        <a:rPr lang="ar-MA" sz="1800" b="0" dirty="0" smtClean="0">
                          <a:solidFill>
                            <a:srgbClr val="C00000"/>
                          </a:solidFill>
                          <a:latin typeface="Calibri"/>
                          <a:ea typeface="Calibri"/>
                          <a:cs typeface="Arial"/>
                        </a:rPr>
                        <a:t>في نهاية المرحلة الثانية من السنة السادسة، وفي وضعية  -مشكلة دالة، وانطلاقا من مكتسباته السابقة، وباعتماد أسناد مصورة أو مكتوبة أو مسموعة يقدم المتعلم(ة) حلا بتوظيف مكتسباته المرتبطة بجهته الإدارية من حيث خصائصها ومواردها والتلوث الذي يهددها.</a:t>
                      </a:r>
                      <a:endParaRPr lang="fr-FR" sz="1800" b="0" dirty="0">
                        <a:solidFill>
                          <a:srgbClr val="C00000"/>
                        </a:solidFill>
                        <a:latin typeface="Calibri"/>
                        <a:ea typeface="Calibri"/>
                        <a:cs typeface="Arial"/>
                      </a:endParaRPr>
                    </a:p>
                  </a:txBody>
                  <a:tcPr marL="22981" marR="22981" marT="0" marB="0" anchor="ctr"/>
                </a:tc>
                <a:tc>
                  <a:txBody>
                    <a:bodyPr/>
                    <a:lstStyle/>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يتعرف التقسيم الإداري للوطن؛</a:t>
                      </a:r>
                    </a:p>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يجمع معطيات عن جهته (جغرافية، اقتصادية، ثقافية)؛</a:t>
                      </a:r>
                    </a:p>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يتعرف خصوصيات ومميزات جهته؛</a:t>
                      </a:r>
                    </a:p>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يوطن أهم المعطيات الجغرافية على خريطة جهته؛</a:t>
                      </a:r>
                    </a:p>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يوطن أهم مدن جهته على الخريطة؛</a:t>
                      </a:r>
                    </a:p>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يدرس ظاهرة جهوية (الثلوث...)؛</a:t>
                      </a:r>
                    </a:p>
                    <a:p>
                      <a:pPr marL="360000" marR="0" lvl="0" indent="-180000" algn="r" defTabSz="914400" rtl="1" eaLnBrk="1" fontAlgn="auto" latinLnBrk="0" hangingPunct="1">
                        <a:lnSpc>
                          <a:spcPct val="100000"/>
                        </a:lnSpc>
                        <a:spcBef>
                          <a:spcPts val="0"/>
                        </a:spcBef>
                        <a:spcAft>
                          <a:spcPts val="0"/>
                        </a:spcAft>
                        <a:buClrTx/>
                        <a:buSzTx/>
                        <a:buFont typeface="Symbol" pitchFamily="2" charset="0"/>
                        <a:buChar char="-"/>
                        <a:tabLst>
                          <a:tab pos="3848735" algn="l"/>
                        </a:tabLst>
                        <a:defRPr/>
                      </a:pPr>
                      <a:r>
                        <a:rPr lang="ar-MA" sz="1800" b="0" dirty="0" smtClean="0">
                          <a:solidFill>
                            <a:srgbClr val="C00000"/>
                          </a:solidFill>
                          <a:latin typeface="Calibri"/>
                          <a:ea typeface="Calibri"/>
                          <a:cs typeface="Arial"/>
                        </a:rPr>
                        <a:t>يساهم في اقتراح حلول للمشكلة الجهوية؛</a:t>
                      </a:r>
                      <a:endParaRPr lang="fr-FR" sz="1800" b="0" dirty="0">
                        <a:solidFill>
                          <a:srgbClr val="C00000"/>
                        </a:solidFill>
                        <a:latin typeface="Calibri"/>
                        <a:ea typeface="Calibri"/>
                        <a:cs typeface="Arial"/>
                      </a:endParaRPr>
                    </a:p>
                  </a:txBody>
                  <a:tcPr marL="22981" marR="22981" marT="0" marB="0" anchor="ctr"/>
                </a:tc>
              </a:tr>
            </a:tbl>
          </a:graphicData>
        </a:graphic>
      </p:graphicFrame>
      <p:sp>
        <p:nvSpPr>
          <p:cNvPr id="6"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67</a:t>
            </a:fld>
            <a:endParaRPr lang="fr-FR" dirty="0"/>
          </a:p>
        </p:txBody>
      </p:sp>
    </p:spTree>
    <p:extLst>
      <p:ext uri="{BB962C8B-B14F-4D97-AF65-F5344CB8AC3E}">
        <p14:creationId xmlns="" xmlns:p14="http://schemas.microsoft.com/office/powerpoint/2010/main" val="35874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286116"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800" b="1" kern="0" dirty="0" smtClean="0">
                <a:solidFill>
                  <a:srgbClr val="C00000"/>
                </a:solidFill>
                <a:latin typeface="Times New Roman" pitchFamily="18" charset="0"/>
                <a:cs typeface="Times New Roman" pitchFamily="18" charset="0"/>
              </a:rPr>
              <a:t>من البرنامج الدراسي المعدل للسنة 4</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68</a:t>
            </a:fld>
            <a:endParaRPr lang="fr-FR" dirty="0"/>
          </a:p>
        </p:txBody>
      </p:sp>
      <p:graphicFrame>
        <p:nvGraphicFramePr>
          <p:cNvPr id="10" name="Tableau 9"/>
          <p:cNvGraphicFramePr>
            <a:graphicFrameLocks noGrp="1"/>
          </p:cNvGraphicFramePr>
          <p:nvPr/>
        </p:nvGraphicFramePr>
        <p:xfrm>
          <a:off x="214283" y="1204995"/>
          <a:ext cx="8715435" cy="4664390"/>
        </p:xfrm>
        <a:graphic>
          <a:graphicData uri="http://schemas.openxmlformats.org/drawingml/2006/table">
            <a:tbl>
              <a:tblPr rtl="1"/>
              <a:tblGrid>
                <a:gridCol w="723157"/>
                <a:gridCol w="786041"/>
                <a:gridCol w="2352006"/>
                <a:gridCol w="2600044"/>
                <a:gridCol w="2254187"/>
              </a:tblGrid>
              <a:tr h="415639">
                <a:tc>
                  <a:txBody>
                    <a:bodyPr/>
                    <a:lstStyle/>
                    <a:p>
                      <a:pPr algn="ctr" rtl="1">
                        <a:lnSpc>
                          <a:spcPts val="2000"/>
                        </a:lnSpc>
                        <a:spcAft>
                          <a:spcPts val="0"/>
                        </a:spcAft>
                      </a:pPr>
                      <a:r>
                        <a:rPr lang="ar-MA" sz="1600" b="1" dirty="0">
                          <a:solidFill>
                            <a:srgbClr val="002060"/>
                          </a:solidFill>
                          <a:latin typeface="Calibri"/>
                          <a:ea typeface="Calibri"/>
                          <a:cs typeface="Arial"/>
                        </a:rPr>
                        <a:t>الأسابيع</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000"/>
                        </a:lnSpc>
                        <a:spcAft>
                          <a:spcPts val="0"/>
                        </a:spcAft>
                      </a:pPr>
                      <a:r>
                        <a:rPr lang="ar-MA" sz="1600" b="1">
                          <a:solidFill>
                            <a:srgbClr val="002060"/>
                          </a:solidFill>
                          <a:latin typeface="Calibri"/>
                          <a:ea typeface="Calibri"/>
                          <a:cs typeface="Arial"/>
                        </a:rPr>
                        <a:t>المراحل</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000"/>
                        </a:lnSpc>
                        <a:spcAft>
                          <a:spcPts val="0"/>
                        </a:spcAft>
                      </a:pPr>
                      <a:r>
                        <a:rPr lang="ar-MA" sz="1600" b="1" dirty="0">
                          <a:solidFill>
                            <a:srgbClr val="002060"/>
                          </a:solidFill>
                          <a:latin typeface="Calibri"/>
                          <a:ea typeface="Calibri"/>
                          <a:cs typeface="Arial"/>
                        </a:rPr>
                        <a:t>التاريخ</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000"/>
                        </a:lnSpc>
                        <a:spcAft>
                          <a:spcPts val="0"/>
                        </a:spcAft>
                      </a:pPr>
                      <a:r>
                        <a:rPr lang="ar-MA" sz="1600" b="1">
                          <a:solidFill>
                            <a:srgbClr val="002060"/>
                          </a:solidFill>
                          <a:latin typeface="Calibri"/>
                          <a:ea typeface="Calibri"/>
                          <a:cs typeface="Arial"/>
                        </a:rPr>
                        <a:t>الجغرافيا</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000"/>
                        </a:lnSpc>
                        <a:spcAft>
                          <a:spcPts val="0"/>
                        </a:spcAft>
                      </a:pPr>
                      <a:r>
                        <a:rPr lang="ar-MA" sz="1600" b="1">
                          <a:solidFill>
                            <a:srgbClr val="002060"/>
                          </a:solidFill>
                          <a:latin typeface="Calibri"/>
                          <a:ea typeface="Calibri"/>
                          <a:cs typeface="Arial"/>
                        </a:rPr>
                        <a:t>التربية على المواطنة</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15639">
                <a:tc>
                  <a:txBody>
                    <a:bodyPr/>
                    <a:lstStyle/>
                    <a:p>
                      <a:pPr algn="ctr" rtl="1">
                        <a:lnSpc>
                          <a:spcPts val="2000"/>
                        </a:lnSpc>
                        <a:spcAft>
                          <a:spcPts val="0"/>
                        </a:spcAft>
                      </a:pPr>
                      <a:r>
                        <a:rPr lang="ar-SA" sz="1600" b="1">
                          <a:solidFill>
                            <a:srgbClr val="002060"/>
                          </a:solidFill>
                          <a:latin typeface="Calibri"/>
                          <a:ea typeface="Calibri"/>
                          <a:cs typeface="Arial"/>
                        </a:rPr>
                        <a:t>1</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4">
                  <a:txBody>
                    <a:bodyPr/>
                    <a:lstStyle/>
                    <a:p>
                      <a:pPr algn="ctr" rtl="1">
                        <a:lnSpc>
                          <a:spcPts val="2000"/>
                        </a:lnSpc>
                        <a:spcAft>
                          <a:spcPts val="0"/>
                        </a:spcAft>
                      </a:pPr>
                      <a:r>
                        <a:rPr lang="ar-SA" sz="1600" b="1" dirty="0">
                          <a:solidFill>
                            <a:srgbClr val="002060"/>
                          </a:solidFill>
                          <a:latin typeface="Calibri"/>
                          <a:ea typeface="Calibri"/>
                          <a:cs typeface="Arial"/>
                        </a:rPr>
                        <a:t>تقويم تشخيصي</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415639">
                <a:tc>
                  <a:txBody>
                    <a:bodyPr/>
                    <a:lstStyle/>
                    <a:p>
                      <a:pPr algn="ctr" rtl="1">
                        <a:lnSpc>
                          <a:spcPts val="2000"/>
                        </a:lnSpc>
                        <a:spcAft>
                          <a:spcPts val="0"/>
                        </a:spcAft>
                      </a:pPr>
                      <a:r>
                        <a:rPr lang="ar-MA" sz="1600" b="1">
                          <a:solidFill>
                            <a:srgbClr val="002060"/>
                          </a:solidFill>
                          <a:latin typeface="Calibri"/>
                          <a:ea typeface="Calibri"/>
                          <a:cs typeface="Arial"/>
                        </a:rPr>
                        <a:t>2</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1">
                        <a:lnSpc>
                          <a:spcPts val="2000"/>
                        </a:lnSpc>
                        <a:spcAft>
                          <a:spcPts val="0"/>
                        </a:spcAft>
                      </a:pPr>
                      <a:r>
                        <a:rPr lang="ar-MA" sz="1600" b="1" dirty="0">
                          <a:solidFill>
                            <a:srgbClr val="002060"/>
                          </a:solidFill>
                          <a:latin typeface="Calibri"/>
                          <a:ea typeface="Calibri"/>
                          <a:cs typeface="Arial"/>
                        </a:rPr>
                        <a:t>المرحلة الأولى</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000"/>
                        </a:lnSpc>
                        <a:spcAft>
                          <a:spcPts val="0"/>
                        </a:spcAft>
                      </a:pPr>
                      <a:r>
                        <a:rPr lang="ar-SA" sz="1600" b="1" spc="-30">
                          <a:solidFill>
                            <a:srgbClr val="002060"/>
                          </a:solidFill>
                          <a:latin typeface="Calibri"/>
                          <a:ea typeface="Calibri"/>
                          <a:cs typeface="Arial"/>
                        </a:rPr>
                        <a:t>تاريخ أسرتي: </a:t>
                      </a:r>
                      <a:r>
                        <a:rPr lang="ar-SA" sz="1600" b="1">
                          <a:solidFill>
                            <a:srgbClr val="002060"/>
                          </a:solidFill>
                          <a:latin typeface="Calibri"/>
                          <a:ea typeface="Calibri"/>
                          <a:cs typeface="Arial"/>
                        </a:rPr>
                        <a:t>وثائق وشهادات</a:t>
                      </a:r>
                      <a:r>
                        <a:rPr lang="ar-SA" sz="1600" b="1" spc="-30">
                          <a:solidFill>
                            <a:srgbClr val="002060"/>
                          </a:solidFill>
                          <a:latin typeface="Calibri"/>
                          <a:ea typeface="Calibri"/>
                          <a:cs typeface="Arial"/>
                        </a:rPr>
                        <a:t> </a:t>
                      </a:r>
                      <a:endParaRPr lang="fr-FR" sz="1600" b="1">
                        <a:solidFill>
                          <a:srgbClr val="002060"/>
                        </a:solidFill>
                        <a:latin typeface="Calibri"/>
                        <a:ea typeface="Calibri"/>
                        <a:cs typeface="Arial"/>
                      </a:endParaRPr>
                    </a:p>
                  </a:txBody>
                  <a:tcPr marL="66002" marR="66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000"/>
                        </a:lnSpc>
                        <a:spcAft>
                          <a:spcPts val="0"/>
                        </a:spcAft>
                      </a:pPr>
                      <a:r>
                        <a:rPr lang="ar-SA" sz="1600" b="1" spc="-30" dirty="0">
                          <a:solidFill>
                            <a:srgbClr val="002060"/>
                          </a:solidFill>
                          <a:latin typeface="Calibri"/>
                          <a:ea typeface="Calibri"/>
                          <a:cs typeface="Arial"/>
                        </a:rPr>
                        <a:t>في طريقي إلى المدرسة: </a:t>
                      </a:r>
                      <a:r>
                        <a:rPr lang="ar-SA" sz="1600" b="1" spc="-30" dirty="0" err="1">
                          <a:solidFill>
                            <a:srgbClr val="002060"/>
                          </a:solidFill>
                          <a:latin typeface="Calibri"/>
                          <a:ea typeface="Calibri"/>
                          <a:cs typeface="Arial"/>
                        </a:rPr>
                        <a:t>أتموقع</a:t>
                      </a:r>
                      <a:r>
                        <a:rPr lang="ar-SA" sz="1600" b="1" spc="-30" dirty="0">
                          <a:solidFill>
                            <a:srgbClr val="002060"/>
                          </a:solidFill>
                          <a:latin typeface="Calibri"/>
                          <a:ea typeface="Calibri"/>
                          <a:cs typeface="Arial"/>
                        </a:rPr>
                        <a:t> وأتوجه1</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000"/>
                        </a:lnSpc>
                        <a:spcAft>
                          <a:spcPts val="0"/>
                        </a:spcAft>
                      </a:pPr>
                      <a:endParaRPr lang="ar-MA"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808080"/>
                      </a:fgClr>
                      <a:bgClr>
                        <a:srgbClr val="CACACA"/>
                      </a:bgClr>
                    </a:pattFill>
                  </a:tcPr>
                </a:tc>
              </a:tr>
              <a:tr h="831278">
                <a:tc>
                  <a:txBody>
                    <a:bodyPr/>
                    <a:lstStyle/>
                    <a:p>
                      <a:pPr algn="ctr" rtl="1">
                        <a:lnSpc>
                          <a:spcPts val="2000"/>
                        </a:lnSpc>
                        <a:spcAft>
                          <a:spcPts val="0"/>
                        </a:spcAft>
                      </a:pPr>
                      <a:r>
                        <a:rPr lang="ar-MA" sz="1600" b="1">
                          <a:solidFill>
                            <a:srgbClr val="002060"/>
                          </a:solidFill>
                          <a:latin typeface="Calibri"/>
                          <a:ea typeface="Calibri"/>
                          <a:cs typeface="Arial"/>
                        </a:rPr>
                        <a:t>3</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0">
                        <a:lnSpc>
                          <a:spcPts val="2000"/>
                        </a:lnSpc>
                        <a:spcAft>
                          <a:spcPts val="0"/>
                        </a:spcAft>
                      </a:pPr>
                      <a:endParaRPr lang="fr-FR" sz="1600" b="1">
                        <a:solidFill>
                          <a:srgbClr val="002060"/>
                        </a:solidFill>
                        <a:latin typeface="Arial"/>
                        <a:ea typeface="Calibri"/>
                        <a:cs typeface="Arial"/>
                      </a:endParaRPr>
                    </a:p>
                  </a:txBody>
                  <a:tcPr marL="66002" marR="66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808080"/>
                      </a:fgClr>
                      <a:bgClr>
                        <a:srgbClr val="CACACA"/>
                      </a:bgClr>
                    </a:pattFill>
                  </a:tcPr>
                </a:tc>
                <a:tc>
                  <a:txBody>
                    <a:bodyPr/>
                    <a:lstStyle/>
                    <a:p>
                      <a:pPr algn="ctr" rtl="1">
                        <a:lnSpc>
                          <a:spcPts val="2000"/>
                        </a:lnSpc>
                        <a:spcAft>
                          <a:spcPts val="0"/>
                        </a:spcAft>
                      </a:pPr>
                      <a:r>
                        <a:rPr lang="ar-SA" sz="1600" b="1" spc="-50">
                          <a:solidFill>
                            <a:srgbClr val="002060"/>
                          </a:solidFill>
                          <a:latin typeface="Calibri"/>
                          <a:ea typeface="Calibri"/>
                          <a:cs typeface="Arial"/>
                        </a:rPr>
                        <a:t>في طريقي إلى المدرسة: أتموقع وأتوجه2</a:t>
                      </a:r>
                      <a:endParaRPr lang="fr-FR" sz="1600" b="1">
                        <a:solidFill>
                          <a:srgbClr val="002060"/>
                        </a:solidFill>
                        <a:latin typeface="Calibri"/>
                        <a:ea typeface="Calibri"/>
                        <a:cs typeface="Arial"/>
                      </a:endParaRPr>
                    </a:p>
                    <a:p>
                      <a:pPr algn="ctr" rtl="1">
                        <a:lnSpc>
                          <a:spcPts val="2000"/>
                        </a:lnSpc>
                        <a:spcAft>
                          <a:spcPts val="0"/>
                        </a:spcAft>
                      </a:pPr>
                      <a:r>
                        <a:rPr lang="ar-SA" sz="1600" b="1" spc="-50">
                          <a:solidFill>
                            <a:srgbClr val="002060"/>
                          </a:solidFill>
                          <a:latin typeface="Calibri"/>
                          <a:ea typeface="Calibri"/>
                          <a:cs typeface="Arial"/>
                        </a:rPr>
                        <a:t> (الجهات الأربع واستعمال البوصلة</a:t>
                      </a:r>
                      <a:r>
                        <a:rPr lang="ar-SA" sz="1600" b="1" spc="-30">
                          <a:solidFill>
                            <a:srgbClr val="002060"/>
                          </a:solidFill>
                          <a:latin typeface="Calibri"/>
                          <a:ea typeface="Calibri"/>
                          <a:cs typeface="Arial"/>
                        </a:rPr>
                        <a:t>)</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000"/>
                        </a:lnSpc>
                        <a:spcAft>
                          <a:spcPts val="0"/>
                        </a:spcAft>
                      </a:pPr>
                      <a:r>
                        <a:rPr lang="ar-SA" sz="1600" b="1" dirty="0">
                          <a:solidFill>
                            <a:srgbClr val="002060"/>
                          </a:solidFill>
                          <a:latin typeface="Calibri"/>
                          <a:ea typeface="Calibri"/>
                          <a:cs typeface="Arial"/>
                        </a:rPr>
                        <a:t>من أنا؟ هويتي </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9">
                <a:tc>
                  <a:txBody>
                    <a:bodyPr/>
                    <a:lstStyle/>
                    <a:p>
                      <a:pPr algn="ctr" rtl="1">
                        <a:lnSpc>
                          <a:spcPts val="2000"/>
                        </a:lnSpc>
                        <a:spcAft>
                          <a:spcPts val="0"/>
                        </a:spcAft>
                      </a:pPr>
                      <a:r>
                        <a:rPr lang="ar-MA" sz="1600" b="1">
                          <a:solidFill>
                            <a:srgbClr val="002060"/>
                          </a:solidFill>
                          <a:latin typeface="Calibri"/>
                          <a:ea typeface="Calibri"/>
                          <a:cs typeface="Arial"/>
                        </a:rPr>
                        <a:t>4</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1">
                        <a:lnSpc>
                          <a:spcPts val="2000"/>
                        </a:lnSpc>
                        <a:spcAft>
                          <a:spcPts val="0"/>
                        </a:spcAft>
                      </a:pPr>
                      <a:r>
                        <a:rPr lang="ar-SA" sz="1600" b="1">
                          <a:solidFill>
                            <a:srgbClr val="002060"/>
                          </a:solidFill>
                          <a:latin typeface="Calibri"/>
                          <a:ea typeface="Calibri"/>
                          <a:cs typeface="Arial"/>
                        </a:rPr>
                        <a:t>تاريخ مدرستي: وثائق وشهادات</a:t>
                      </a:r>
                      <a:endParaRPr lang="fr-FR" sz="1600" b="1">
                        <a:solidFill>
                          <a:srgbClr val="002060"/>
                        </a:solidFill>
                        <a:latin typeface="Calibri"/>
                        <a:ea typeface="Calibri"/>
                        <a:cs typeface="Arial"/>
                      </a:endParaRPr>
                    </a:p>
                  </a:txBody>
                  <a:tcPr marL="66002" marR="66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000"/>
                        </a:lnSpc>
                        <a:spcAft>
                          <a:spcPts val="0"/>
                        </a:spcAft>
                      </a:pP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808080"/>
                      </a:fgClr>
                      <a:bgClr>
                        <a:srgbClr val="CACACA"/>
                      </a:bgClr>
                    </a:pattFill>
                  </a:tcPr>
                </a:tc>
                <a:tc>
                  <a:txBody>
                    <a:bodyPr/>
                    <a:lstStyle/>
                    <a:p>
                      <a:pPr algn="ctr" rtl="1">
                        <a:lnSpc>
                          <a:spcPts val="2000"/>
                        </a:lnSpc>
                        <a:spcAft>
                          <a:spcPts val="0"/>
                        </a:spcAft>
                      </a:pPr>
                      <a:r>
                        <a:rPr lang="ar-SA" sz="1600" b="1" dirty="0">
                          <a:solidFill>
                            <a:srgbClr val="002060"/>
                          </a:solidFill>
                          <a:latin typeface="Calibri"/>
                          <a:ea typeface="Calibri"/>
                          <a:cs typeface="Arial"/>
                        </a:rPr>
                        <a:t>من أنا؟ حاجاتي ورغباتي</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9">
                <a:tc>
                  <a:txBody>
                    <a:bodyPr/>
                    <a:lstStyle/>
                    <a:p>
                      <a:pPr algn="ctr" rtl="1">
                        <a:lnSpc>
                          <a:spcPts val="2000"/>
                        </a:lnSpc>
                        <a:spcAft>
                          <a:spcPts val="0"/>
                        </a:spcAft>
                      </a:pPr>
                      <a:r>
                        <a:rPr lang="ar-MA" sz="1600" b="1">
                          <a:solidFill>
                            <a:srgbClr val="002060"/>
                          </a:solidFill>
                          <a:latin typeface="Calibri"/>
                          <a:ea typeface="Calibri"/>
                          <a:cs typeface="Arial"/>
                        </a:rPr>
                        <a:t>5</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1">
                        <a:lnSpc>
                          <a:spcPts val="2000"/>
                        </a:lnSpc>
                        <a:spcAft>
                          <a:spcPts val="0"/>
                        </a:spcAft>
                      </a:pPr>
                      <a:r>
                        <a:rPr lang="ar-SA" sz="1600" b="1">
                          <a:solidFill>
                            <a:srgbClr val="002060"/>
                          </a:solidFill>
                          <a:latin typeface="Calibri"/>
                          <a:ea typeface="Calibri"/>
                          <a:cs typeface="Arial"/>
                        </a:rPr>
                        <a:t>تاريخ مدرستي: الخط الزمني</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000"/>
                        </a:lnSpc>
                        <a:spcAft>
                          <a:spcPts val="0"/>
                        </a:spcAft>
                      </a:pPr>
                      <a:r>
                        <a:rPr lang="ar-SA" sz="1600" b="1" spc="-50">
                          <a:solidFill>
                            <a:srgbClr val="002060"/>
                          </a:solidFill>
                          <a:latin typeface="Calibri"/>
                          <a:ea typeface="Calibri"/>
                          <a:cs typeface="Arial"/>
                        </a:rPr>
                        <a:t>أكتشف محيطي: في طريقي إلى المدرسة</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2000"/>
                        </a:lnSpc>
                        <a:spcAft>
                          <a:spcPts val="0"/>
                        </a:spcAft>
                      </a:pPr>
                      <a:endParaRPr lang="de-DE" sz="1600" b="1">
                        <a:solidFill>
                          <a:srgbClr val="002060"/>
                        </a:solidFill>
                        <a:latin typeface="Arial"/>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808080"/>
                      </a:fgClr>
                      <a:bgClr>
                        <a:srgbClr val="CACACA"/>
                      </a:bgClr>
                    </a:pattFill>
                  </a:tcPr>
                </a:tc>
              </a:tr>
              <a:tr h="415639">
                <a:tc>
                  <a:txBody>
                    <a:bodyPr/>
                    <a:lstStyle/>
                    <a:p>
                      <a:pPr algn="ctr" rtl="1">
                        <a:lnSpc>
                          <a:spcPts val="2000"/>
                        </a:lnSpc>
                        <a:spcAft>
                          <a:spcPts val="0"/>
                        </a:spcAft>
                      </a:pPr>
                      <a:r>
                        <a:rPr lang="ar-MA" sz="1600" b="1">
                          <a:solidFill>
                            <a:srgbClr val="002060"/>
                          </a:solidFill>
                          <a:latin typeface="Calibri"/>
                          <a:ea typeface="Calibri"/>
                          <a:cs typeface="Arial"/>
                        </a:rPr>
                        <a:t>6</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0">
                        <a:lnSpc>
                          <a:spcPts val="2000"/>
                        </a:lnSpc>
                        <a:spcAft>
                          <a:spcPts val="0"/>
                        </a:spcAft>
                      </a:pPr>
                      <a:endParaRPr lang="fr-FR" sz="1600" b="1">
                        <a:solidFill>
                          <a:srgbClr val="002060"/>
                        </a:solidFill>
                        <a:latin typeface="Arial"/>
                        <a:ea typeface="Calibri"/>
                        <a:cs typeface="Arial"/>
                      </a:endParaRPr>
                    </a:p>
                  </a:txBody>
                  <a:tcPr marL="66002" marR="66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808080"/>
                      </a:fgClr>
                      <a:bgClr>
                        <a:srgbClr val="CACACA"/>
                      </a:bgClr>
                    </a:pattFill>
                  </a:tcPr>
                </a:tc>
                <a:tc>
                  <a:txBody>
                    <a:bodyPr/>
                    <a:lstStyle/>
                    <a:p>
                      <a:pPr algn="ctr" rtl="1">
                        <a:lnSpc>
                          <a:spcPts val="2000"/>
                        </a:lnSpc>
                        <a:spcAft>
                          <a:spcPts val="0"/>
                        </a:spcAft>
                      </a:pPr>
                      <a:r>
                        <a:rPr lang="ar-SA" sz="1600" b="1">
                          <a:solidFill>
                            <a:srgbClr val="002060"/>
                          </a:solidFill>
                          <a:latin typeface="Calibri"/>
                          <a:ea typeface="Calibri"/>
                          <a:cs typeface="Arial"/>
                        </a:rPr>
                        <a:t>توليف وتقويم ودعم</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ts val="2000"/>
                        </a:lnSpc>
                        <a:spcAft>
                          <a:spcPts val="0"/>
                        </a:spcAft>
                      </a:pPr>
                      <a:r>
                        <a:rPr lang="ar-SA" sz="1600" b="1" dirty="0">
                          <a:solidFill>
                            <a:srgbClr val="002060"/>
                          </a:solidFill>
                          <a:latin typeface="Calibri"/>
                          <a:ea typeface="Calibri"/>
                          <a:cs typeface="Arial"/>
                        </a:rPr>
                        <a:t>كيف أنظم عملي وكيف أتواصل؟</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9">
                <a:tc>
                  <a:txBody>
                    <a:bodyPr/>
                    <a:lstStyle/>
                    <a:p>
                      <a:pPr algn="ctr" rtl="1">
                        <a:lnSpc>
                          <a:spcPts val="2000"/>
                        </a:lnSpc>
                        <a:spcAft>
                          <a:spcPts val="0"/>
                        </a:spcAft>
                      </a:pPr>
                      <a:r>
                        <a:rPr lang="ar-MA" sz="1600" b="1">
                          <a:solidFill>
                            <a:srgbClr val="002060"/>
                          </a:solidFill>
                          <a:latin typeface="Calibri"/>
                          <a:ea typeface="Calibri"/>
                          <a:cs typeface="Arial"/>
                        </a:rPr>
                        <a:t>7</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1">
                        <a:lnSpc>
                          <a:spcPts val="2000"/>
                        </a:lnSpc>
                        <a:spcAft>
                          <a:spcPts val="0"/>
                        </a:spcAft>
                      </a:pPr>
                      <a:r>
                        <a:rPr lang="ar-SA" sz="1600" b="1">
                          <a:solidFill>
                            <a:srgbClr val="002060"/>
                          </a:solidFill>
                          <a:latin typeface="Calibri"/>
                          <a:ea typeface="Calibri"/>
                          <a:cs typeface="Arial"/>
                        </a:rPr>
                        <a:t>توليف وتقويم ودعم</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rtl="1">
                        <a:lnSpc>
                          <a:spcPts val="2000"/>
                        </a:lnSpc>
                        <a:spcAft>
                          <a:spcPts val="0"/>
                        </a:spcAft>
                      </a:pP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cross">
                      <a:fgClr>
                        <a:srgbClr val="808080"/>
                      </a:fgClr>
                      <a:bgClr>
                        <a:srgbClr val="CACACA"/>
                      </a:bgClr>
                    </a:pattFill>
                  </a:tcPr>
                </a:tc>
                <a:tc>
                  <a:txBody>
                    <a:bodyPr/>
                    <a:lstStyle/>
                    <a:p>
                      <a:pPr algn="ctr" rtl="1">
                        <a:lnSpc>
                          <a:spcPts val="2000"/>
                        </a:lnSpc>
                        <a:spcAft>
                          <a:spcPts val="0"/>
                        </a:spcAft>
                      </a:pPr>
                      <a:r>
                        <a:rPr lang="ar-SA" sz="1600" b="1" dirty="0">
                          <a:solidFill>
                            <a:srgbClr val="002060"/>
                          </a:solidFill>
                          <a:latin typeface="Calibri"/>
                          <a:ea typeface="Calibri"/>
                          <a:cs typeface="Arial"/>
                        </a:rPr>
                        <a:t>توليف وتقويم ودعم</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15639">
                <a:tc>
                  <a:txBody>
                    <a:bodyPr/>
                    <a:lstStyle/>
                    <a:p>
                      <a:pPr algn="ctr" rtl="1">
                        <a:lnSpc>
                          <a:spcPts val="2000"/>
                        </a:lnSpc>
                        <a:spcAft>
                          <a:spcPts val="0"/>
                        </a:spcAft>
                      </a:pPr>
                      <a:r>
                        <a:rPr lang="ar-MA" sz="1600" b="1">
                          <a:solidFill>
                            <a:srgbClr val="002060"/>
                          </a:solidFill>
                          <a:latin typeface="Calibri"/>
                          <a:ea typeface="Calibri"/>
                          <a:cs typeface="Arial"/>
                        </a:rPr>
                        <a:t>8</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4">
                  <a:txBody>
                    <a:bodyPr/>
                    <a:lstStyle/>
                    <a:p>
                      <a:pPr algn="ctr" rtl="1">
                        <a:lnSpc>
                          <a:spcPts val="2000"/>
                        </a:lnSpc>
                        <a:spcAft>
                          <a:spcPts val="0"/>
                        </a:spcAft>
                      </a:pPr>
                      <a:r>
                        <a:rPr lang="ar-SA" sz="1600" b="1">
                          <a:solidFill>
                            <a:srgbClr val="002060"/>
                          </a:solidFill>
                          <a:latin typeface="Calibri"/>
                          <a:ea typeface="Calibri"/>
                          <a:cs typeface="Arial"/>
                        </a:rPr>
                        <a:t>أسبوع تعلم الإدماج</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415639">
                <a:tc>
                  <a:txBody>
                    <a:bodyPr/>
                    <a:lstStyle/>
                    <a:p>
                      <a:pPr algn="ctr" rtl="1">
                        <a:lnSpc>
                          <a:spcPts val="2000"/>
                        </a:lnSpc>
                        <a:spcAft>
                          <a:spcPts val="0"/>
                        </a:spcAft>
                      </a:pPr>
                      <a:r>
                        <a:rPr lang="ar-MA" sz="1600" b="1">
                          <a:solidFill>
                            <a:srgbClr val="002060"/>
                          </a:solidFill>
                          <a:latin typeface="Calibri"/>
                          <a:ea typeface="Calibri"/>
                          <a:cs typeface="Arial"/>
                        </a:rPr>
                        <a:t>9</a:t>
                      </a:r>
                      <a:endParaRPr lang="fr-FR" sz="1600" b="1">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gridSpan="4">
                  <a:txBody>
                    <a:bodyPr/>
                    <a:lstStyle/>
                    <a:p>
                      <a:pPr algn="ctr" rtl="1">
                        <a:lnSpc>
                          <a:spcPts val="2000"/>
                        </a:lnSpc>
                        <a:spcAft>
                          <a:spcPts val="0"/>
                        </a:spcAft>
                      </a:pPr>
                      <a:r>
                        <a:rPr lang="ar-SA" sz="1600" b="1" dirty="0">
                          <a:solidFill>
                            <a:srgbClr val="002060"/>
                          </a:solidFill>
                          <a:latin typeface="Calibri"/>
                          <a:ea typeface="Calibri"/>
                          <a:cs typeface="Arial"/>
                        </a:rPr>
                        <a:t>أسبوع تقويم نماء الكفاية</a:t>
                      </a:r>
                      <a:endParaRPr lang="fr-FR" sz="1600" b="1" dirty="0">
                        <a:solidFill>
                          <a:srgbClr val="002060"/>
                        </a:solidFill>
                        <a:latin typeface="Calibri"/>
                        <a:ea typeface="Calibri"/>
                        <a:cs typeface="Arial"/>
                      </a:endParaRPr>
                    </a:p>
                  </a:txBody>
                  <a:tcPr marL="66002" marR="66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 xmlns:p14="http://schemas.microsoft.com/office/powerpoint/2010/main" val="4532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1"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Espace réservé du contenu 6"/>
          <p:cNvSpPr>
            <a:spLocks noGrp="1"/>
          </p:cNvSpPr>
          <p:nvPr>
            <p:ph idx="1"/>
          </p:nvPr>
        </p:nvSpPr>
        <p:spPr>
          <a:xfrm>
            <a:off x="179512" y="1349677"/>
            <a:ext cx="8784976" cy="4435830"/>
          </a:xfrm>
        </p:spPr>
        <p:txBody>
          <a:bodyPr/>
          <a:lstStyle/>
          <a:p>
            <a:pPr algn="just">
              <a:lnSpc>
                <a:spcPct val="150000"/>
              </a:lnSpc>
              <a:spcBef>
                <a:spcPts val="0"/>
              </a:spcBef>
              <a:buClr>
                <a:schemeClr val="accent5">
                  <a:lumMod val="25000"/>
                </a:schemeClr>
              </a:buClr>
              <a:buFont typeface="Wingdings" pitchFamily="2" charset="2"/>
              <a:buChar char="ü"/>
            </a:pPr>
            <a:r>
              <a:rPr lang="ar-MA" sz="3200" u="none" dirty="0" smtClean="0">
                <a:solidFill>
                  <a:srgbClr val="002060"/>
                </a:solidFill>
              </a:rPr>
              <a:t>إدراج اللغة الأمازيغية في المستويات الثلاثة العليا أوجب تقليص الغلاف الزمني الخاص بالاجتماعيات وأوجب  هذا التقليص هو الآخر تخفيف البرنامج؛</a:t>
            </a:r>
          </a:p>
          <a:p>
            <a:pPr algn="just">
              <a:lnSpc>
                <a:spcPct val="150000"/>
              </a:lnSpc>
              <a:spcBef>
                <a:spcPts val="0"/>
              </a:spcBef>
              <a:buClr>
                <a:schemeClr val="accent5">
                  <a:lumMod val="25000"/>
                </a:schemeClr>
              </a:buClr>
              <a:buFont typeface="Wingdings" pitchFamily="2" charset="2"/>
              <a:buChar char="ü"/>
            </a:pPr>
            <a:r>
              <a:rPr lang="ar-MA" sz="3200" u="none" dirty="0" smtClean="0">
                <a:solidFill>
                  <a:srgbClr val="002060"/>
                </a:solidFill>
              </a:rPr>
              <a:t>حصتان من 30 دقيقة أسبوعيا لمكونات الاجتماعيات الثلاثة بالسنة الرابعة قد تكون كافية، ولكنها تبدو عكس ذلك بالسنتين الخامسة والسادسة.</a:t>
            </a:r>
            <a:endParaRPr lang="ar-MA" sz="3200" u="none" dirty="0">
              <a:solidFill>
                <a:srgbClr val="002060"/>
              </a:solidFill>
            </a:endParaRPr>
          </a:p>
        </p:txBody>
      </p:sp>
      <p:sp>
        <p:nvSpPr>
          <p:cNvPr id="8" name="Titre 1"/>
          <p:cNvSpPr>
            <a:spLocks noGrp="1"/>
          </p:cNvSpPr>
          <p:nvPr>
            <p:ph type="title"/>
          </p:nvPr>
        </p:nvSpPr>
        <p:spPr>
          <a:xfrm>
            <a:off x="4932040" y="41275"/>
            <a:ext cx="4032573" cy="887395"/>
          </a:xfrm>
        </p:spPr>
        <p:txBody>
          <a:bodyPr/>
          <a:lstStyle/>
          <a:p>
            <a:pPr algn="r"/>
            <a:r>
              <a:rPr lang="ar-MA" sz="4000" b="1" dirty="0" smtClean="0">
                <a:latin typeface="Times New Roman" pitchFamily="18" charset="0"/>
                <a:cs typeface="Times New Roman" pitchFamily="18" charset="0"/>
              </a:rPr>
              <a:t>الاجتماعيات</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69</a:t>
            </a:fld>
            <a:endParaRPr lang="fr-FR" dirty="0"/>
          </a:p>
        </p:txBody>
      </p:sp>
    </p:spTree>
    <p:extLst>
      <p:ext uri="{BB962C8B-B14F-4D97-AF65-F5344CB8AC3E}">
        <p14:creationId xmlns="" xmlns:p14="http://schemas.microsoft.com/office/powerpoint/2010/main" val="11589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الأهداف</a:t>
            </a:r>
            <a:endParaRPr lang="de-DE" sz="2800" b="1" kern="0" dirty="0">
              <a:solidFill>
                <a:schemeClr val="bg2">
                  <a:lumMod val="40000"/>
                  <a:lumOff val="60000"/>
                </a:schemeClr>
              </a:solidFill>
              <a:latin typeface="+mj-lt"/>
              <a:ea typeface="+mj-ea"/>
              <a:cs typeface="+mj-cs"/>
            </a:endParaRPr>
          </a:p>
        </p:txBody>
      </p:sp>
      <p:sp>
        <p:nvSpPr>
          <p:cNvPr id="10"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3200" b="1" kern="0" dirty="0" smtClean="0">
                <a:solidFill>
                  <a:srgbClr val="C00000"/>
                </a:solidFill>
                <a:latin typeface="+mj-lt"/>
                <a:ea typeface="+mj-ea"/>
                <a:cs typeface="+mj-cs"/>
              </a:rPr>
              <a:t>منهجية</a:t>
            </a:r>
            <a:r>
              <a:rPr lang="ar-MA" sz="3200" b="1" kern="0" dirty="0" smtClean="0">
                <a:solidFill>
                  <a:schemeClr val="bg2">
                    <a:lumMod val="40000"/>
                    <a:lumOff val="60000"/>
                  </a:schemeClr>
                </a:solidFill>
                <a:latin typeface="+mj-lt"/>
                <a:ea typeface="+mj-ea"/>
                <a:cs typeface="+mj-cs"/>
              </a:rPr>
              <a:t> </a:t>
            </a:r>
            <a:r>
              <a:rPr lang="ar-MA" sz="3200" b="1" kern="0" dirty="0">
                <a:solidFill>
                  <a:srgbClr val="C00000"/>
                </a:solidFill>
                <a:latin typeface="+mj-lt"/>
                <a:ea typeface="+mj-ea"/>
                <a:cs typeface="+mj-cs"/>
              </a:rPr>
              <a:t>الا</a:t>
            </a:r>
            <a:r>
              <a:rPr lang="ar-MA" sz="3200" b="1" kern="0" dirty="0" smtClean="0">
                <a:solidFill>
                  <a:srgbClr val="C00000"/>
                </a:solidFill>
                <a:latin typeface="+mj-lt"/>
                <a:ea typeface="+mj-ea"/>
                <a:cs typeface="+mj-cs"/>
              </a:rPr>
              <a:t>شتغال</a:t>
            </a:r>
            <a:endParaRPr lang="de-DE" sz="3200" b="1" kern="0" dirty="0">
              <a:solidFill>
                <a:srgbClr val="C00000"/>
              </a:solidFill>
              <a:latin typeface="+mj-lt"/>
              <a:ea typeface="+mj-ea"/>
              <a:cs typeface="+mj-cs"/>
            </a:endParaRPr>
          </a:p>
        </p:txBody>
      </p:sp>
      <p:sp>
        <p:nvSpPr>
          <p:cNvPr id="12" name="Titel 1"/>
          <p:cNvSpPr txBox="1">
            <a:spLocks/>
          </p:cNvSpPr>
          <p:nvPr/>
        </p:nvSpPr>
        <p:spPr bwMode="auto">
          <a:xfrm>
            <a:off x="19287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المنتوج</a:t>
            </a:r>
            <a:endParaRPr lang="de-DE" sz="2800" b="1" kern="0" dirty="0">
              <a:solidFill>
                <a:schemeClr val="bg2">
                  <a:lumMod val="40000"/>
                  <a:lumOff val="60000"/>
                </a:schemeClr>
              </a:solidFill>
              <a:latin typeface="+mj-lt"/>
              <a:ea typeface="+mj-ea"/>
              <a:cs typeface="+mj-cs"/>
            </a:endParaRPr>
          </a:p>
        </p:txBody>
      </p:sp>
      <p:sp>
        <p:nvSpPr>
          <p:cNvPr id="2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16" name="Abgerundetes Rechteck 15"/>
          <p:cNvSpPr/>
          <p:nvPr/>
        </p:nvSpPr>
        <p:spPr>
          <a:xfrm>
            <a:off x="7215206" y="1052736"/>
            <a:ext cx="1749282" cy="315478"/>
          </a:xfrm>
          <a:prstGeom prst="roundRect">
            <a:avLst/>
          </a:prstGeom>
          <a:noFill/>
          <a:ln>
            <a:solidFill>
              <a:srgbClr val="F7740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0" hangingPunct="0">
              <a:defRPr/>
            </a:pPr>
            <a:r>
              <a:rPr lang="ar-MA" sz="2000" b="1" dirty="0" smtClean="0">
                <a:solidFill>
                  <a:srgbClr val="C00000"/>
                </a:solidFill>
                <a:latin typeface="Arial" pitchFamily="34" charset="0"/>
                <a:cs typeface="Arial" pitchFamily="34" charset="0"/>
              </a:rPr>
              <a:t>الموارد المعبأة</a:t>
            </a:r>
            <a:endParaRPr lang="de-DE" sz="2000" b="1" dirty="0">
              <a:solidFill>
                <a:srgbClr val="C00000"/>
              </a:solidFill>
              <a:latin typeface="Arial" pitchFamily="34" charset="0"/>
              <a:cs typeface="Arial" pitchFamily="34" charset="0"/>
            </a:endParaRPr>
          </a:p>
        </p:txBody>
      </p:sp>
      <p:sp>
        <p:nvSpPr>
          <p:cNvPr id="13"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السياق</a:t>
            </a:r>
          </a:p>
          <a:p>
            <a:pPr algn="ctr" rtl="1">
              <a:defRPr/>
            </a:pPr>
            <a:r>
              <a:rPr lang="ar-MA" sz="2800" b="1" kern="0" dirty="0" smtClean="0">
                <a:solidFill>
                  <a:schemeClr val="bg2">
                    <a:lumMod val="40000"/>
                    <a:lumOff val="60000"/>
                  </a:schemeClr>
                </a:solidFill>
                <a:latin typeface="+mj-lt"/>
                <a:ea typeface="+mj-ea"/>
                <a:cs typeface="+mj-cs"/>
              </a:rPr>
              <a:t>والدواعي</a:t>
            </a:r>
            <a:endParaRPr lang="de-DE" sz="2800" b="1" kern="0" dirty="0">
              <a:solidFill>
                <a:schemeClr val="bg2">
                  <a:lumMod val="40000"/>
                  <a:lumOff val="60000"/>
                </a:schemeClr>
              </a:solidFill>
              <a:latin typeface="+mj-lt"/>
              <a:ea typeface="+mj-ea"/>
              <a:cs typeface="+mj-cs"/>
            </a:endParaRPr>
          </a:p>
        </p:txBody>
      </p:sp>
      <p:graphicFrame>
        <p:nvGraphicFramePr>
          <p:cNvPr id="3" name="Tabelle 2"/>
          <p:cNvGraphicFramePr>
            <a:graphicFrameLocks noGrp="1"/>
          </p:cNvGraphicFramePr>
          <p:nvPr>
            <p:extLst>
              <p:ext uri="{D42A27DB-BD31-4B8C-83A1-F6EECF244321}">
                <p14:modId xmlns="" xmlns:p14="http://schemas.microsoft.com/office/powerpoint/2010/main" val="2061140326"/>
              </p:ext>
            </p:extLst>
          </p:nvPr>
        </p:nvGraphicFramePr>
        <p:xfrm>
          <a:off x="142844" y="1461230"/>
          <a:ext cx="8821643" cy="4513326"/>
        </p:xfrm>
        <a:graphic>
          <a:graphicData uri="http://schemas.openxmlformats.org/drawingml/2006/table">
            <a:tbl>
              <a:tblPr rtl="1" firstRow="1" firstCol="1" bandRow="1">
                <a:tableStyleId>{5C22544A-7EE6-4342-B048-85BDC9FD1C3A}</a:tableStyleId>
              </a:tblPr>
              <a:tblGrid>
                <a:gridCol w="3234929"/>
                <a:gridCol w="3681683"/>
                <a:gridCol w="819489"/>
                <a:gridCol w="1085542"/>
              </a:tblGrid>
              <a:tr h="0">
                <a:tc>
                  <a:txBody>
                    <a:bodyPr/>
                    <a:lstStyle/>
                    <a:p>
                      <a:pPr algn="ctr" rtl="1">
                        <a:lnSpc>
                          <a:spcPct val="115000"/>
                        </a:lnSpc>
                        <a:spcAft>
                          <a:spcPts val="0"/>
                        </a:spcAft>
                      </a:pPr>
                      <a:r>
                        <a:rPr lang="ar-MA" sz="1700" dirty="0">
                          <a:solidFill>
                            <a:srgbClr val="002060"/>
                          </a:solidFill>
                          <a:effectLst/>
                        </a:rPr>
                        <a:t>المحطات</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algn="ctr" rtl="1">
                        <a:lnSpc>
                          <a:spcPct val="115000"/>
                        </a:lnSpc>
                        <a:spcAft>
                          <a:spcPts val="0"/>
                        </a:spcAft>
                      </a:pPr>
                      <a:r>
                        <a:rPr lang="ar-MA" sz="1700" dirty="0" smtClean="0">
                          <a:solidFill>
                            <a:srgbClr val="002060"/>
                          </a:solidFill>
                          <a:effectLst/>
                        </a:rPr>
                        <a:t>المتدخلون</a:t>
                      </a:r>
                      <a:r>
                        <a:rPr lang="ar-MA" sz="1700" dirty="0" smtClean="0">
                          <a:solidFill>
                            <a:srgbClr val="C00000"/>
                          </a:solidFill>
                          <a:effectLst/>
                        </a:rPr>
                        <a:t>**</a:t>
                      </a:r>
                      <a:endParaRPr lang="de-DE" sz="1700" dirty="0">
                        <a:solidFill>
                          <a:srgbClr val="C0000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de-DE"/>
                    </a:p>
                  </a:txBody>
                  <a:tcPr/>
                </a:tc>
                <a:tc>
                  <a:txBody>
                    <a:bodyPr/>
                    <a:lstStyle/>
                    <a:p>
                      <a:pPr algn="ctr" rtl="1">
                        <a:lnSpc>
                          <a:spcPct val="115000"/>
                        </a:lnSpc>
                        <a:spcAft>
                          <a:spcPts val="0"/>
                        </a:spcAft>
                      </a:pPr>
                      <a:r>
                        <a:rPr lang="ar-MA" sz="1700" dirty="0" smtClean="0">
                          <a:solidFill>
                            <a:srgbClr val="002060"/>
                          </a:solidFill>
                          <a:effectLst/>
                        </a:rPr>
                        <a:t>الموارد</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91767">
                <a:tc>
                  <a:txBody>
                    <a:bodyPr/>
                    <a:lstStyle/>
                    <a:p>
                      <a:pPr marL="72000" algn="just" rtl="1">
                        <a:lnSpc>
                          <a:spcPct val="115000"/>
                        </a:lnSpc>
                        <a:spcAft>
                          <a:spcPts val="0"/>
                        </a:spcAft>
                      </a:pPr>
                      <a:r>
                        <a:rPr lang="ar-MA" sz="1700" dirty="0" smtClean="0">
                          <a:solidFill>
                            <a:srgbClr val="002060"/>
                          </a:solidFill>
                          <a:effectLst/>
                        </a:rPr>
                        <a:t>1. ورشات </a:t>
                      </a:r>
                      <a:r>
                        <a:rPr lang="ar-MA" sz="1700" dirty="0">
                          <a:solidFill>
                            <a:srgbClr val="002060"/>
                          </a:solidFill>
                          <a:effectLst/>
                        </a:rPr>
                        <a:t>إعداد وثيقة التوجيهات التربوية المشتركة بين جميع المواد وتصور للكتاب المدرسي الجديد باستحضار جميع المستجدات</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marL="72000" marR="0" lvl="0" indent="0" algn="just" defTabSz="914400" rtl="1" eaLnBrk="1" fontAlgn="auto" latinLnBrk="0" hangingPunct="1">
                        <a:lnSpc>
                          <a:spcPts val="1900"/>
                        </a:lnSpc>
                        <a:spcBef>
                          <a:spcPts val="0"/>
                        </a:spcBef>
                        <a:spcAft>
                          <a:spcPts val="0"/>
                        </a:spcAft>
                        <a:buClrTx/>
                        <a:buSzTx/>
                        <a:buFont typeface="Arial"/>
                        <a:buNone/>
                        <a:tabLst/>
                        <a:defRPr/>
                      </a:pPr>
                      <a:r>
                        <a:rPr lang="ar-MA" sz="1700" dirty="0">
                          <a:solidFill>
                            <a:srgbClr val="002060"/>
                          </a:solidFill>
                          <a:effectLst/>
                        </a:rPr>
                        <a:t>مفتشون مركزيون، </a:t>
                      </a:r>
                      <a:r>
                        <a:rPr lang="ar-MA" sz="1700" dirty="0" smtClean="0">
                          <a:solidFill>
                            <a:srgbClr val="002060"/>
                          </a:solidFill>
                          <a:effectLst/>
                        </a:rPr>
                        <a:t>مفتشون جهويون</a:t>
                      </a:r>
                      <a:r>
                        <a:rPr lang="ar-MA" sz="1700" dirty="0">
                          <a:solidFill>
                            <a:srgbClr val="002060"/>
                          </a:solidFill>
                          <a:effectLst/>
                        </a:rPr>
                        <a:t>، مفتشو </a:t>
                      </a:r>
                      <a:r>
                        <a:rPr lang="ar-MA" sz="1700" dirty="0" smtClean="0">
                          <a:solidFill>
                            <a:srgbClr val="002060"/>
                          </a:solidFill>
                          <a:effectLst/>
                        </a:rPr>
                        <a:t>المناطق</a:t>
                      </a:r>
                      <a:r>
                        <a:rPr lang="ar-MA" sz="1700" baseline="0" dirty="0" smtClean="0">
                          <a:solidFill>
                            <a:srgbClr val="002060"/>
                          </a:solidFill>
                          <a:effectLst/>
                        </a:rPr>
                        <a:t> التربوية - </a:t>
                      </a:r>
                      <a:r>
                        <a:rPr lang="ar-MA" sz="1700" dirty="0" smtClean="0">
                          <a:solidFill>
                            <a:srgbClr val="002060"/>
                          </a:solidFill>
                          <a:effectLst/>
                        </a:rPr>
                        <a:t>خبراء وطنيون  ودوليون في </a:t>
                      </a:r>
                      <a:r>
                        <a:rPr lang="ar-MA" sz="1700" dirty="0">
                          <a:solidFill>
                            <a:srgbClr val="002060"/>
                          </a:solidFill>
                          <a:effectLst/>
                        </a:rPr>
                        <a:t>بيداغوجيا </a:t>
                      </a:r>
                      <a:r>
                        <a:rPr lang="ar-MA" sz="1700" dirty="0" smtClean="0">
                          <a:solidFill>
                            <a:srgbClr val="002060"/>
                          </a:solidFill>
                          <a:effectLst/>
                        </a:rPr>
                        <a:t>الإدماج -</a:t>
                      </a:r>
                      <a:r>
                        <a:rPr lang="ar-MA" sz="1700" baseline="0" dirty="0" smtClean="0">
                          <a:solidFill>
                            <a:srgbClr val="002060"/>
                          </a:solidFill>
                          <a:effectLst/>
                        </a:rPr>
                        <a:t> </a:t>
                      </a:r>
                      <a:r>
                        <a:rPr lang="ar-MA" sz="1700" dirty="0" smtClean="0">
                          <a:solidFill>
                            <a:srgbClr val="002060"/>
                          </a:solidFill>
                          <a:effectLst/>
                        </a:rPr>
                        <a:t>أساتذة </a:t>
                      </a:r>
                      <a:r>
                        <a:rPr lang="ar-MA" sz="1700" dirty="0">
                          <a:solidFill>
                            <a:srgbClr val="002060"/>
                          </a:solidFill>
                          <a:effectLst/>
                        </a:rPr>
                        <a:t>التعليم </a:t>
                      </a:r>
                      <a:r>
                        <a:rPr lang="ar-MA" sz="1700" dirty="0" smtClean="0">
                          <a:solidFill>
                            <a:srgbClr val="002060"/>
                          </a:solidFill>
                          <a:effectLst/>
                        </a:rPr>
                        <a:t>الابتدائي</a:t>
                      </a:r>
                      <a:r>
                        <a:rPr lang="ar-MA" sz="1700" baseline="0" dirty="0" smtClean="0">
                          <a:solidFill>
                            <a:srgbClr val="002060"/>
                          </a:solidFill>
                          <a:effectLst/>
                        </a:rPr>
                        <a:t> - </a:t>
                      </a:r>
                      <a:r>
                        <a:rPr lang="ar-MA" sz="1700" dirty="0" smtClean="0">
                          <a:solidFill>
                            <a:srgbClr val="002060"/>
                          </a:solidFill>
                          <a:effectLst/>
                        </a:rPr>
                        <a:t>أساتذة </a:t>
                      </a:r>
                      <a:r>
                        <a:rPr lang="ar-MA" sz="1700" dirty="0">
                          <a:solidFill>
                            <a:srgbClr val="002060"/>
                          </a:solidFill>
                          <a:effectLst/>
                        </a:rPr>
                        <a:t>التعليم </a:t>
                      </a:r>
                      <a:r>
                        <a:rPr lang="ar-MA" sz="1700" dirty="0" smtClean="0">
                          <a:solidFill>
                            <a:srgbClr val="002060"/>
                          </a:solidFill>
                          <a:effectLst/>
                        </a:rPr>
                        <a:t>العالي</a:t>
                      </a:r>
                      <a:r>
                        <a:rPr lang="ar-MA" sz="1700" baseline="0" dirty="0" smtClean="0">
                          <a:solidFill>
                            <a:srgbClr val="002060"/>
                          </a:solidFill>
                          <a:effectLst/>
                        </a:rPr>
                        <a:t> – </a:t>
                      </a:r>
                      <a:r>
                        <a:rPr lang="ar-MA" sz="1700" dirty="0" smtClean="0">
                          <a:solidFill>
                            <a:srgbClr val="002060"/>
                          </a:solidFill>
                          <a:effectLst/>
                        </a:rPr>
                        <a:t>مكونون</a:t>
                      </a:r>
                      <a:r>
                        <a:rPr lang="ar-MA" sz="1700" baseline="0" dirty="0" smtClean="0">
                          <a:solidFill>
                            <a:srgbClr val="002060"/>
                          </a:solidFill>
                          <a:effectLst/>
                        </a:rPr>
                        <a:t> - </a:t>
                      </a:r>
                      <a:r>
                        <a:rPr lang="ar-MA" sz="1700" dirty="0" smtClean="0">
                          <a:solidFill>
                            <a:srgbClr val="002060"/>
                          </a:solidFill>
                          <a:effectLst/>
                        </a:rPr>
                        <a:t>مديريات مركزية– المعهد الملكي للثقافة الأمازيغية</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de-DE"/>
                    </a:p>
                  </a:txBody>
                  <a:tcPr/>
                </a:tc>
                <a:tc>
                  <a:txBody>
                    <a:bodyPr/>
                    <a:lstStyle/>
                    <a:p>
                      <a:pPr algn="ctr" rtl="1">
                        <a:lnSpc>
                          <a:spcPct val="115000"/>
                        </a:lnSpc>
                        <a:spcAft>
                          <a:spcPts val="0"/>
                        </a:spcAft>
                      </a:pPr>
                      <a:r>
                        <a:rPr lang="de-DE" sz="1700" dirty="0" smtClean="0">
                          <a:solidFill>
                            <a:srgbClr val="002060"/>
                          </a:solidFill>
                          <a:effectLst/>
                        </a:rPr>
                        <a:t> J/H</a:t>
                      </a:r>
                      <a:r>
                        <a:rPr lang="ar-MA" sz="1700" dirty="0" smtClean="0">
                          <a:solidFill>
                            <a:srgbClr val="002060"/>
                          </a:solidFill>
                          <a:effectLst/>
                        </a:rPr>
                        <a:t>760</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5296">
                <a:tc>
                  <a:txBody>
                    <a:bodyPr/>
                    <a:lstStyle/>
                    <a:p>
                      <a:pPr marL="72000" algn="just" rtl="1">
                        <a:lnSpc>
                          <a:spcPct val="115000"/>
                        </a:lnSpc>
                        <a:spcAft>
                          <a:spcPts val="0"/>
                        </a:spcAft>
                      </a:pPr>
                      <a:r>
                        <a:rPr lang="ar-MA" sz="1700" dirty="0" smtClean="0">
                          <a:solidFill>
                            <a:srgbClr val="002060"/>
                          </a:solidFill>
                          <a:effectLst/>
                        </a:rPr>
                        <a:t>2. ورشات </a:t>
                      </a:r>
                      <a:r>
                        <a:rPr lang="ar-MA" sz="1700" dirty="0">
                          <a:solidFill>
                            <a:srgbClr val="002060"/>
                          </a:solidFill>
                          <a:effectLst/>
                        </a:rPr>
                        <a:t>تنقيح برامج المواد الدراسية وإعداد دفاتر التحملات</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marL="72000" lvl="0" indent="0" algn="just" rtl="1">
                        <a:lnSpc>
                          <a:spcPts val="1900"/>
                        </a:lnSpc>
                        <a:spcAft>
                          <a:spcPts val="0"/>
                        </a:spcAft>
                        <a:buFont typeface="Arial"/>
                        <a:buNone/>
                      </a:pPr>
                      <a:r>
                        <a:rPr lang="ar-MA" sz="1700" dirty="0">
                          <a:solidFill>
                            <a:srgbClr val="002060"/>
                          </a:solidFill>
                          <a:effectLst/>
                        </a:rPr>
                        <a:t>مفتشون مركزيون، </a:t>
                      </a:r>
                      <a:r>
                        <a:rPr lang="ar-MA" sz="1700" dirty="0" smtClean="0">
                          <a:solidFill>
                            <a:srgbClr val="002060"/>
                          </a:solidFill>
                          <a:effectLst/>
                        </a:rPr>
                        <a:t>مفتشون جهويون</a:t>
                      </a:r>
                      <a:r>
                        <a:rPr lang="ar-MA" sz="1700" dirty="0">
                          <a:solidFill>
                            <a:srgbClr val="002060"/>
                          </a:solidFill>
                          <a:effectLst/>
                        </a:rPr>
                        <a:t>، مفتشو </a:t>
                      </a:r>
                      <a:r>
                        <a:rPr lang="ar-MA" sz="1700" dirty="0" smtClean="0">
                          <a:solidFill>
                            <a:srgbClr val="002060"/>
                          </a:solidFill>
                          <a:effectLst/>
                        </a:rPr>
                        <a:t>المناطق</a:t>
                      </a:r>
                      <a:r>
                        <a:rPr lang="ar-MA" sz="1700" baseline="0" dirty="0" smtClean="0">
                          <a:solidFill>
                            <a:srgbClr val="002060"/>
                          </a:solidFill>
                          <a:effectLst/>
                        </a:rPr>
                        <a:t> التربوية - </a:t>
                      </a:r>
                      <a:r>
                        <a:rPr lang="ar-MA" sz="1700" dirty="0" smtClean="0">
                          <a:solidFill>
                            <a:srgbClr val="002060"/>
                          </a:solidFill>
                          <a:effectLst/>
                        </a:rPr>
                        <a:t>خبراء وطنيون  ودوليون في </a:t>
                      </a:r>
                      <a:r>
                        <a:rPr lang="ar-MA" sz="1700" dirty="0">
                          <a:solidFill>
                            <a:srgbClr val="002060"/>
                          </a:solidFill>
                          <a:effectLst/>
                        </a:rPr>
                        <a:t>بيداغوجيا </a:t>
                      </a:r>
                      <a:r>
                        <a:rPr lang="ar-MA" sz="1700" dirty="0" smtClean="0">
                          <a:solidFill>
                            <a:srgbClr val="002060"/>
                          </a:solidFill>
                          <a:effectLst/>
                        </a:rPr>
                        <a:t>الإدماج</a:t>
                      </a:r>
                      <a:r>
                        <a:rPr lang="ar-MA" sz="1700" baseline="0" dirty="0" smtClean="0">
                          <a:solidFill>
                            <a:srgbClr val="002060"/>
                          </a:solidFill>
                          <a:effectLst/>
                        </a:rPr>
                        <a:t> - </a:t>
                      </a:r>
                      <a:r>
                        <a:rPr lang="ar-MA" sz="1700" dirty="0" smtClean="0">
                          <a:solidFill>
                            <a:srgbClr val="002060"/>
                          </a:solidFill>
                          <a:effectLst/>
                        </a:rPr>
                        <a:t>أساتذة </a:t>
                      </a:r>
                      <a:r>
                        <a:rPr lang="ar-MA" sz="1700" dirty="0">
                          <a:solidFill>
                            <a:srgbClr val="002060"/>
                          </a:solidFill>
                          <a:effectLst/>
                        </a:rPr>
                        <a:t>التعليم </a:t>
                      </a:r>
                      <a:r>
                        <a:rPr lang="ar-MA" sz="1700" dirty="0" smtClean="0">
                          <a:solidFill>
                            <a:srgbClr val="002060"/>
                          </a:solidFill>
                          <a:effectLst/>
                        </a:rPr>
                        <a:t>الابتدائي</a:t>
                      </a:r>
                      <a:r>
                        <a:rPr lang="ar-MA" sz="1700" baseline="0" dirty="0" smtClean="0">
                          <a:solidFill>
                            <a:srgbClr val="002060"/>
                          </a:solidFill>
                          <a:effectLst/>
                        </a:rPr>
                        <a:t> - </a:t>
                      </a:r>
                      <a:r>
                        <a:rPr lang="ar-MA" sz="1700" dirty="0" smtClean="0">
                          <a:solidFill>
                            <a:srgbClr val="002060"/>
                          </a:solidFill>
                          <a:effectLst/>
                        </a:rPr>
                        <a:t>أساتذة </a:t>
                      </a:r>
                      <a:r>
                        <a:rPr lang="ar-MA" sz="1700" dirty="0">
                          <a:solidFill>
                            <a:srgbClr val="002060"/>
                          </a:solidFill>
                          <a:effectLst/>
                        </a:rPr>
                        <a:t>التعليم </a:t>
                      </a:r>
                      <a:r>
                        <a:rPr lang="ar-MA" sz="1700" dirty="0" smtClean="0">
                          <a:solidFill>
                            <a:srgbClr val="002060"/>
                          </a:solidFill>
                          <a:effectLst/>
                        </a:rPr>
                        <a:t>العالي</a:t>
                      </a:r>
                      <a:r>
                        <a:rPr lang="ar-MA" sz="1700" baseline="0" dirty="0" smtClean="0">
                          <a:solidFill>
                            <a:srgbClr val="002060"/>
                          </a:solidFill>
                          <a:effectLst/>
                        </a:rPr>
                        <a:t> - </a:t>
                      </a:r>
                      <a:r>
                        <a:rPr lang="ar-MA" sz="1700" dirty="0" smtClean="0">
                          <a:solidFill>
                            <a:srgbClr val="002060"/>
                          </a:solidFill>
                          <a:effectLst/>
                        </a:rPr>
                        <a:t>مكونون– المعهد الملكي للثقافة الأمازيغية</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de-DE"/>
                    </a:p>
                  </a:txBody>
                  <a:tcPr/>
                </a:tc>
                <a:tc>
                  <a:txBody>
                    <a:bodyPr/>
                    <a:lstStyle/>
                    <a:p>
                      <a:pPr algn="ctr" rtl="1">
                        <a:lnSpc>
                          <a:spcPct val="115000"/>
                        </a:lnSpc>
                        <a:spcAft>
                          <a:spcPts val="0"/>
                        </a:spcAft>
                      </a:pPr>
                      <a:r>
                        <a:rPr lang="de-DE" sz="1700" dirty="0" smtClean="0">
                          <a:solidFill>
                            <a:srgbClr val="002060"/>
                          </a:solidFill>
                          <a:effectLst/>
                        </a:rPr>
                        <a:t> J/H</a:t>
                      </a:r>
                      <a:r>
                        <a:rPr lang="ar-MA" sz="1700" dirty="0" smtClean="0">
                          <a:solidFill>
                            <a:srgbClr val="002060"/>
                          </a:solidFill>
                          <a:effectLst/>
                        </a:rPr>
                        <a:t>575</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78238">
                <a:tc>
                  <a:txBody>
                    <a:bodyPr/>
                    <a:lstStyle/>
                    <a:p>
                      <a:pPr marL="72000" algn="just" rtl="1">
                        <a:lnSpc>
                          <a:spcPct val="115000"/>
                        </a:lnSpc>
                        <a:spcAft>
                          <a:spcPts val="0"/>
                        </a:spcAft>
                      </a:pPr>
                      <a:r>
                        <a:rPr lang="ar-MA" sz="1700" dirty="0" smtClean="0">
                          <a:solidFill>
                            <a:srgbClr val="002060"/>
                          </a:solidFill>
                          <a:effectLst/>
                        </a:rPr>
                        <a:t>3. لقاءات </a:t>
                      </a:r>
                      <a:r>
                        <a:rPr lang="ar-MA" sz="1700" dirty="0">
                          <a:solidFill>
                            <a:srgbClr val="002060"/>
                          </a:solidFill>
                          <a:effectLst/>
                        </a:rPr>
                        <a:t>ومحطات تقديم الحصيلة والتقاسم </a:t>
                      </a:r>
                      <a:r>
                        <a:rPr lang="ar-MA" sz="1700" dirty="0" smtClean="0">
                          <a:solidFill>
                            <a:srgbClr val="002060"/>
                          </a:solidFill>
                          <a:effectLst/>
                        </a:rPr>
                        <a:t>وإبداء </a:t>
                      </a:r>
                      <a:r>
                        <a:rPr lang="ar-MA" sz="1700" dirty="0">
                          <a:solidFill>
                            <a:srgbClr val="002060"/>
                          </a:solidFill>
                          <a:effectLst/>
                        </a:rPr>
                        <a:t>الرأي </a:t>
                      </a:r>
                      <a:r>
                        <a:rPr lang="ar-MA" sz="1700" dirty="0" smtClean="0">
                          <a:solidFill>
                            <a:srgbClr val="002060"/>
                          </a:solidFill>
                          <a:effectLst/>
                        </a:rPr>
                        <a:t>والاستشارة</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marL="72000" marR="0" lvl="0" indent="0" algn="just" defTabSz="914400" rtl="1" eaLnBrk="1" fontAlgn="auto" latinLnBrk="0" hangingPunct="1">
                        <a:lnSpc>
                          <a:spcPts val="1900"/>
                        </a:lnSpc>
                        <a:spcBef>
                          <a:spcPts val="0"/>
                        </a:spcBef>
                        <a:spcAft>
                          <a:spcPts val="0"/>
                        </a:spcAft>
                        <a:buClrTx/>
                        <a:buSzTx/>
                        <a:buFont typeface="Arial"/>
                        <a:buNone/>
                        <a:tabLst/>
                        <a:defRPr/>
                      </a:pPr>
                      <a:r>
                        <a:rPr lang="ar-MA" sz="1700" dirty="0">
                          <a:solidFill>
                            <a:srgbClr val="002060"/>
                          </a:solidFill>
                          <a:effectLst/>
                        </a:rPr>
                        <a:t>مفتشون مركزيون، </a:t>
                      </a:r>
                      <a:r>
                        <a:rPr lang="ar-MA" sz="1700" dirty="0" smtClean="0">
                          <a:solidFill>
                            <a:srgbClr val="002060"/>
                          </a:solidFill>
                          <a:effectLst/>
                        </a:rPr>
                        <a:t>مفتشون جهويون</a:t>
                      </a:r>
                      <a:r>
                        <a:rPr lang="ar-MA" sz="1700" dirty="0">
                          <a:solidFill>
                            <a:srgbClr val="002060"/>
                          </a:solidFill>
                          <a:effectLst/>
                        </a:rPr>
                        <a:t>، مفتشو </a:t>
                      </a:r>
                      <a:r>
                        <a:rPr lang="ar-MA" sz="1700" dirty="0" smtClean="0">
                          <a:solidFill>
                            <a:srgbClr val="002060"/>
                          </a:solidFill>
                          <a:effectLst/>
                        </a:rPr>
                        <a:t>المناطق</a:t>
                      </a:r>
                      <a:r>
                        <a:rPr lang="ar-MA" sz="1700" baseline="0" dirty="0" smtClean="0">
                          <a:solidFill>
                            <a:srgbClr val="002060"/>
                          </a:solidFill>
                          <a:effectLst/>
                        </a:rPr>
                        <a:t> التربوية - </a:t>
                      </a:r>
                      <a:r>
                        <a:rPr lang="ar-MA" sz="1700" dirty="0" smtClean="0">
                          <a:solidFill>
                            <a:srgbClr val="002060"/>
                          </a:solidFill>
                          <a:effectLst/>
                        </a:rPr>
                        <a:t>خبراء </a:t>
                      </a:r>
                      <a:r>
                        <a:rPr lang="ar-MA" sz="1700" dirty="0">
                          <a:solidFill>
                            <a:srgbClr val="002060"/>
                          </a:solidFill>
                          <a:effectLst/>
                        </a:rPr>
                        <a:t>دوليون ووطنيون في بيداغوجيا </a:t>
                      </a:r>
                      <a:r>
                        <a:rPr lang="ar-MA" sz="1700" dirty="0" smtClean="0">
                          <a:solidFill>
                            <a:srgbClr val="002060"/>
                          </a:solidFill>
                          <a:effectLst/>
                        </a:rPr>
                        <a:t>الإدماج</a:t>
                      </a:r>
                      <a:r>
                        <a:rPr lang="ar-MA" sz="1700" baseline="0" dirty="0" smtClean="0">
                          <a:solidFill>
                            <a:srgbClr val="002060"/>
                          </a:solidFill>
                          <a:effectLst/>
                        </a:rPr>
                        <a:t> - </a:t>
                      </a:r>
                      <a:r>
                        <a:rPr lang="ar-MA" sz="1700" dirty="0" smtClean="0">
                          <a:solidFill>
                            <a:srgbClr val="002060"/>
                          </a:solidFill>
                          <a:effectLst/>
                        </a:rPr>
                        <a:t>أساتذة </a:t>
                      </a:r>
                      <a:r>
                        <a:rPr lang="ar-MA" sz="1700" dirty="0">
                          <a:solidFill>
                            <a:srgbClr val="002060"/>
                          </a:solidFill>
                          <a:effectLst/>
                        </a:rPr>
                        <a:t>التعليم </a:t>
                      </a:r>
                      <a:r>
                        <a:rPr lang="ar-MA" sz="1700" dirty="0" smtClean="0">
                          <a:solidFill>
                            <a:srgbClr val="002060"/>
                          </a:solidFill>
                          <a:effectLst/>
                        </a:rPr>
                        <a:t>الابتدائي</a:t>
                      </a:r>
                      <a:r>
                        <a:rPr lang="ar-MA" sz="1700" baseline="0" dirty="0" smtClean="0">
                          <a:solidFill>
                            <a:srgbClr val="002060"/>
                          </a:solidFill>
                          <a:effectLst/>
                        </a:rPr>
                        <a:t> - </a:t>
                      </a:r>
                      <a:r>
                        <a:rPr lang="ar-MA" sz="1700" dirty="0" smtClean="0">
                          <a:solidFill>
                            <a:srgbClr val="002060"/>
                          </a:solidFill>
                          <a:effectLst/>
                        </a:rPr>
                        <a:t>أساتذة </a:t>
                      </a:r>
                      <a:r>
                        <a:rPr lang="ar-MA" sz="1700" dirty="0">
                          <a:solidFill>
                            <a:srgbClr val="002060"/>
                          </a:solidFill>
                          <a:effectLst/>
                        </a:rPr>
                        <a:t>التعليم </a:t>
                      </a:r>
                      <a:r>
                        <a:rPr lang="ar-MA" sz="1700" dirty="0" smtClean="0">
                          <a:solidFill>
                            <a:srgbClr val="002060"/>
                          </a:solidFill>
                          <a:effectLst/>
                        </a:rPr>
                        <a:t>العالي</a:t>
                      </a:r>
                      <a:r>
                        <a:rPr lang="ar-MA" sz="1700" baseline="0" dirty="0" smtClean="0">
                          <a:solidFill>
                            <a:srgbClr val="002060"/>
                          </a:solidFill>
                          <a:effectLst/>
                        </a:rPr>
                        <a:t> – </a:t>
                      </a:r>
                      <a:r>
                        <a:rPr lang="ar-MA" sz="1700" dirty="0" smtClean="0">
                          <a:solidFill>
                            <a:srgbClr val="002060"/>
                          </a:solidFill>
                          <a:effectLst/>
                        </a:rPr>
                        <a:t>مكونون</a:t>
                      </a:r>
                      <a:r>
                        <a:rPr lang="ar-MA" sz="1700" baseline="0" dirty="0" smtClean="0">
                          <a:solidFill>
                            <a:srgbClr val="002060"/>
                          </a:solidFill>
                          <a:effectLst/>
                        </a:rPr>
                        <a:t> - </a:t>
                      </a:r>
                      <a:r>
                        <a:rPr lang="ar-MA" sz="1700" dirty="0" smtClean="0">
                          <a:solidFill>
                            <a:srgbClr val="002060"/>
                          </a:solidFill>
                          <a:effectLst/>
                        </a:rPr>
                        <a:t>مديريات مركزية</a:t>
                      </a:r>
                      <a:r>
                        <a:rPr lang="ar-MA" sz="1700" baseline="0" dirty="0" smtClean="0">
                          <a:solidFill>
                            <a:srgbClr val="002060"/>
                          </a:solidFill>
                          <a:effectLst/>
                        </a:rPr>
                        <a:t> - </a:t>
                      </a:r>
                      <a:r>
                        <a:rPr lang="ar-MA" sz="1700" dirty="0" smtClean="0">
                          <a:solidFill>
                            <a:srgbClr val="002060"/>
                          </a:solidFill>
                          <a:effectLst/>
                        </a:rPr>
                        <a:t>المفتشية </a:t>
                      </a:r>
                      <a:r>
                        <a:rPr lang="ar-MA" sz="1700" dirty="0">
                          <a:solidFill>
                            <a:srgbClr val="002060"/>
                          </a:solidFill>
                          <a:effectLst/>
                        </a:rPr>
                        <a:t>العامة للشؤون </a:t>
                      </a:r>
                      <a:r>
                        <a:rPr lang="ar-MA" sz="1700" dirty="0" smtClean="0">
                          <a:solidFill>
                            <a:srgbClr val="002060"/>
                          </a:solidFill>
                          <a:effectLst/>
                        </a:rPr>
                        <a:t>التربوية – المعهد الملكي للثقافة الأمازيغية - اللجنة المركزية لحقوق الإنسان</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de-DE"/>
                    </a:p>
                  </a:txBody>
                  <a:tcPr/>
                </a:tc>
                <a:tc>
                  <a:txBody>
                    <a:bodyPr/>
                    <a:lstStyle/>
                    <a:p>
                      <a:pPr algn="ctr" rtl="1">
                        <a:lnSpc>
                          <a:spcPct val="115000"/>
                        </a:lnSpc>
                        <a:spcAft>
                          <a:spcPts val="0"/>
                        </a:spcAft>
                      </a:pPr>
                      <a:r>
                        <a:rPr lang="de-DE" sz="1700" dirty="0" smtClean="0">
                          <a:solidFill>
                            <a:srgbClr val="002060"/>
                          </a:solidFill>
                          <a:effectLst/>
                        </a:rPr>
                        <a:t> J/H</a:t>
                      </a:r>
                      <a:r>
                        <a:rPr lang="ar-MA" sz="1700" dirty="0" smtClean="0">
                          <a:solidFill>
                            <a:srgbClr val="002060"/>
                          </a:solidFill>
                          <a:effectLst/>
                        </a:rPr>
                        <a:t>180</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91856">
                <a:tc>
                  <a:txBody>
                    <a:bodyPr/>
                    <a:lstStyle/>
                    <a:p>
                      <a:pPr marL="72000" algn="just" rtl="1">
                        <a:lnSpc>
                          <a:spcPct val="115000"/>
                        </a:lnSpc>
                        <a:spcAft>
                          <a:spcPts val="0"/>
                        </a:spcAft>
                      </a:pPr>
                      <a:r>
                        <a:rPr lang="ar-MA" sz="1700" dirty="0" smtClean="0">
                          <a:solidFill>
                            <a:srgbClr val="002060"/>
                          </a:solidFill>
                          <a:effectLst/>
                        </a:rPr>
                        <a:t>4. ورشات </a:t>
                      </a:r>
                      <a:r>
                        <a:rPr lang="ar-MA" sz="1700" dirty="0">
                          <a:solidFill>
                            <a:srgbClr val="002060"/>
                          </a:solidFill>
                          <a:effectLst/>
                        </a:rPr>
                        <a:t>إدخال التعديلات والمقترحات</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marL="72000" lvl="0" indent="0" algn="just" rtl="1">
                        <a:lnSpc>
                          <a:spcPts val="1900"/>
                        </a:lnSpc>
                        <a:spcAft>
                          <a:spcPts val="0"/>
                        </a:spcAft>
                        <a:buFont typeface="Arial"/>
                        <a:buNone/>
                      </a:pPr>
                      <a:r>
                        <a:rPr lang="ar-MA" sz="1700" dirty="0">
                          <a:solidFill>
                            <a:srgbClr val="002060"/>
                          </a:solidFill>
                          <a:effectLst/>
                        </a:rPr>
                        <a:t>مفتشون مركزيون، </a:t>
                      </a:r>
                      <a:r>
                        <a:rPr lang="ar-MA" sz="1700" dirty="0" smtClean="0">
                          <a:solidFill>
                            <a:srgbClr val="002060"/>
                          </a:solidFill>
                          <a:effectLst/>
                        </a:rPr>
                        <a:t>مفتشون جهويون</a:t>
                      </a:r>
                      <a:r>
                        <a:rPr lang="ar-MA" sz="1700" dirty="0">
                          <a:solidFill>
                            <a:srgbClr val="002060"/>
                          </a:solidFill>
                          <a:effectLst/>
                        </a:rPr>
                        <a:t>، </a:t>
                      </a:r>
                      <a:r>
                        <a:rPr lang="ar-MA" sz="1700" dirty="0" smtClean="0">
                          <a:solidFill>
                            <a:srgbClr val="002060"/>
                          </a:solidFill>
                          <a:effectLst/>
                        </a:rPr>
                        <a:t>مفتشو المناطق</a:t>
                      </a:r>
                      <a:r>
                        <a:rPr lang="ar-MA" sz="1700" baseline="0" dirty="0" smtClean="0">
                          <a:solidFill>
                            <a:srgbClr val="002060"/>
                          </a:solidFill>
                          <a:effectLst/>
                        </a:rPr>
                        <a:t> التربوية - </a:t>
                      </a:r>
                      <a:r>
                        <a:rPr lang="ar-MA" sz="1700" dirty="0" smtClean="0">
                          <a:solidFill>
                            <a:srgbClr val="002060"/>
                          </a:solidFill>
                          <a:effectLst/>
                        </a:rPr>
                        <a:t>خبراء </a:t>
                      </a:r>
                      <a:r>
                        <a:rPr lang="ar-MA" sz="1700" dirty="0">
                          <a:solidFill>
                            <a:srgbClr val="002060"/>
                          </a:solidFill>
                          <a:effectLst/>
                        </a:rPr>
                        <a:t>دوليون ووطنيون في بيداغوجيا الإدماج</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de-DE"/>
                    </a:p>
                  </a:txBody>
                  <a:tcPr/>
                </a:tc>
                <a:tc>
                  <a:txBody>
                    <a:bodyPr/>
                    <a:lstStyle/>
                    <a:p>
                      <a:pPr algn="ctr" rtl="1">
                        <a:lnSpc>
                          <a:spcPct val="115000"/>
                        </a:lnSpc>
                        <a:spcAft>
                          <a:spcPts val="0"/>
                        </a:spcAft>
                      </a:pPr>
                      <a:r>
                        <a:rPr lang="de-DE" sz="1700" dirty="0" smtClean="0">
                          <a:solidFill>
                            <a:srgbClr val="002060"/>
                          </a:solidFill>
                          <a:effectLst/>
                        </a:rPr>
                        <a:t> J/H</a:t>
                      </a:r>
                      <a:r>
                        <a:rPr lang="ar-MA" sz="1700" dirty="0" smtClean="0">
                          <a:solidFill>
                            <a:srgbClr val="002060"/>
                          </a:solidFill>
                          <a:effectLst/>
                        </a:rPr>
                        <a:t>430</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6742">
                <a:tc>
                  <a:txBody>
                    <a:bodyPr/>
                    <a:lstStyle/>
                    <a:p>
                      <a:pPr marL="72000" algn="r" rtl="1">
                        <a:lnSpc>
                          <a:spcPct val="115000"/>
                        </a:lnSpc>
                        <a:spcAft>
                          <a:spcPts val="0"/>
                        </a:spcAft>
                      </a:pPr>
                      <a:r>
                        <a:rPr lang="ar-MA" sz="1700" dirty="0" smtClean="0">
                          <a:solidFill>
                            <a:srgbClr val="002060"/>
                          </a:solidFill>
                          <a:effectLst/>
                        </a:rPr>
                        <a:t>5. الإعداد </a:t>
                      </a:r>
                      <a:r>
                        <a:rPr lang="ar-MA" sz="1700" dirty="0">
                          <a:solidFill>
                            <a:srgbClr val="002060"/>
                          </a:solidFill>
                          <a:effectLst/>
                        </a:rPr>
                        <a:t>التقني </a:t>
                      </a:r>
                      <a:r>
                        <a:rPr lang="ar-MA" sz="1700" dirty="0" smtClean="0">
                          <a:solidFill>
                            <a:srgbClr val="002060"/>
                          </a:solidFill>
                          <a:effectLst/>
                        </a:rPr>
                        <a:t>للوثائق</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gridSpan="2">
                  <a:txBody>
                    <a:bodyPr/>
                    <a:lstStyle/>
                    <a:p>
                      <a:pPr marL="72000" algn="r" rtl="1">
                        <a:lnSpc>
                          <a:spcPts val="1900"/>
                        </a:lnSpc>
                        <a:spcAft>
                          <a:spcPts val="0"/>
                        </a:spcAft>
                      </a:pPr>
                      <a:r>
                        <a:rPr lang="ar-MA" sz="1700" dirty="0">
                          <a:solidFill>
                            <a:srgbClr val="002060"/>
                          </a:solidFill>
                          <a:effectLst/>
                        </a:rPr>
                        <a:t>مديرية المناهج</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hMerge="1">
                  <a:txBody>
                    <a:bodyPr/>
                    <a:lstStyle/>
                    <a:p>
                      <a:endParaRPr lang="de-DE"/>
                    </a:p>
                  </a:txBody>
                  <a:tcPr/>
                </a:tc>
                <a:tc>
                  <a:txBody>
                    <a:bodyPr/>
                    <a:lstStyle/>
                    <a:p>
                      <a:pPr algn="ctr" rtl="1">
                        <a:lnSpc>
                          <a:spcPct val="115000"/>
                        </a:lnSpc>
                        <a:spcAft>
                          <a:spcPts val="0"/>
                        </a:spcAft>
                      </a:pPr>
                      <a:r>
                        <a:rPr lang="de-DE" sz="1700" dirty="0" smtClean="0">
                          <a:solidFill>
                            <a:srgbClr val="002060"/>
                          </a:solidFill>
                          <a:effectLst/>
                        </a:rPr>
                        <a:t> J/H</a:t>
                      </a:r>
                      <a:r>
                        <a:rPr lang="ar-MA" sz="1700" dirty="0" smtClean="0">
                          <a:solidFill>
                            <a:srgbClr val="002060"/>
                          </a:solidFill>
                          <a:effectLst/>
                        </a:rPr>
                        <a:t>40</a:t>
                      </a:r>
                      <a:endParaRPr lang="de-DE" sz="1700"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6742">
                <a:tc gridSpan="2">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MA" sz="1700" dirty="0" smtClean="0">
                          <a:solidFill>
                            <a:srgbClr val="C00000"/>
                          </a:solidFill>
                          <a:effectLst/>
                        </a:rPr>
                        <a:t>**</a:t>
                      </a:r>
                      <a:r>
                        <a:rPr lang="ar-MA" sz="1700" baseline="0" dirty="0">
                          <a:solidFill>
                            <a:srgbClr val="002060"/>
                          </a:solidFill>
                          <a:effectLst/>
                          <a:latin typeface="Calibri"/>
                          <a:cs typeface="Arial"/>
                        </a:rPr>
                        <a:t> </a:t>
                      </a:r>
                      <a:r>
                        <a:rPr lang="ar-MA" sz="1700" baseline="0" dirty="0" smtClean="0">
                          <a:solidFill>
                            <a:srgbClr val="C00000"/>
                          </a:solidFill>
                          <a:effectLst/>
                          <a:latin typeface="Calibri"/>
                          <a:cs typeface="Arial"/>
                        </a:rPr>
                        <a:t>تنسيق وسكرتارية: مديرية المناهج</a:t>
                      </a:r>
                      <a:endParaRPr lang="de-DE" sz="1700" dirty="0" smtClean="0">
                        <a:solidFill>
                          <a:srgbClr val="C00000"/>
                        </a:solidFill>
                        <a:effectLst/>
                        <a:latin typeface="Calibri"/>
                        <a:ea typeface="Calibri"/>
                        <a:cs typeface="Arial"/>
                      </a:endParaRPr>
                    </a:p>
                  </a:txBody>
                  <a:tcPr marL="22078" marR="22078" marT="0" marB="0" anchor="ct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de-DE"/>
                    </a:p>
                  </a:txBody>
                  <a:tcPr/>
                </a:tc>
                <a:tc>
                  <a:txBody>
                    <a:bodyPr/>
                    <a:lstStyle/>
                    <a:p>
                      <a:pPr algn="ctr" rtl="1">
                        <a:lnSpc>
                          <a:spcPct val="115000"/>
                        </a:lnSpc>
                        <a:spcAft>
                          <a:spcPts val="0"/>
                        </a:spcAft>
                      </a:pPr>
                      <a:r>
                        <a:rPr lang="ar-MA" sz="1700" b="1" dirty="0" smtClean="0">
                          <a:solidFill>
                            <a:srgbClr val="002060"/>
                          </a:solidFill>
                          <a:effectLst/>
                        </a:rPr>
                        <a:t>المجموع</a:t>
                      </a:r>
                      <a:endParaRPr lang="de-DE" sz="1700" b="1"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5">
                        <a:lumMod val="9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de-DE" sz="1700" b="1" dirty="0" smtClean="0">
                          <a:solidFill>
                            <a:srgbClr val="002060"/>
                          </a:solidFill>
                          <a:effectLst/>
                        </a:rPr>
                        <a:t>1985 J/H</a:t>
                      </a:r>
                      <a:endParaRPr lang="de-DE" sz="1700" b="1" dirty="0">
                        <a:solidFill>
                          <a:srgbClr val="002060"/>
                        </a:solidFill>
                        <a:effectLst/>
                        <a:latin typeface="Calibri"/>
                        <a:ea typeface="Calibri"/>
                        <a:cs typeface="Arial"/>
                      </a:endParaRPr>
                    </a:p>
                  </a:txBody>
                  <a:tcPr marL="22078" marR="2207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14" name="Titel 1"/>
          <p:cNvSpPr txBox="1">
            <a:spLocks/>
          </p:cNvSpPr>
          <p:nvPr/>
        </p:nvSpPr>
        <p:spPr bwMode="auto">
          <a:xfrm>
            <a:off x="14284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rPr>
              <a:t>البرامج المحينة</a:t>
            </a:r>
            <a:endParaRPr lang="de-DE" sz="2800" b="1" kern="0" dirty="0">
              <a:solidFill>
                <a:schemeClr val="bg2">
                  <a:lumMod val="40000"/>
                  <a:lumOff val="60000"/>
                </a:schemeClr>
              </a:solidFill>
              <a:latin typeface="+mj-lt"/>
              <a:ea typeface="+mj-ea"/>
              <a:cs typeface="+mj-cs"/>
            </a:endParaRPr>
          </a:p>
        </p:txBody>
      </p:sp>
      <p:sp>
        <p:nvSpPr>
          <p:cNvPr id="11"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a:t>
            </a:fld>
            <a:endParaRPr lang="fr-FR" dirty="0"/>
          </a:p>
        </p:txBody>
      </p:sp>
    </p:spTree>
    <p:extLst>
      <p:ext uri="{BB962C8B-B14F-4D97-AF65-F5344CB8AC3E}">
        <p14:creationId xmlns="" xmlns:p14="http://schemas.microsoft.com/office/powerpoint/2010/main" val="20607183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900" decel="100000" fill="hold"/>
                                        <p:tgtEl>
                                          <p:spTgt spid="1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6" presetID="21" presetClass="entr" presetSubtype="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6" grpId="0" animBg="1"/>
      <p:bldP spid="13"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الرياضيات</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14503747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51520" y="1268760"/>
            <a:ext cx="8640960" cy="4589132"/>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spcBef>
                <a:spcPts val="0"/>
              </a:spcBef>
              <a:buNone/>
            </a:pPr>
            <a:r>
              <a:rPr lang="ar-MA" sz="1800" dirty="0">
                <a:solidFill>
                  <a:srgbClr val="C00000"/>
                </a:solidFill>
              </a:rPr>
              <a:t>على </a:t>
            </a:r>
            <a:r>
              <a:rPr lang="ar-MA" sz="1800" dirty="0" smtClean="0">
                <a:solidFill>
                  <a:srgbClr val="C00000"/>
                </a:solidFill>
              </a:rPr>
              <a:t>مستوى المضامين</a:t>
            </a:r>
            <a:r>
              <a:rPr lang="fr-FR" sz="1800" dirty="0" smtClean="0">
                <a:solidFill>
                  <a:srgbClr val="C00000"/>
                </a:solidFill>
              </a:rPr>
              <a:t> </a:t>
            </a:r>
            <a:r>
              <a:rPr lang="ar-MA" sz="1800" dirty="0">
                <a:solidFill>
                  <a:srgbClr val="C00000"/>
                </a:solidFill>
              </a:rPr>
              <a:t>: </a:t>
            </a:r>
          </a:p>
          <a:p>
            <a:pPr>
              <a:spcBef>
                <a:spcPts val="0"/>
              </a:spcBef>
            </a:pPr>
            <a:r>
              <a:rPr lang="ar-MA" sz="1800" b="0" dirty="0" smtClean="0"/>
              <a:t>كثافة المضامين  في المستويات الدراسية؛  </a:t>
            </a:r>
          </a:p>
          <a:p>
            <a:pPr>
              <a:spcBef>
                <a:spcPts val="0"/>
              </a:spcBef>
            </a:pPr>
            <a:r>
              <a:rPr lang="ar-MA" sz="1800" b="0" dirty="0" smtClean="0"/>
              <a:t>ضعف انسجامها مع الكفايات المستهدفة؛</a:t>
            </a:r>
          </a:p>
          <a:p>
            <a:pPr>
              <a:spcBef>
                <a:spcPts val="0"/>
              </a:spcBef>
            </a:pPr>
            <a:r>
              <a:rPr lang="ar-MA" sz="1800" b="0" dirty="0" smtClean="0"/>
              <a:t>التمركز على  اكتساب ومراكمة المعارف والتعلمات دون رابط بينها؛</a:t>
            </a:r>
          </a:p>
          <a:p>
            <a:pPr>
              <a:spcBef>
                <a:spcPts val="0"/>
              </a:spcBef>
            </a:pPr>
            <a:r>
              <a:rPr lang="ar-MA" sz="1800" b="0" dirty="0" smtClean="0"/>
              <a:t>غياب برنامج دراسي محدد؛</a:t>
            </a:r>
          </a:p>
          <a:p>
            <a:pPr marL="0" indent="0">
              <a:spcBef>
                <a:spcPts val="600"/>
              </a:spcBef>
              <a:buNone/>
            </a:pPr>
            <a:r>
              <a:rPr lang="ar-MA" sz="1800" dirty="0" smtClean="0">
                <a:solidFill>
                  <a:srgbClr val="C00000"/>
                </a:solidFill>
              </a:rPr>
              <a:t>على مستوى المقاربات الديدكتيكية:</a:t>
            </a:r>
          </a:p>
          <a:p>
            <a:pPr>
              <a:spcBef>
                <a:spcPts val="0"/>
              </a:spcBef>
            </a:pPr>
            <a:r>
              <a:rPr lang="ar-MA" sz="1800" b="0" dirty="0" smtClean="0"/>
              <a:t>استهداف التعلمات المجزأة دون توليف أوربط؛ </a:t>
            </a:r>
          </a:p>
          <a:p>
            <a:pPr>
              <a:spcBef>
                <a:spcPts val="0"/>
              </a:spcBef>
            </a:pPr>
            <a:r>
              <a:rPr lang="ar-MA" sz="1800" b="0" dirty="0" smtClean="0"/>
              <a:t>عدم وجود توجيهات تربوية ومنهجية مؤطرة للأساتذة في تدبير درس الرياضيات؛</a:t>
            </a:r>
          </a:p>
          <a:p>
            <a:pPr>
              <a:spcBef>
                <a:spcPts val="0"/>
              </a:spcBef>
            </a:pPr>
            <a:r>
              <a:rPr lang="ar-MA" sz="1800" b="0" dirty="0" smtClean="0"/>
              <a:t>ضعف الاهتمام بمكون</a:t>
            </a:r>
            <a:r>
              <a:rPr lang="fr-FR" sz="1800" b="0" dirty="0" smtClean="0"/>
              <a:t> </a:t>
            </a:r>
            <a:r>
              <a:rPr lang="ar-MA" sz="1800" b="0" dirty="0" smtClean="0"/>
              <a:t>حل المسائل؛</a:t>
            </a:r>
          </a:p>
          <a:p>
            <a:pPr>
              <a:spcBef>
                <a:spcPts val="0"/>
              </a:spcBef>
            </a:pPr>
            <a:r>
              <a:rPr lang="ar-MA" sz="1800" b="0" dirty="0" smtClean="0"/>
              <a:t>غياب فترات لتوليف التعلمات وإدماجها؛</a:t>
            </a:r>
          </a:p>
          <a:p>
            <a:pPr>
              <a:spcBef>
                <a:spcPts val="0"/>
              </a:spcBef>
            </a:pPr>
            <a:r>
              <a:rPr lang="ar-MA" sz="1800" b="0" dirty="0" smtClean="0"/>
              <a:t>محدودية المعينات الديدكتيكية والوسائل التعليمية؛</a:t>
            </a:r>
          </a:p>
          <a:p>
            <a:pPr marL="0" indent="0">
              <a:spcBef>
                <a:spcPts val="600"/>
              </a:spcBef>
              <a:buNone/>
            </a:pPr>
            <a:r>
              <a:rPr lang="ar-MA" sz="1800" dirty="0" smtClean="0">
                <a:solidFill>
                  <a:srgbClr val="C00000"/>
                </a:solidFill>
              </a:rPr>
              <a:t>على مستوى التوافق </a:t>
            </a:r>
            <a:r>
              <a:rPr lang="ar-MA" sz="1800" dirty="0">
                <a:solidFill>
                  <a:srgbClr val="C00000"/>
                </a:solidFill>
              </a:rPr>
              <a:t>بين الكفايات والموارد:</a:t>
            </a:r>
          </a:p>
          <a:p>
            <a:pPr>
              <a:spcBef>
                <a:spcPts val="0"/>
              </a:spcBef>
            </a:pPr>
            <a:r>
              <a:rPr lang="ar-MA" sz="1800" b="0" dirty="0" smtClean="0"/>
              <a:t>ضعف الانسجام الداخلي في منطوق الكفايات؛</a:t>
            </a:r>
          </a:p>
          <a:p>
            <a:pPr>
              <a:spcBef>
                <a:spcPts val="0"/>
              </a:spcBef>
            </a:pPr>
            <a:r>
              <a:rPr lang="ar-MA" sz="1800" b="0" dirty="0" smtClean="0"/>
              <a:t>محدودية التكامل بين منطوق مراحل الكفاية الواحدة؛ </a:t>
            </a:r>
          </a:p>
          <a:p>
            <a:pPr>
              <a:spcBef>
                <a:spcPts val="0"/>
              </a:spcBef>
            </a:pPr>
            <a:r>
              <a:rPr lang="ar-MA" sz="1800" b="0" dirty="0" smtClean="0">
                <a:solidFill>
                  <a:srgbClr val="C00000"/>
                </a:solidFill>
              </a:rPr>
              <a:t>ضعف التدرج والتكامل بين مراحل كل كفاية من الكفايتين المستهدفتين سواء على مستوى السنة الدراسية الواحدة أو في ما بين السنوات الدراسية؛</a:t>
            </a:r>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71</a:t>
            </a:fld>
            <a:endParaRPr lang="fr-FR" dirty="0"/>
          </a:p>
        </p:txBody>
      </p:sp>
    </p:spTree>
    <p:extLst>
      <p:ext uri="{BB962C8B-B14F-4D97-AF65-F5344CB8AC3E}">
        <p14:creationId xmlns:p14="http://schemas.microsoft.com/office/powerpoint/2010/main" xmlns="" val="39708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down)">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down)">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down)">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wipe(down)">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wipe(down)">
                                      <p:cBhvr>
                                        <p:cTn id="53" dur="500"/>
                                        <p:tgtEl>
                                          <p:spTgt spid="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wipe(down)">
                                      <p:cBhvr>
                                        <p:cTn id="58" dur="500"/>
                                        <p:tgtEl>
                                          <p:spTgt spid="4">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animEffect transition="in" filter="wipe(down)">
                                      <p:cBhvr>
                                        <p:cTn id="63" dur="500"/>
                                        <p:tgtEl>
                                          <p:spTgt spid="4">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wipe(down)">
                                      <p:cBhvr>
                                        <p:cTn id="68" dur="500"/>
                                        <p:tgtEl>
                                          <p:spTgt spid="4">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73" dur="500"/>
                                        <p:tgtEl>
                                          <p:spTgt spid="4">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animEffect transition="in" filter="blinds(horizontal)">
                                      <p:cBhvr>
                                        <p:cTn id="78" dur="500"/>
                                        <p:tgtEl>
                                          <p:spTgt spid="4">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4">
                                            <p:txEl>
                                              <p:pRg st="14" end="14"/>
                                            </p:txEl>
                                          </p:spTgt>
                                        </p:tgtEl>
                                        <p:attrNameLst>
                                          <p:attrName>style.visibility</p:attrName>
                                        </p:attrNameLst>
                                      </p:cBhvr>
                                      <p:to>
                                        <p:strVal val="visible"/>
                                      </p:to>
                                    </p:set>
                                    <p:animEffect transition="in" filter="blinds(horizontal)">
                                      <p:cBhvr>
                                        <p:cTn id="8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9" name="Rectangle 7"/>
          <p:cNvSpPr>
            <a:spLocks noChangeArrowheads="1"/>
          </p:cNvSpPr>
          <p:nvPr/>
        </p:nvSpPr>
        <p:spPr bwMode="auto">
          <a:xfrm>
            <a:off x="142844" y="1357298"/>
            <a:ext cx="8784976" cy="4324261"/>
          </a:xfrm>
          <a:prstGeom prst="rect">
            <a:avLst/>
          </a:prstGeom>
          <a:noFill/>
          <a:ln w="9525">
            <a:noFill/>
            <a:miter lim="800000"/>
            <a:headEnd/>
            <a:tailEnd/>
          </a:ln>
        </p:spPr>
        <p:txBody>
          <a:bodyPr wrap="square">
            <a:spAutoFit/>
          </a:bodyPr>
          <a:lstStyle/>
          <a:p>
            <a:pPr algn="just" rtl="1">
              <a:spcAft>
                <a:spcPts val="0"/>
              </a:spcAft>
            </a:pPr>
            <a:r>
              <a:rPr lang="ar-MA" sz="2000" b="1" kern="0" dirty="0" smtClean="0">
                <a:solidFill>
                  <a:srgbClr val="C00000"/>
                </a:solidFill>
                <a:latin typeface="+mn-lt"/>
                <a:cs typeface="+mn-cs"/>
              </a:rPr>
              <a:t>شملت التعديلات:</a:t>
            </a:r>
            <a:endParaRPr lang="ar-MA" sz="2000" b="1" kern="0" dirty="0">
              <a:solidFill>
                <a:srgbClr val="C00000"/>
              </a:solidFill>
              <a:latin typeface="+mn-lt"/>
              <a:cs typeface="+mn-cs"/>
            </a:endParaRPr>
          </a:p>
          <a:p>
            <a:pPr marL="414900" lvl="0" indent="-342900" algn="just" rtl="1">
              <a:spcBef>
                <a:spcPts val="600"/>
              </a:spcBef>
              <a:spcAft>
                <a:spcPts val="0"/>
              </a:spcAft>
              <a:buClr>
                <a:schemeClr val="accent5">
                  <a:lumMod val="50000"/>
                </a:schemeClr>
              </a:buClr>
              <a:buFont typeface="Wingdings" pitchFamily="2" charset="2"/>
              <a:buChar char="ü"/>
            </a:pPr>
            <a:r>
              <a:rPr lang="ar-MA" sz="2000" b="1" kern="0" dirty="0" smtClean="0">
                <a:solidFill>
                  <a:srgbClr val="C00000"/>
                </a:solidFill>
                <a:latin typeface="+mn-lt"/>
                <a:cs typeface="+mn-cs"/>
              </a:rPr>
              <a:t>إزاحات</a:t>
            </a:r>
            <a:r>
              <a:rPr lang="en-US" sz="2000" b="1" kern="0" dirty="0" smtClean="0">
                <a:solidFill>
                  <a:srgbClr val="C00000"/>
                </a:solidFill>
                <a:latin typeface="+mn-lt"/>
                <a:cs typeface="+mn-cs"/>
              </a:rPr>
              <a:t>:</a:t>
            </a:r>
            <a:r>
              <a:rPr lang="ar-MA" sz="2000" b="1" kern="0" dirty="0" smtClean="0">
                <a:solidFill>
                  <a:srgbClr val="C00000"/>
                </a:solidFill>
                <a:latin typeface="+mn-lt"/>
                <a:cs typeface="+mn-cs"/>
              </a:rPr>
              <a:t> </a:t>
            </a:r>
            <a:r>
              <a:rPr lang="ar-MA" sz="2000" kern="0" dirty="0" smtClean="0">
                <a:solidFill>
                  <a:srgbClr val="002060"/>
                </a:solidFill>
                <a:latin typeface="+mn-lt"/>
                <a:cs typeface="+mn-cs"/>
              </a:rPr>
              <a:t>إعادة ترتيب موارد الكفايات وفقرات البرنامج الدراسي بما ييسر تحقبق الانسجام داخل البرنامج الدراسي وداخل المرحلة ؛</a:t>
            </a:r>
            <a:endParaRPr lang="ar-MA" sz="2000" kern="0" dirty="0">
              <a:solidFill>
                <a:srgbClr val="002060"/>
              </a:solidFill>
              <a:latin typeface="+mn-lt"/>
              <a:cs typeface="+mn-cs"/>
            </a:endParaRPr>
          </a:p>
          <a:p>
            <a:pPr marL="414900" lvl="0" indent="-342900" algn="just" rtl="1">
              <a:spcBef>
                <a:spcPts val="600"/>
              </a:spcBef>
              <a:spcAft>
                <a:spcPts val="0"/>
              </a:spcAft>
              <a:buClr>
                <a:schemeClr val="accent5">
                  <a:lumMod val="50000"/>
                </a:schemeClr>
              </a:buClr>
              <a:buFont typeface="Wingdings" pitchFamily="2" charset="2"/>
              <a:buChar char="ü"/>
            </a:pPr>
            <a:r>
              <a:rPr lang="ar-MA" sz="2000" b="1" kern="0" dirty="0" smtClean="0">
                <a:solidFill>
                  <a:srgbClr val="C00000"/>
                </a:solidFill>
              </a:rPr>
              <a:t>إضافات:</a:t>
            </a:r>
          </a:p>
          <a:p>
            <a:pPr marL="720000" lvl="0" indent="-360000" algn="just" rtl="1">
              <a:spcBef>
                <a:spcPts val="600"/>
              </a:spcBef>
              <a:spcAft>
                <a:spcPts val="0"/>
              </a:spcAft>
              <a:buClr>
                <a:srgbClr val="C00000"/>
              </a:buClr>
              <a:buFont typeface="Wingdings" pitchFamily="2" charset="2"/>
              <a:buChar char="v"/>
            </a:pPr>
            <a:r>
              <a:rPr lang="ar-MA" sz="2000" kern="0" dirty="0" smtClean="0">
                <a:solidFill>
                  <a:srgbClr val="002060"/>
                </a:solidFill>
                <a:latin typeface="+mn-lt"/>
                <a:cs typeface="+mn-cs"/>
              </a:rPr>
              <a:t>دعت الضرورة  المنهجية إلى إضافة </a:t>
            </a:r>
            <a:r>
              <a:rPr lang="ar-MA" sz="2000" b="1" kern="0" dirty="0" smtClean="0">
                <a:solidFill>
                  <a:srgbClr val="C00000"/>
                </a:solidFill>
                <a:latin typeface="+mn-lt"/>
                <a:cs typeface="+mn-cs"/>
              </a:rPr>
              <a:t>مكون حل المسائل </a:t>
            </a:r>
            <a:r>
              <a:rPr lang="ar-MA" sz="2000" kern="0" dirty="0" smtClean="0">
                <a:solidFill>
                  <a:srgbClr val="002060"/>
                </a:solidFill>
                <a:latin typeface="+mn-lt"/>
                <a:cs typeface="+mn-cs"/>
              </a:rPr>
              <a:t>الميسر لبناء النهج الرياضي؛</a:t>
            </a:r>
          </a:p>
          <a:p>
            <a:pPr marL="720000" lvl="0" indent="-360000" algn="just" rtl="1">
              <a:spcBef>
                <a:spcPts val="600"/>
              </a:spcBef>
              <a:spcAft>
                <a:spcPts val="0"/>
              </a:spcAft>
              <a:buClr>
                <a:srgbClr val="C00000"/>
              </a:buClr>
              <a:buFont typeface="Wingdings" pitchFamily="2" charset="2"/>
              <a:buChar char="v"/>
            </a:pPr>
            <a:r>
              <a:rPr lang="ar-MA" sz="2000" kern="0" dirty="0" smtClean="0">
                <a:solidFill>
                  <a:srgbClr val="C00000"/>
                </a:solidFill>
                <a:latin typeface="+mn-lt"/>
                <a:cs typeface="+mn-cs"/>
              </a:rPr>
              <a:t>إعادة بناء فقرات البرنامج الدراسي من خلال اعتماد منهجية تعالج ماهو أساس كالكفاية ومراحلها لتصل إلى التفاصيل ذات الصلة ؛</a:t>
            </a:r>
          </a:p>
          <a:p>
            <a:pPr marL="720000" lvl="0" indent="-360000" algn="just" rtl="1">
              <a:spcBef>
                <a:spcPts val="600"/>
              </a:spcBef>
              <a:spcAft>
                <a:spcPts val="0"/>
              </a:spcAft>
              <a:buClr>
                <a:srgbClr val="C00000"/>
              </a:buClr>
              <a:buFont typeface="Wingdings" pitchFamily="2" charset="2"/>
              <a:buChar char="v"/>
            </a:pPr>
            <a:r>
              <a:rPr lang="ar-MA" sz="2000" kern="0" dirty="0" smtClean="0">
                <a:solidFill>
                  <a:srgbClr val="002060"/>
                </a:solidFill>
                <a:latin typeface="+mn-lt"/>
                <a:cs typeface="+mn-cs"/>
              </a:rPr>
              <a:t>تقديم توجيهات تربوية وبيداغوجية  لتديبر درس الرياضيات  بما يتماشى مع المقاربة بالكفايات؛</a:t>
            </a:r>
          </a:p>
          <a:p>
            <a:pPr marL="720000" lvl="0" indent="-360000" algn="just" rtl="1">
              <a:spcBef>
                <a:spcPts val="600"/>
              </a:spcBef>
              <a:spcAft>
                <a:spcPts val="0"/>
              </a:spcAft>
              <a:buClr>
                <a:srgbClr val="C00000"/>
              </a:buClr>
              <a:buFont typeface="Wingdings" pitchFamily="2" charset="2"/>
              <a:buChar char="v"/>
            </a:pPr>
            <a:r>
              <a:rPr lang="ar-MA" sz="2000" kern="0" dirty="0" smtClean="0">
                <a:solidFill>
                  <a:srgbClr val="002060"/>
                </a:solidFill>
                <a:latin typeface="+mn-lt"/>
                <a:cs typeface="+mn-cs"/>
              </a:rPr>
              <a:t>النظر إلى الرياضيات كمنهجية ونمط للتفكير في حل المشكلات الممتدة في حياة المتعلم(ة) والمؤهلة له للنجاح؛</a:t>
            </a:r>
          </a:p>
          <a:p>
            <a:pPr marL="720000" lvl="0" indent="-360000" algn="just" rtl="1">
              <a:spcBef>
                <a:spcPts val="600"/>
              </a:spcBef>
              <a:spcAft>
                <a:spcPts val="0"/>
              </a:spcAft>
              <a:buClr>
                <a:srgbClr val="C00000"/>
              </a:buClr>
              <a:buFont typeface="Wingdings" pitchFamily="2" charset="2"/>
              <a:buChar char="v"/>
            </a:pPr>
            <a:r>
              <a:rPr lang="ar-MA" sz="2000" kern="0" dirty="0" smtClean="0">
                <a:solidFill>
                  <a:srgbClr val="C00000"/>
                </a:solidFill>
                <a:latin typeface="+mn-lt"/>
                <a:cs typeface="+mn-cs"/>
              </a:rPr>
              <a:t>الانتقال من تقويم قدرة المتعلم(ة) على إعادة إنتاج المعارف المكتسبة إلى تقويم يستهدف تطوير استراتيجيات التفكير الرياضي  لدى المتعلم(ة)؛</a:t>
            </a:r>
          </a:p>
        </p:txBody>
      </p:sp>
      <p:sp>
        <p:nvSpPr>
          <p:cNvPr id="7"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72</a:t>
            </a:fld>
            <a:endParaRPr lang="fr-FR" dirty="0"/>
          </a:p>
        </p:txBody>
      </p:sp>
    </p:spTree>
    <p:extLst>
      <p:ext uri="{BB962C8B-B14F-4D97-AF65-F5344CB8AC3E}">
        <p14:creationId xmlns="" xmlns:p14="http://schemas.microsoft.com/office/powerpoint/2010/main" val="32546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right)">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right)">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wipe(right)">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right)">
                                      <p:cBhvr>
                                        <p:cTn id="28" dur="5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wipe(right)">
                                      <p:cBhvr>
                                        <p:cTn id="33" dur="500"/>
                                        <p:tgtEl>
                                          <p:spTgt spid="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wipe(right)">
                                      <p:cBhvr>
                                        <p:cTn id="38" dur="500"/>
                                        <p:tgtEl>
                                          <p:spTgt spid="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wipe(right)">
                                      <p:cBhvr>
                                        <p:cTn id="43" dur="500"/>
                                        <p:tgtEl>
                                          <p:spTgt spid="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wipe(right)">
                                      <p:cBhvr>
                                        <p:cTn id="4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73</a:t>
            </a:fld>
            <a:endParaRPr lang="fr-FR" dirty="0"/>
          </a:p>
        </p:txBody>
      </p:sp>
      <p:sp>
        <p:nvSpPr>
          <p:cNvPr id="11" name="Rectangle 7"/>
          <p:cNvSpPr>
            <a:spLocks noChangeArrowheads="1"/>
          </p:cNvSpPr>
          <p:nvPr/>
        </p:nvSpPr>
        <p:spPr bwMode="auto">
          <a:xfrm>
            <a:off x="142844" y="1321018"/>
            <a:ext cx="8858312" cy="4308872"/>
          </a:xfrm>
          <a:prstGeom prst="rect">
            <a:avLst/>
          </a:prstGeom>
          <a:noFill/>
          <a:ln w="9525">
            <a:noFill/>
            <a:miter lim="800000"/>
            <a:headEnd/>
            <a:tailEnd/>
          </a:ln>
        </p:spPr>
        <p:txBody>
          <a:bodyPr wrap="square">
            <a:spAutoFit/>
          </a:bodyPr>
          <a:lstStyle/>
          <a:p>
            <a:pPr marL="414900" indent="-342900" algn="r" rtl="1">
              <a:spcAft>
                <a:spcPts val="600"/>
              </a:spcAft>
              <a:buClr>
                <a:schemeClr val="accent5">
                  <a:lumMod val="50000"/>
                </a:schemeClr>
              </a:buClr>
              <a:buFont typeface="Wingdings" pitchFamily="2" charset="2"/>
              <a:buChar char="v"/>
            </a:pPr>
            <a:r>
              <a:rPr lang="ar-MA" b="1" kern="0" dirty="0" smtClean="0">
                <a:solidFill>
                  <a:srgbClr val="C00000"/>
                </a:solidFill>
                <a:latin typeface="+mn-lt"/>
                <a:cs typeface="+mn-cs"/>
              </a:rPr>
              <a:t>من حيث المكونات:</a:t>
            </a:r>
            <a:endParaRPr lang="ar-MA" kern="0" dirty="0" smtClean="0">
              <a:solidFill>
                <a:srgbClr val="002060"/>
              </a:solidFill>
              <a:latin typeface="+mn-lt"/>
              <a:cs typeface="+mn-cs"/>
            </a:endParaRPr>
          </a:p>
          <a:p>
            <a:pPr marL="900000" indent="-457200" algn="r" rtl="1">
              <a:spcAft>
                <a:spcPts val="0"/>
              </a:spcAft>
              <a:buClr>
                <a:srgbClr val="C00000"/>
              </a:buClr>
            </a:pPr>
            <a:r>
              <a:rPr lang="ar-MA" b="1" kern="0" dirty="0" smtClean="0">
                <a:solidFill>
                  <a:srgbClr val="C00000"/>
                </a:solidFill>
              </a:rPr>
              <a:t> اعتماد كفايتين في مادة الرياضيات: </a:t>
            </a:r>
            <a:r>
              <a:rPr lang="ar-MA" kern="0" dirty="0" smtClean="0">
                <a:solidFill>
                  <a:srgbClr val="002060"/>
                </a:solidFill>
              </a:rPr>
              <a:t>كفاية الأعداد والحساب وكفاية الهندسة والقياس؛</a:t>
            </a:r>
          </a:p>
          <a:p>
            <a:pPr marL="900000" indent="-457200" algn="r" rtl="1">
              <a:spcAft>
                <a:spcPts val="0"/>
              </a:spcAft>
              <a:buClr>
                <a:srgbClr val="C00000"/>
              </a:buClr>
              <a:buFont typeface="Wingdings" pitchFamily="2" charset="2"/>
              <a:buChar char="ü"/>
            </a:pPr>
            <a:r>
              <a:rPr lang="ar-MA" b="1" kern="0" dirty="0" smtClean="0">
                <a:solidFill>
                  <a:srgbClr val="C00000"/>
                </a:solidFill>
              </a:rPr>
              <a:t>اعتماد ثلاث مكونات :  </a:t>
            </a:r>
            <a:r>
              <a:rPr lang="ar-MA" kern="0" dirty="0" smtClean="0">
                <a:solidFill>
                  <a:srgbClr val="002060"/>
                </a:solidFill>
              </a:rPr>
              <a:t>يشتمل البرنامج التعليمي على ثلاثة مكونات: الأعداد والحساب، الهندسة والقياس، حل المسائل؛</a:t>
            </a:r>
          </a:p>
          <a:p>
            <a:pPr marL="900000" indent="-457200" algn="r" rtl="1">
              <a:spcAft>
                <a:spcPts val="0"/>
              </a:spcAft>
              <a:buClr>
                <a:srgbClr val="C00000"/>
              </a:buClr>
              <a:buFont typeface="Wingdings" pitchFamily="2" charset="2"/>
              <a:buChar char="ü"/>
            </a:pPr>
            <a:r>
              <a:rPr lang="ar-MA" kern="0" dirty="0" smtClean="0">
                <a:solidFill>
                  <a:srgbClr val="002060"/>
                </a:solidFill>
              </a:rPr>
              <a:t>التخفيف في عدد فقرات البرنامج من 48 درسا إلى 32 في جميع المستويات </a:t>
            </a:r>
          </a:p>
          <a:p>
            <a:pPr marL="900000" indent="-457200" algn="r" rtl="1">
              <a:spcAft>
                <a:spcPts val="0"/>
              </a:spcAft>
              <a:buClr>
                <a:srgbClr val="C00000"/>
              </a:buClr>
              <a:buFont typeface="Wingdings" pitchFamily="2" charset="2"/>
              <a:buChar char="ü"/>
            </a:pPr>
            <a:r>
              <a:rPr lang="ar-MA" dirty="0" smtClean="0"/>
              <a:t> </a:t>
            </a:r>
            <a:r>
              <a:rPr lang="ar-MA" kern="0" dirty="0" smtClean="0">
                <a:solidFill>
                  <a:srgbClr val="002060"/>
                </a:solidFill>
              </a:rPr>
              <a:t>التدرج والتكامل في تقديم فقر </a:t>
            </a:r>
            <a:r>
              <a:rPr lang="ar-MA" kern="0" dirty="0" err="1" smtClean="0">
                <a:solidFill>
                  <a:srgbClr val="002060"/>
                </a:solidFill>
              </a:rPr>
              <a:t>ات</a:t>
            </a:r>
            <a:r>
              <a:rPr lang="ar-MA" kern="0" dirty="0" smtClean="0">
                <a:solidFill>
                  <a:srgbClr val="002060"/>
                </a:solidFill>
              </a:rPr>
              <a:t> البرنامج </a:t>
            </a:r>
          </a:p>
          <a:p>
            <a:pPr marL="900000" indent="-457200" algn="r" rtl="1">
              <a:spcAft>
                <a:spcPts val="0"/>
              </a:spcAft>
              <a:buClr>
                <a:srgbClr val="C00000"/>
              </a:buClr>
              <a:buFont typeface="Wingdings" pitchFamily="2" charset="2"/>
              <a:buChar char="ü"/>
            </a:pPr>
            <a:r>
              <a:rPr lang="ar-MA" kern="0" dirty="0" smtClean="0">
                <a:solidFill>
                  <a:srgbClr val="002060"/>
                </a:solidFill>
              </a:rPr>
              <a:t>الانسجام بين الموارد ومراحل الكفاية وفقرات البرنامج </a:t>
            </a:r>
          </a:p>
          <a:p>
            <a:pPr marL="414900" indent="-342900" algn="r" rtl="1">
              <a:spcAft>
                <a:spcPts val="600"/>
              </a:spcAft>
              <a:buClr>
                <a:schemeClr val="accent5">
                  <a:lumMod val="50000"/>
                </a:schemeClr>
              </a:buClr>
              <a:buFont typeface="Wingdings" pitchFamily="2" charset="2"/>
              <a:buChar char="v"/>
            </a:pPr>
            <a:r>
              <a:rPr lang="ar-MA" b="1" kern="0" dirty="0" smtClean="0">
                <a:solidFill>
                  <a:srgbClr val="C00000"/>
                </a:solidFill>
                <a:latin typeface="+mn-lt"/>
                <a:cs typeface="+mn-cs"/>
              </a:rPr>
              <a:t>من حيث التدبير</a:t>
            </a:r>
          </a:p>
          <a:p>
            <a:pPr marL="414900" indent="-342900" algn="just" rtl="1">
              <a:spcBef>
                <a:spcPts val="600"/>
              </a:spcBef>
              <a:spcAft>
                <a:spcPts val="0"/>
              </a:spcAft>
              <a:buClr>
                <a:schemeClr val="accent5">
                  <a:lumMod val="50000"/>
                </a:schemeClr>
              </a:buClr>
              <a:buFont typeface="Wingdings" pitchFamily="2" charset="2"/>
              <a:buChar char="ü"/>
            </a:pPr>
            <a:r>
              <a:rPr lang="ar-MA" sz="2000" b="1" kern="0" dirty="0" smtClean="0">
                <a:solidFill>
                  <a:srgbClr val="C00000"/>
                </a:solidFill>
              </a:rPr>
              <a:t>تجديد المقاربة المنهجية </a:t>
            </a:r>
            <a:endParaRPr lang="ar-MA" b="1" kern="0" dirty="0">
              <a:solidFill>
                <a:srgbClr val="C00000"/>
              </a:solidFill>
            </a:endParaRPr>
          </a:p>
          <a:p>
            <a:pPr marL="900000" indent="-457200" algn="r" rtl="1">
              <a:spcAft>
                <a:spcPts val="0"/>
              </a:spcAft>
              <a:buClr>
                <a:srgbClr val="C00000"/>
              </a:buClr>
              <a:buFont typeface="Wingdings" pitchFamily="2" charset="2"/>
              <a:buChar char="ü"/>
            </a:pPr>
            <a:r>
              <a:rPr lang="ar-MA" b="1" kern="0" dirty="0" smtClean="0">
                <a:solidFill>
                  <a:srgbClr val="C00000"/>
                </a:solidFill>
              </a:rPr>
              <a:t> </a:t>
            </a:r>
            <a:r>
              <a:rPr lang="ar-MA" kern="0" dirty="0" smtClean="0">
                <a:solidFill>
                  <a:srgbClr val="002060"/>
                </a:solidFill>
              </a:rPr>
              <a:t>توحيد الحصص والغلاف الزمني الأسبوعي لدرس الرياضيات </a:t>
            </a:r>
            <a:r>
              <a:rPr lang="ar-MA" dirty="0" smtClean="0">
                <a:solidFill>
                  <a:srgbClr val="002060"/>
                </a:solidFill>
              </a:rPr>
              <a:t>و</a:t>
            </a:r>
            <a:r>
              <a:rPr lang="ar-MA" b="1" kern="0" dirty="0" smtClean="0">
                <a:solidFill>
                  <a:srgbClr val="C00000"/>
                </a:solidFill>
              </a:rPr>
              <a:t>تخصيص غلاف زمني أكثر للتعلمات : </a:t>
            </a:r>
            <a:r>
              <a:rPr lang="ar-MA" kern="0" dirty="0" smtClean="0">
                <a:solidFill>
                  <a:srgbClr val="002060"/>
                </a:solidFill>
              </a:rPr>
              <a:t>50 </a:t>
            </a:r>
            <a:r>
              <a:rPr lang="ar-MA" kern="0" dirty="0" err="1" smtClean="0">
                <a:solidFill>
                  <a:srgbClr val="002060"/>
                </a:solidFill>
              </a:rPr>
              <a:t>د</a:t>
            </a:r>
            <a:r>
              <a:rPr lang="ar-MA" kern="0" dirty="0" smtClean="0">
                <a:solidFill>
                  <a:srgbClr val="002060"/>
                </a:solidFill>
              </a:rPr>
              <a:t> عوضا عن 30 </a:t>
            </a:r>
            <a:r>
              <a:rPr lang="ar-MA" kern="0" dirty="0" err="1" smtClean="0">
                <a:solidFill>
                  <a:srgbClr val="002060"/>
                </a:solidFill>
              </a:rPr>
              <a:t>د</a:t>
            </a:r>
            <a:r>
              <a:rPr lang="ar-MA" kern="0" dirty="0" smtClean="0">
                <a:solidFill>
                  <a:srgbClr val="002060"/>
                </a:solidFill>
              </a:rPr>
              <a:t>   </a:t>
            </a:r>
            <a:r>
              <a:rPr lang="ar-MA" kern="0" dirty="0" smtClean="0">
                <a:solidFill>
                  <a:srgbClr val="C00000"/>
                </a:solidFill>
              </a:rPr>
              <a:t>وفي جميع المستويات؛ </a:t>
            </a:r>
          </a:p>
          <a:p>
            <a:pPr marL="900000" indent="-457200" algn="r" rtl="1">
              <a:spcAft>
                <a:spcPts val="0"/>
              </a:spcAft>
              <a:buClr>
                <a:srgbClr val="C00000"/>
              </a:buClr>
              <a:buFont typeface="Wingdings" pitchFamily="2" charset="2"/>
              <a:buChar char="ü"/>
            </a:pPr>
            <a:r>
              <a:rPr lang="ar-MA" b="1" kern="0" dirty="0" smtClean="0">
                <a:solidFill>
                  <a:srgbClr val="C00000"/>
                </a:solidFill>
              </a:rPr>
              <a:t>التوليف والتقويم والدعم:  تخصيص </a:t>
            </a:r>
            <a:r>
              <a:rPr lang="ar-MA" kern="0" dirty="0" smtClean="0">
                <a:solidFill>
                  <a:srgbClr val="002060"/>
                </a:solidFill>
              </a:rPr>
              <a:t>الأسابيع 3و6 من كل مرحلة للتوليف والتقويم والدعم ؛</a:t>
            </a:r>
          </a:p>
          <a:p>
            <a:pPr marL="414900" indent="-342900" algn="r" rtl="1">
              <a:spcAft>
                <a:spcPts val="600"/>
              </a:spcAft>
              <a:buClr>
                <a:schemeClr val="accent5">
                  <a:lumMod val="50000"/>
                </a:schemeClr>
              </a:buClr>
              <a:buFont typeface="Wingdings" pitchFamily="2" charset="2"/>
              <a:buChar char="v"/>
            </a:pPr>
            <a:r>
              <a:rPr lang="ar-MA" b="1" kern="0" dirty="0" smtClean="0">
                <a:solidFill>
                  <a:srgbClr val="C00000"/>
                </a:solidFill>
                <a:latin typeface="+mn-lt"/>
                <a:cs typeface="+mn-cs"/>
              </a:rPr>
              <a:t>من حيث </a:t>
            </a:r>
            <a:r>
              <a:rPr lang="ar-MA" b="1" kern="0" dirty="0" err="1" smtClean="0">
                <a:solidFill>
                  <a:srgbClr val="C00000"/>
                </a:solidFill>
                <a:latin typeface="+mn-lt"/>
                <a:cs typeface="+mn-cs"/>
              </a:rPr>
              <a:t>سيرورة</a:t>
            </a:r>
            <a:r>
              <a:rPr lang="ar-MA" b="1" kern="0" dirty="0" smtClean="0">
                <a:solidFill>
                  <a:srgbClr val="C00000"/>
                </a:solidFill>
                <a:latin typeface="+mn-lt"/>
                <a:cs typeface="+mn-cs"/>
              </a:rPr>
              <a:t> الدرس: </a:t>
            </a:r>
          </a:p>
          <a:p>
            <a:pPr marL="900000" indent="-457200" algn="r" rtl="1">
              <a:spcAft>
                <a:spcPts val="0"/>
              </a:spcAft>
              <a:buClr>
                <a:srgbClr val="C00000"/>
              </a:buClr>
              <a:buFont typeface="Wingdings" pitchFamily="2" charset="2"/>
              <a:buChar char="ü"/>
            </a:pPr>
            <a:r>
              <a:rPr lang="ar-MA" kern="0" dirty="0" smtClean="0">
                <a:solidFill>
                  <a:srgbClr val="C00000"/>
                </a:solidFill>
              </a:rPr>
              <a:t>النهج الرياضي؛</a:t>
            </a:r>
          </a:p>
        </p:txBody>
      </p:sp>
    </p:spTree>
    <p:extLst>
      <p:ext uri="{BB962C8B-B14F-4D97-AF65-F5344CB8AC3E}">
        <p14:creationId xmlns:p14="http://schemas.microsoft.com/office/powerpoint/2010/main" xmlns="" val="33904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right)">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right)">
                                      <p:cBhvr>
                                        <p:cTn id="18" dur="500"/>
                                        <p:tgtEl>
                                          <p:spTgt spid="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right)">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right)">
                                      <p:cBhvr>
                                        <p:cTn id="28" dur="500"/>
                                        <p:tgtEl>
                                          <p:spTgt spid="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wipe(right)">
                                      <p:cBhvr>
                                        <p:cTn id="33" dur="500"/>
                                        <p:tgtEl>
                                          <p:spTgt spid="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wipe(right)">
                                      <p:cBhvr>
                                        <p:cTn id="38" dur="500"/>
                                        <p:tgtEl>
                                          <p:spTgt spid="1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wipe(right)">
                                      <p:cBhvr>
                                        <p:cTn id="43" dur="500"/>
                                        <p:tgtEl>
                                          <p:spTgt spid="11">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1">
                                            <p:txEl>
                                              <p:pRg st="7" end="7"/>
                                            </p:txEl>
                                          </p:spTgt>
                                        </p:tgtEl>
                                        <p:attrNameLst>
                                          <p:attrName>style.visibility</p:attrName>
                                        </p:attrNameLst>
                                      </p:cBhvr>
                                      <p:to>
                                        <p:strVal val="visible"/>
                                      </p:to>
                                    </p:set>
                                    <p:animEffect transition="in" filter="wipe(right)">
                                      <p:cBhvr>
                                        <p:cTn id="48" dur="500"/>
                                        <p:tgtEl>
                                          <p:spTgt spid="11">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1">
                                            <p:txEl>
                                              <p:pRg st="8" end="8"/>
                                            </p:txEl>
                                          </p:spTgt>
                                        </p:tgtEl>
                                        <p:attrNameLst>
                                          <p:attrName>style.visibility</p:attrName>
                                        </p:attrNameLst>
                                      </p:cBhvr>
                                      <p:to>
                                        <p:strVal val="visible"/>
                                      </p:to>
                                    </p:set>
                                    <p:animEffect transition="in" filter="wipe(right)">
                                      <p:cBhvr>
                                        <p:cTn id="53" dur="500"/>
                                        <p:tgtEl>
                                          <p:spTgt spid="1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1">
                                            <p:txEl>
                                              <p:pRg st="9" end="9"/>
                                            </p:txEl>
                                          </p:spTgt>
                                        </p:tgtEl>
                                        <p:attrNameLst>
                                          <p:attrName>style.visibility</p:attrName>
                                        </p:attrNameLst>
                                      </p:cBhvr>
                                      <p:to>
                                        <p:strVal val="visible"/>
                                      </p:to>
                                    </p:set>
                                    <p:animEffect transition="in" filter="wipe(right)">
                                      <p:cBhvr>
                                        <p:cTn id="58" dur="500"/>
                                        <p:tgtEl>
                                          <p:spTgt spid="11">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1">
                                            <p:txEl>
                                              <p:pRg st="10" end="10"/>
                                            </p:txEl>
                                          </p:spTgt>
                                        </p:tgtEl>
                                        <p:attrNameLst>
                                          <p:attrName>style.visibility</p:attrName>
                                        </p:attrNameLst>
                                      </p:cBhvr>
                                      <p:to>
                                        <p:strVal val="visible"/>
                                      </p:to>
                                    </p:set>
                                    <p:animEffect transition="in" filter="wipe(right)">
                                      <p:cBhvr>
                                        <p:cTn id="63" dur="500"/>
                                        <p:tgtEl>
                                          <p:spTgt spid="11">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11">
                                            <p:txEl>
                                              <p:pRg st="11" end="11"/>
                                            </p:txEl>
                                          </p:spTgt>
                                        </p:tgtEl>
                                        <p:attrNameLst>
                                          <p:attrName>style.visibility</p:attrName>
                                        </p:attrNameLst>
                                      </p:cBhvr>
                                      <p:to>
                                        <p:strVal val="visible"/>
                                      </p:to>
                                    </p:set>
                                    <p:animEffect transition="in" filter="strips(downLeft)">
                                      <p:cBhvr>
                                        <p:cTn id="68"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3" name="Rechteck 2"/>
          <p:cNvSpPr/>
          <p:nvPr/>
        </p:nvSpPr>
        <p:spPr>
          <a:xfrm>
            <a:off x="4385620" y="1215866"/>
            <a:ext cx="4347985" cy="414537"/>
          </a:xfrm>
          <a:prstGeom prst="rect">
            <a:avLst/>
          </a:prstGeom>
        </p:spPr>
        <p:txBody>
          <a:bodyPr wrap="none">
            <a:spAutoFit/>
          </a:bodyPr>
          <a:lstStyle/>
          <a:p>
            <a:pPr marL="414900" indent="-342900" algn="r" rtl="1">
              <a:lnSpc>
                <a:spcPts val="2500"/>
              </a:lnSpc>
              <a:spcBef>
                <a:spcPts val="1200"/>
              </a:spcBef>
              <a:spcAft>
                <a:spcPts val="600"/>
              </a:spcAft>
              <a:buClr>
                <a:schemeClr val="accent5">
                  <a:lumMod val="50000"/>
                </a:schemeClr>
              </a:buClr>
              <a:buFont typeface="Wingdings" pitchFamily="2" charset="2"/>
              <a:buChar char="ü"/>
            </a:pPr>
            <a:r>
              <a:rPr lang="ar-MA" sz="2800" b="1" kern="0" dirty="0">
                <a:solidFill>
                  <a:srgbClr val="C00000"/>
                </a:solidFill>
              </a:rPr>
              <a:t>من حيث تدبير الزمن الأسبوعي:</a:t>
            </a:r>
            <a:endParaRPr lang="ar-MA" sz="2400" kern="0" dirty="0">
              <a:solidFill>
                <a:srgbClr val="002060"/>
              </a:solidFill>
            </a:endParaRPr>
          </a:p>
        </p:txBody>
      </p:sp>
      <p:sp>
        <p:nvSpPr>
          <p:cNvPr id="7" name="Titre 1"/>
          <p:cNvSpPr txBox="1">
            <a:spLocks/>
          </p:cNvSpPr>
          <p:nvPr/>
        </p:nvSpPr>
        <p:spPr>
          <a:xfrm>
            <a:off x="4788024" y="41275"/>
            <a:ext cx="4176589" cy="887395"/>
          </a:xfrm>
          <a:prstGeom prst="rect">
            <a:avLst/>
          </a:prstGeom>
        </p:spPr>
        <p:txBody>
          <a:bodyPr/>
          <a:lstStyle>
            <a:lvl1pPr algn="ctr" rtl="1" eaLnBrk="1" fontAlgn="base" hangingPunct="1">
              <a:spcBef>
                <a:spcPct val="0"/>
              </a:spcBef>
              <a:spcAft>
                <a:spcPct val="0"/>
              </a:spcAft>
              <a:defRPr sz="4400">
                <a:solidFill>
                  <a:schemeClr val="bg1"/>
                </a:solidFill>
                <a:latin typeface="+mj-lt"/>
                <a:ea typeface="+mj-ea"/>
                <a:cs typeface="+mj-cs"/>
              </a:defRPr>
            </a:lvl1pPr>
            <a:lvl2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2pPr>
            <a:lvl3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3pPr>
            <a:lvl4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4pPr>
            <a:lvl5pPr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5pPr>
            <a:lvl6pPr marL="4572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6pPr>
            <a:lvl7pPr marL="9144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7pPr>
            <a:lvl8pPr marL="13716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8pPr>
            <a:lvl9pPr marL="1828800" algn="ctr" rtl="1" eaLnBrk="1" fontAlgn="base" hangingPunct="1">
              <a:spcBef>
                <a:spcPct val="0"/>
              </a:spcBef>
              <a:spcAft>
                <a:spcPct val="0"/>
              </a:spcAft>
              <a:defRPr sz="4400">
                <a:solidFill>
                  <a:schemeClr val="bg1"/>
                </a:solidFill>
                <a:latin typeface="Arial" charset="0"/>
                <a:ea typeface="ＭＳ Ｐゴシック" pitchFamily="1" charset="-128"/>
                <a:cs typeface="Andalus" pitchFamily="2" charset="-78"/>
              </a:defRPr>
            </a:lvl9pPr>
          </a:lstStyle>
          <a:p>
            <a:pPr algn="r"/>
            <a:r>
              <a:rPr lang="ar-MA" sz="4000" b="1"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1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74</a:t>
            </a:fld>
            <a:endParaRPr lang="fr-FR" dirty="0"/>
          </a:p>
        </p:txBody>
      </p:sp>
      <p:graphicFrame>
        <p:nvGraphicFramePr>
          <p:cNvPr id="14" name="Tabelle 13"/>
          <p:cNvGraphicFramePr>
            <a:graphicFrameLocks noGrp="1"/>
          </p:cNvGraphicFramePr>
          <p:nvPr/>
        </p:nvGraphicFramePr>
        <p:xfrm>
          <a:off x="214280" y="2006600"/>
          <a:ext cx="8715437" cy="3494102"/>
        </p:xfrm>
        <a:graphic>
          <a:graphicData uri="http://schemas.openxmlformats.org/drawingml/2006/table">
            <a:tbl>
              <a:tblPr rtl="1">
                <a:tableStyleId>{8FD4443E-F989-4FC4-A0C8-D5A2AF1F390B}</a:tableStyleId>
              </a:tblPr>
              <a:tblGrid>
                <a:gridCol w="804423"/>
                <a:gridCol w="1374002"/>
                <a:gridCol w="1373816"/>
                <a:gridCol w="3316346"/>
                <a:gridCol w="1846850"/>
              </a:tblGrid>
              <a:tr h="493706">
                <a:tc>
                  <a:txBody>
                    <a:bodyPr/>
                    <a:lstStyle/>
                    <a:p>
                      <a:pPr algn="ctr" rtl="1">
                        <a:lnSpc>
                          <a:spcPts val="1600"/>
                        </a:lnSpc>
                        <a:spcAft>
                          <a:spcPts val="0"/>
                        </a:spcAft>
                      </a:pPr>
                      <a:r>
                        <a:rPr lang="ar-MA" sz="1800" dirty="0">
                          <a:solidFill>
                            <a:srgbClr val="002060"/>
                          </a:solidFill>
                        </a:rPr>
                        <a:t>المستوى</a:t>
                      </a:r>
                      <a:endParaRPr lang="de-DE" sz="1800" dirty="0">
                        <a:solidFill>
                          <a:srgbClr val="002060"/>
                        </a:solidFill>
                        <a:latin typeface="Calibri"/>
                        <a:ea typeface="Calibri"/>
                        <a:cs typeface="Arial"/>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dirty="0">
                          <a:solidFill>
                            <a:srgbClr val="002060"/>
                          </a:solidFill>
                        </a:rPr>
                        <a:t>الدرس المقدم</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dirty="0">
                          <a:solidFill>
                            <a:srgbClr val="002060"/>
                          </a:solidFill>
                        </a:rPr>
                        <a:t>عدد الحصص</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dirty="0">
                          <a:solidFill>
                            <a:srgbClr val="002060"/>
                          </a:solidFill>
                        </a:rPr>
                        <a:t>الأنشطة</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dirty="0">
                          <a:solidFill>
                            <a:srgbClr val="002060"/>
                          </a:solidFill>
                        </a:rPr>
                        <a:t>مدة </a:t>
                      </a:r>
                      <a:r>
                        <a:rPr lang="ar-SA" sz="1800" dirty="0" smtClean="0">
                          <a:solidFill>
                            <a:srgbClr val="002060"/>
                          </a:solidFill>
                        </a:rPr>
                        <a:t>الحصة</a:t>
                      </a:r>
                      <a:r>
                        <a:rPr lang="ar-MA" sz="1800" baseline="0" dirty="0" smtClean="0">
                          <a:solidFill>
                            <a:srgbClr val="002060"/>
                          </a:solidFill>
                        </a:rPr>
                        <a:t> </a:t>
                      </a:r>
                      <a:r>
                        <a:rPr lang="ar-SA" sz="1800" dirty="0" smtClean="0">
                          <a:solidFill>
                            <a:srgbClr val="002060"/>
                          </a:solidFill>
                        </a:rPr>
                        <a:t>الواحدة</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500066">
                <a:tc rowSpan="6">
                  <a:txBody>
                    <a:bodyPr/>
                    <a:lstStyle/>
                    <a:p>
                      <a:pPr algn="ctr" rtl="1">
                        <a:lnSpc>
                          <a:spcPct val="115000"/>
                        </a:lnSpc>
                        <a:spcAft>
                          <a:spcPts val="0"/>
                        </a:spcAft>
                      </a:pPr>
                      <a:r>
                        <a:rPr lang="ar-MA" sz="1800" dirty="0">
                          <a:solidFill>
                            <a:srgbClr val="002060"/>
                          </a:solidFill>
                        </a:rPr>
                        <a:t>جميع المستويات</a:t>
                      </a:r>
                      <a:endParaRPr lang="de-DE" sz="1800" dirty="0">
                        <a:solidFill>
                          <a:srgbClr val="002060"/>
                        </a:solidFill>
                        <a:latin typeface="Calibri"/>
                        <a:ea typeface="Calibri"/>
                        <a:cs typeface="Arial"/>
                      </a:endParaRPr>
                    </a:p>
                  </a:txBody>
                  <a:tcPr marL="68580" marR="68580" marT="0" marB="0" vert="vert"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rowSpan="3">
                  <a:txBody>
                    <a:bodyPr/>
                    <a:lstStyle/>
                    <a:p>
                      <a:pPr marL="228600" algn="ctr" rtl="1">
                        <a:lnSpc>
                          <a:spcPts val="1600"/>
                        </a:lnSpc>
                        <a:spcAft>
                          <a:spcPts val="0"/>
                        </a:spcAft>
                      </a:pPr>
                      <a:r>
                        <a:rPr lang="ar-SA" sz="1800">
                          <a:solidFill>
                            <a:srgbClr val="002060"/>
                          </a:solidFill>
                        </a:rPr>
                        <a:t>الدرس الأول</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rowSpan="3">
                  <a:txBody>
                    <a:bodyPr/>
                    <a:lstStyle/>
                    <a:p>
                      <a:pPr marL="228600" algn="ctr" rtl="1">
                        <a:lnSpc>
                          <a:spcPts val="1600"/>
                        </a:lnSpc>
                        <a:spcAft>
                          <a:spcPts val="0"/>
                        </a:spcAft>
                      </a:pPr>
                      <a:r>
                        <a:rPr lang="ar-SA" sz="1800">
                          <a:solidFill>
                            <a:srgbClr val="002060"/>
                          </a:solidFill>
                        </a:rPr>
                        <a:t>3</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r" rtl="1">
                        <a:lnSpc>
                          <a:spcPts val="1600"/>
                        </a:lnSpc>
                        <a:spcAft>
                          <a:spcPts val="0"/>
                        </a:spcAft>
                      </a:pPr>
                      <a:r>
                        <a:rPr lang="ar-SA" sz="1800">
                          <a:solidFill>
                            <a:srgbClr val="002060"/>
                          </a:solidFill>
                        </a:rPr>
                        <a:t>الحصة 1: بناء وترييض الوضعيات</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a:solidFill>
                            <a:srgbClr val="002060"/>
                          </a:solidFill>
                        </a:rPr>
                        <a:t>50 دقيقة</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500066">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228600" marR="0" indent="0" algn="r" defTabSz="914400" rtl="1" eaLnBrk="1" fontAlgn="auto" latinLnBrk="0" hangingPunct="1">
                        <a:lnSpc>
                          <a:spcPts val="1600"/>
                        </a:lnSpc>
                        <a:spcBef>
                          <a:spcPts val="0"/>
                        </a:spcBef>
                        <a:spcAft>
                          <a:spcPts val="0"/>
                        </a:spcAft>
                        <a:buClrTx/>
                        <a:buSzTx/>
                        <a:buFontTx/>
                        <a:buNone/>
                        <a:tabLst/>
                        <a:defRPr/>
                      </a:pPr>
                      <a:r>
                        <a:rPr lang="ar-SA" sz="1800" kern="1200" dirty="0" smtClean="0">
                          <a:solidFill>
                            <a:srgbClr val="002060"/>
                          </a:solidFill>
                        </a:rPr>
                        <a:t>الحصة 2: التطبيق والتقويم</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a:solidFill>
                            <a:srgbClr val="002060"/>
                          </a:solidFill>
                        </a:rPr>
                        <a:t>50 دقيقة</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500066">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228600" algn="r" rtl="1">
                        <a:lnSpc>
                          <a:spcPts val="1600"/>
                        </a:lnSpc>
                        <a:spcAft>
                          <a:spcPts val="0"/>
                        </a:spcAft>
                      </a:pPr>
                      <a:r>
                        <a:rPr lang="ar-SA" sz="1800" dirty="0">
                          <a:solidFill>
                            <a:srgbClr val="002060"/>
                          </a:solidFill>
                        </a:rPr>
                        <a:t>الحصة 3: الدعم والمعالجة</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a:solidFill>
                            <a:srgbClr val="002060"/>
                          </a:solidFill>
                        </a:rPr>
                        <a:t>50 دقيقة</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500066">
                <a:tc vMerge="1">
                  <a:txBody>
                    <a:bodyPr/>
                    <a:lstStyle/>
                    <a:p>
                      <a:endParaRPr lang="de-DE"/>
                    </a:p>
                  </a:txBody>
                  <a:tcPr/>
                </a:tc>
                <a:tc rowSpan="3">
                  <a:txBody>
                    <a:bodyPr/>
                    <a:lstStyle/>
                    <a:p>
                      <a:pPr marL="228600" algn="ctr" rtl="1">
                        <a:lnSpc>
                          <a:spcPts val="1600"/>
                        </a:lnSpc>
                        <a:spcAft>
                          <a:spcPts val="0"/>
                        </a:spcAft>
                      </a:pPr>
                      <a:r>
                        <a:rPr lang="ar-SA" sz="1800">
                          <a:solidFill>
                            <a:srgbClr val="002060"/>
                          </a:solidFill>
                        </a:rPr>
                        <a:t>الدرس الثاني</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rowSpan="3">
                  <a:txBody>
                    <a:bodyPr/>
                    <a:lstStyle/>
                    <a:p>
                      <a:pPr marL="228600" algn="ctr" rtl="1">
                        <a:lnSpc>
                          <a:spcPts val="1600"/>
                        </a:lnSpc>
                        <a:spcAft>
                          <a:spcPts val="0"/>
                        </a:spcAft>
                      </a:pPr>
                      <a:r>
                        <a:rPr lang="ar-SA" sz="1800">
                          <a:solidFill>
                            <a:srgbClr val="002060"/>
                          </a:solidFill>
                        </a:rPr>
                        <a:t>3</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r" rtl="1">
                        <a:lnSpc>
                          <a:spcPts val="1600"/>
                        </a:lnSpc>
                        <a:spcAft>
                          <a:spcPts val="0"/>
                        </a:spcAft>
                      </a:pPr>
                      <a:r>
                        <a:rPr lang="ar-SA" sz="1800" dirty="0">
                          <a:solidFill>
                            <a:srgbClr val="002060"/>
                          </a:solidFill>
                        </a:rPr>
                        <a:t>الحصة 1: بناء وترييض الوضعيات</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a:solidFill>
                            <a:srgbClr val="002060"/>
                          </a:solidFill>
                        </a:rPr>
                        <a:t>50 دقيقة</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500066">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228600" algn="r" rtl="1">
                        <a:lnSpc>
                          <a:spcPts val="1600"/>
                        </a:lnSpc>
                        <a:spcAft>
                          <a:spcPts val="0"/>
                        </a:spcAft>
                      </a:pPr>
                      <a:r>
                        <a:rPr lang="ar-SA" sz="1800" kern="1200" dirty="0" smtClean="0">
                          <a:solidFill>
                            <a:srgbClr val="002060"/>
                          </a:solidFill>
                        </a:rPr>
                        <a:t>الحصة 2: التطبيق والتقويم</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a:solidFill>
                            <a:srgbClr val="002060"/>
                          </a:solidFill>
                        </a:rPr>
                        <a:t>50 دقيقة</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r h="500066">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228600" algn="r" rtl="1">
                        <a:lnSpc>
                          <a:spcPts val="1600"/>
                        </a:lnSpc>
                        <a:spcAft>
                          <a:spcPts val="0"/>
                        </a:spcAft>
                      </a:pPr>
                      <a:r>
                        <a:rPr lang="ar-SA" sz="1800">
                          <a:solidFill>
                            <a:srgbClr val="002060"/>
                          </a:solidFill>
                        </a:rPr>
                        <a:t>الحصة 3: الدعم والمعالجة</a:t>
                      </a:r>
                      <a:endParaRPr lang="de-DE" sz="280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228600" algn="ctr" rtl="1">
                        <a:lnSpc>
                          <a:spcPts val="1600"/>
                        </a:lnSpc>
                        <a:spcAft>
                          <a:spcPts val="0"/>
                        </a:spcAft>
                      </a:pPr>
                      <a:r>
                        <a:rPr lang="ar-SA" sz="1800" dirty="0">
                          <a:solidFill>
                            <a:srgbClr val="002060"/>
                          </a:solidFill>
                        </a:rPr>
                        <a:t>50 دقيقة</a:t>
                      </a:r>
                      <a:endParaRPr lang="de-DE" sz="2800" dirty="0">
                        <a:solidFill>
                          <a:srgbClr val="002060"/>
                        </a:solidFill>
                        <a:latin typeface="Times New Roman"/>
                        <a:ea typeface="Times New Roman"/>
                      </a:endParaRPr>
                    </a:p>
                  </a:txBody>
                  <a:tcPr marL="68580" marR="68580"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927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par>
                                <p:cTn id="12" presetID="21"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4)">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 xmlns:p14="http://schemas.microsoft.com/office/powerpoint/2010/main" val="3314449446"/>
              </p:ext>
            </p:extLst>
          </p:nvPr>
        </p:nvGraphicFramePr>
        <p:xfrm>
          <a:off x="179513" y="1142984"/>
          <a:ext cx="8784974" cy="4675158"/>
        </p:xfrm>
        <a:graphic>
          <a:graphicData uri="http://schemas.openxmlformats.org/drawingml/2006/table">
            <a:tbl>
              <a:tblPr rtl="1" firstRow="1" firstCol="1" bandRow="1"/>
              <a:tblGrid>
                <a:gridCol w="501695"/>
                <a:gridCol w="3843476"/>
                <a:gridCol w="4439803"/>
              </a:tblGrid>
              <a:tr h="357158">
                <a:tc gridSpan="2">
                  <a:txBody>
                    <a:bodyPr/>
                    <a:lstStyle/>
                    <a:p>
                      <a:pPr algn="ctr" rtl="1">
                        <a:lnSpc>
                          <a:spcPts val="2000"/>
                        </a:lnSpc>
                        <a:spcAft>
                          <a:spcPts val="0"/>
                        </a:spcAft>
                      </a:pPr>
                      <a:r>
                        <a:rPr lang="ar-MA" sz="1800" b="1" dirty="0" smtClean="0">
                          <a:solidFill>
                            <a:srgbClr val="002060"/>
                          </a:solidFill>
                          <a:effectLst/>
                          <a:latin typeface="Arial"/>
                          <a:ea typeface="Calibri"/>
                          <a:cs typeface="+mj-cs"/>
                        </a:rPr>
                        <a:t>مرحلة الكفاية</a:t>
                      </a:r>
                      <a:endParaRPr lang="de-DE" sz="1800" b="1" dirty="0">
                        <a:solidFill>
                          <a:srgbClr val="002060"/>
                        </a:solidFill>
                        <a:effectLst/>
                        <a:latin typeface="Calibri"/>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rtl="1">
                        <a:lnSpc>
                          <a:spcPct val="115000"/>
                        </a:lnSpc>
                        <a:spcAft>
                          <a:spcPts val="0"/>
                        </a:spcAft>
                      </a:pPr>
                      <a:endParaRPr lang="de-DE" sz="1800" dirty="0">
                        <a:effectLst/>
                        <a:latin typeface="Calibri"/>
                        <a:ea typeface="Calibri"/>
                        <a:cs typeface="Arial"/>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000"/>
                        </a:lnSpc>
                        <a:spcAft>
                          <a:spcPts val="0"/>
                        </a:spcAft>
                      </a:pPr>
                      <a:r>
                        <a:rPr lang="ar-MA" sz="1800" b="1" dirty="0" smtClean="0">
                          <a:solidFill>
                            <a:srgbClr val="002060"/>
                          </a:solidFill>
                          <a:effectLst/>
                          <a:latin typeface="Arial"/>
                          <a:ea typeface="Calibri"/>
                          <a:cs typeface="+mj-cs"/>
                        </a:rPr>
                        <a:t>الموارد المتصلة بمرحلة الكفاية</a:t>
                      </a:r>
                      <a:endParaRPr lang="de-DE" sz="1800" b="1" dirty="0">
                        <a:solidFill>
                          <a:srgbClr val="002060"/>
                        </a:solidFill>
                        <a:effectLst/>
                        <a:latin typeface="Calibri"/>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2357764">
                <a:tc>
                  <a:txBody>
                    <a:bodyPr/>
                    <a:lstStyle/>
                    <a:p>
                      <a:pPr marL="72000" algn="ctr" rtl="1">
                        <a:lnSpc>
                          <a:spcPts val="2000"/>
                        </a:lnSpc>
                        <a:spcAft>
                          <a:spcPts val="0"/>
                        </a:spcAft>
                      </a:pPr>
                      <a:r>
                        <a:rPr lang="ar-MA" sz="1800" b="1" dirty="0" smtClean="0">
                          <a:solidFill>
                            <a:srgbClr val="002060"/>
                          </a:solidFill>
                          <a:effectLst/>
                          <a:latin typeface="Calibri"/>
                          <a:ea typeface="Calibri"/>
                          <a:cs typeface="+mj-cs"/>
                        </a:rPr>
                        <a:t>كفاية "الأعداد والحساب"</a:t>
                      </a:r>
                    </a:p>
                  </a:txBody>
                  <a:tcPr marL="61973" marR="61973"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r" rtl="1">
                        <a:lnSpc>
                          <a:spcPts val="2000"/>
                        </a:lnSpc>
                        <a:spcAft>
                          <a:spcPts val="0"/>
                        </a:spcAft>
                      </a:pPr>
                      <a:r>
                        <a:rPr lang="ar-SA" sz="1800" b="1" dirty="0">
                          <a:solidFill>
                            <a:srgbClr val="C00000"/>
                          </a:solidFill>
                          <a:effectLst/>
                          <a:latin typeface="Arial"/>
                          <a:ea typeface="Times New Roman"/>
                          <a:cs typeface="+mj-cs"/>
                        </a:rPr>
                        <a:t>المرحلة </a:t>
                      </a:r>
                      <a:r>
                        <a:rPr lang="ar-SA" sz="1800" b="1" dirty="0" smtClean="0">
                          <a:solidFill>
                            <a:srgbClr val="C00000"/>
                          </a:solidFill>
                          <a:effectLst/>
                          <a:latin typeface="Arial"/>
                          <a:ea typeface="Times New Roman"/>
                          <a:cs typeface="+mj-cs"/>
                        </a:rPr>
                        <a:t>1</a:t>
                      </a:r>
                      <a:endParaRPr lang="de-DE" sz="2400" b="1" dirty="0" smtClean="0">
                        <a:solidFill>
                          <a:srgbClr val="C00000"/>
                        </a:solidFill>
                        <a:effectLst/>
                        <a:latin typeface="Calibri"/>
                        <a:ea typeface="Times New Roman"/>
                        <a:cs typeface="+mj-cs"/>
                      </a:endParaRPr>
                    </a:p>
                    <a:p>
                      <a:pPr marL="72000" algn="r" rtl="1">
                        <a:lnSpc>
                          <a:spcPts val="2000"/>
                        </a:lnSpc>
                        <a:spcAft>
                          <a:spcPts val="0"/>
                        </a:spcAft>
                      </a:pPr>
                      <a:r>
                        <a:rPr lang="ar-SA" sz="1800" b="0" dirty="0" smtClean="0">
                          <a:solidFill>
                            <a:srgbClr val="002060"/>
                          </a:solidFill>
                          <a:effectLst/>
                          <a:latin typeface="Arial"/>
                          <a:ea typeface="Calibri"/>
                          <a:cs typeface="+mj-cs"/>
                        </a:rPr>
                        <a:t>في نهاية المرحلة الأولى من السنة الثالثة، واعتمادا على أسناد مصوّرة و/أو مكتوبة (جداول، رسوم مبيانية، (... يحلّ المتعلم(ة) وضعية- مسألة دالّة بتوظيف المقارنة والتّرتيب والجمع (بالاحتفاظ ودونه) في نطاق الأعداد الصحيحة الطبيعية من 0 إلى 9999، على ألا تتعدّى الإجابة عن كلّ تعليمة خطوتين اثنتين لإيجاد الحل.</a:t>
                      </a:r>
                      <a:endParaRPr lang="de-DE" sz="1800" b="0" dirty="0">
                        <a:solidFill>
                          <a:srgbClr val="002060"/>
                        </a:solidFill>
                        <a:effectLst/>
                        <a:latin typeface="Calibri"/>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يتعرف الأعداد من 0 إلى 9999 تسمية وكتابة (رقمية وحرفية)؛</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يوظف الأعداد الصحيحة الطبيعية) من 0 إلى9999 ) قراءة وكتابة وتمثيلا ومقارنة وترتيبا؛</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يحدد موقع عدد على مستقيم مدرج بالعشرات والمئات والآلاف؛</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يميز بين عدد الوحدات والعشرات والمئات والآلاف وأرقامها في عدد معلوم؛</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 ينجز عمليات الجمع في نطاق الأعداد الصحيحة الطبيعية من 0 إلى 9999؛</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يعبر عن عدد بكتابة ضربية أو مختلطة (جمعية وضربية)؛</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يُنَمْذِج نص مسألة (يترجم عبارات لغوية في نص المسألة إلى كتابة رياضية)؛ </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يخطّط للإجابة عن سؤال، ضمن مسألة رياضية، يستوجب حله مرحلتين؛</a:t>
                      </a:r>
                    </a:p>
                    <a:p>
                      <a:pPr marL="180000" marR="0" lvl="0" indent="-180000" algn="r" defTabSz="914400" rtl="1" eaLnBrk="1" fontAlgn="auto" latinLnBrk="0" hangingPunct="1">
                        <a:lnSpc>
                          <a:spcPts val="20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يحلّ مسألة مرتبطة بالجمع والطرح.</a:t>
                      </a:r>
                      <a:endParaRPr lang="de-DE" sz="1800" b="0" kern="1200" dirty="0" smtClean="0">
                        <a:solidFill>
                          <a:srgbClr val="002060"/>
                        </a:solidFill>
                        <a:effectLst/>
                        <a:latin typeface="Arial"/>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10"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والموارد بالسنة 3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75</a:t>
            </a:fld>
            <a:endParaRPr lang="fr-FR" dirty="0"/>
          </a:p>
        </p:txBody>
      </p:sp>
    </p:spTree>
    <p:extLst>
      <p:ext uri="{BB962C8B-B14F-4D97-AF65-F5344CB8AC3E}">
        <p14:creationId xmlns="" xmlns:p14="http://schemas.microsoft.com/office/powerpoint/2010/main" val="998690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 xmlns:p14="http://schemas.microsoft.com/office/powerpoint/2010/main" val="684175116"/>
              </p:ext>
            </p:extLst>
          </p:nvPr>
        </p:nvGraphicFramePr>
        <p:xfrm>
          <a:off x="214282" y="1285860"/>
          <a:ext cx="8784977" cy="4530728"/>
        </p:xfrm>
        <a:graphic>
          <a:graphicData uri="http://schemas.openxmlformats.org/drawingml/2006/table">
            <a:tbl>
              <a:tblPr rtl="1" firstRow="1" firstCol="1" bandRow="1"/>
              <a:tblGrid>
                <a:gridCol w="566137"/>
                <a:gridCol w="3269030"/>
                <a:gridCol w="4949810"/>
              </a:tblGrid>
              <a:tr h="428628">
                <a:tc gridSpan="2">
                  <a:txBody>
                    <a:bodyPr/>
                    <a:lstStyle/>
                    <a:p>
                      <a:pPr algn="ctr" rtl="1">
                        <a:lnSpc>
                          <a:spcPts val="2000"/>
                        </a:lnSpc>
                        <a:spcAft>
                          <a:spcPts val="0"/>
                        </a:spcAft>
                      </a:pPr>
                      <a:r>
                        <a:rPr lang="ar-MA" sz="1800" b="1" dirty="0" smtClean="0">
                          <a:solidFill>
                            <a:srgbClr val="002060"/>
                          </a:solidFill>
                          <a:effectLst/>
                          <a:latin typeface="Arial"/>
                          <a:ea typeface="Calibri"/>
                          <a:cs typeface="+mj-cs"/>
                        </a:rPr>
                        <a:t>مرحلة الكفاية</a:t>
                      </a:r>
                      <a:endParaRPr lang="de-DE" sz="1800" b="1" dirty="0">
                        <a:solidFill>
                          <a:srgbClr val="00206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hMerge="1">
                  <a:txBody>
                    <a:bodyPr/>
                    <a:lstStyle/>
                    <a:p>
                      <a:pPr algn="ctr" rtl="1">
                        <a:lnSpc>
                          <a:spcPts val="2000"/>
                        </a:lnSpc>
                        <a:spcAft>
                          <a:spcPts val="0"/>
                        </a:spcAft>
                      </a:pPr>
                      <a:endParaRPr lang="de-DE" sz="1800" b="1" dirty="0">
                        <a:solidFill>
                          <a:srgbClr val="002060"/>
                        </a:solidFill>
                        <a:effectLst/>
                        <a:latin typeface="Calibri"/>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rtl="1">
                        <a:lnSpc>
                          <a:spcPts val="2000"/>
                        </a:lnSpc>
                        <a:spcAft>
                          <a:spcPts val="0"/>
                        </a:spcAft>
                      </a:pPr>
                      <a:r>
                        <a:rPr lang="ar-MA" sz="1800" b="1" dirty="0" smtClean="0">
                          <a:solidFill>
                            <a:srgbClr val="002060"/>
                          </a:solidFill>
                          <a:effectLst/>
                          <a:latin typeface="Arial"/>
                          <a:ea typeface="Calibri"/>
                          <a:cs typeface="+mj-cs"/>
                        </a:rPr>
                        <a:t>الموارد المتصلة بمرحلة الكفاية</a:t>
                      </a:r>
                      <a:endParaRPr lang="de-DE" sz="1800" b="1" dirty="0">
                        <a:solidFill>
                          <a:srgbClr val="002060"/>
                        </a:solidFill>
                        <a:effectLst/>
                        <a:latin typeface="Calibri"/>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928826">
                <a:tc>
                  <a:txBody>
                    <a:bodyPr/>
                    <a:lstStyle/>
                    <a:p>
                      <a:pPr marL="72000" algn="ctr" rtl="1">
                        <a:lnSpc>
                          <a:spcPts val="1900"/>
                        </a:lnSpc>
                        <a:spcAft>
                          <a:spcPts val="0"/>
                        </a:spcAft>
                      </a:pPr>
                      <a:r>
                        <a:rPr lang="ar-MA" sz="1800" b="1" dirty="0" smtClean="0">
                          <a:solidFill>
                            <a:srgbClr val="002060"/>
                          </a:solidFill>
                          <a:effectLst/>
                          <a:latin typeface="Calibri"/>
                          <a:ea typeface="Calibri"/>
                          <a:cs typeface="+mj-cs"/>
                        </a:rPr>
                        <a:t>كفاية ”الهندسة والقيا س"</a:t>
                      </a: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c>
                  <a:txBody>
                    <a:bodyPr/>
                    <a:lstStyle/>
                    <a:p>
                      <a:pPr algn="r" rtl="1">
                        <a:lnSpc>
                          <a:spcPts val="1900"/>
                        </a:lnSpc>
                        <a:spcAft>
                          <a:spcPts val="0"/>
                        </a:spcAft>
                      </a:pPr>
                      <a:r>
                        <a:rPr lang="ar-SA" sz="1800" b="1" dirty="0">
                          <a:solidFill>
                            <a:srgbClr val="C00000"/>
                          </a:solidFill>
                          <a:effectLst/>
                          <a:latin typeface="Arial"/>
                          <a:ea typeface="Times New Roman"/>
                          <a:cs typeface="+mj-cs"/>
                        </a:rPr>
                        <a:t>المرحلة </a:t>
                      </a:r>
                      <a:r>
                        <a:rPr lang="ar-SA" sz="1800" b="1" dirty="0" smtClean="0">
                          <a:solidFill>
                            <a:srgbClr val="C00000"/>
                          </a:solidFill>
                          <a:effectLst/>
                          <a:latin typeface="Arial"/>
                          <a:ea typeface="Times New Roman"/>
                          <a:cs typeface="+mj-cs"/>
                        </a:rPr>
                        <a:t>1</a:t>
                      </a:r>
                    </a:p>
                    <a:p>
                      <a:pPr marL="72000" algn="r" rtl="1">
                        <a:lnSpc>
                          <a:spcPts val="1900"/>
                        </a:lnSpc>
                        <a:spcAft>
                          <a:spcPts val="0"/>
                        </a:spcAft>
                      </a:pPr>
                      <a:r>
                        <a:rPr lang="ar-SA" sz="1800" b="0" dirty="0" smtClean="0">
                          <a:solidFill>
                            <a:srgbClr val="002060"/>
                          </a:solidFill>
                          <a:effectLst/>
                          <a:latin typeface="Arial"/>
                          <a:ea typeface="Calibri"/>
                          <a:cs typeface="+mj-cs"/>
                        </a:rPr>
                        <a:t>في نهاية المرحلة الأولى من السنة الثالثة، واعتمادا على أسناد مصوّرة و/أو مكتوبة (جداول، رسوم، أشكال هندسيّة...)  يحلّ المتعلم(ة) وضعية- مسألة دالّة بتوظيف التّماثل المحوري والتوازي والتعامد والإزاحة (على التّربيعات) والمتر وأجزائه من أجل المقارنة والتّرتيب والتحويل، على ألا تتعدّى الإجابة عن كلّ تعليمة خطوتين اثنتين لإيجاد الحل.</a:t>
                      </a:r>
                      <a:endParaRPr lang="de-DE" sz="1800" b="0" dirty="0">
                        <a:solidFill>
                          <a:srgbClr val="00206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يتعرف الزواية القائمة ومستقيمين متعامدين؛</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يتعرف التماثل المحوري ومحور التماثل انطلاقا من أشكال محددة؛</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يتعرف الخانة والعقدة؛</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ينشئ الزواية القائمة ومستقيمين متعامدين؛</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يوظف التماثل لرسم نقطة وخانة وشكل باستعمال التربيعات؛ </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يرسم إزاحة شكل باستعمال قن معين؛ </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يوظف المتر وأجزاؤه لقياس الاطوال والمقارنة والترتيب والتحويل؛</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يستعمل الأدوات الهندسية:المسطرة، المزواة، الأنسوخ، البركارلرسم الأشكال الهندسية؛</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يحلّ مسألة مرتبطة بقياس الأطوال (المتر وأجزاؤه)؛</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يُنَمْذِج نص مسألة (يترجم عبارات لغوية في نص المسألة إلى كتابة رياضية)؛ </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يخطّط للإجابة عن سؤال، ضمن مسألة رياضية، يستوجب حله مرحلتين؛</a:t>
                      </a:r>
                    </a:p>
                    <a:p>
                      <a:pPr marL="180000" marR="0" lvl="0" indent="-180000" algn="r" defTabSz="914400" rtl="1" eaLnBrk="1" fontAlgn="auto" latinLnBrk="0" hangingPunct="1">
                        <a:lnSpc>
                          <a:spcPts val="1900"/>
                        </a:lnSpc>
                        <a:spcBef>
                          <a:spcPts val="0"/>
                        </a:spcBef>
                        <a:spcAft>
                          <a:spcPts val="0"/>
                        </a:spcAft>
                        <a:buClrTx/>
                        <a:buSzTx/>
                        <a:buFont typeface="Arial"/>
                        <a:buChar char="-"/>
                        <a:tabLst/>
                        <a:defRPr/>
                      </a:pPr>
                      <a:r>
                        <a:rPr lang="ar-MA" sz="1800" b="0" kern="1200" dirty="0" smtClean="0">
                          <a:solidFill>
                            <a:srgbClr val="002060"/>
                          </a:solidFill>
                          <a:effectLst/>
                          <a:latin typeface="Arial"/>
                          <a:ea typeface="Calibri"/>
                          <a:cs typeface="+mj-cs"/>
                        </a:rPr>
                        <a:t>يحل مسألة تستدعي توظيف أكثر من مورد من موارد المرحلة.</a:t>
                      </a:r>
                      <a:endParaRPr lang="de-DE" sz="1800" b="0" kern="1200" dirty="0">
                        <a:solidFill>
                          <a:srgbClr val="002060"/>
                        </a:solidFill>
                        <a:effectLst/>
                        <a:latin typeface="Arial"/>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10"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والموارد بالسنة 3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8"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76</a:t>
            </a:fld>
            <a:endParaRPr lang="fr-FR" dirty="0"/>
          </a:p>
        </p:txBody>
      </p:sp>
    </p:spTree>
    <p:extLst>
      <p:ext uri="{BB962C8B-B14F-4D97-AF65-F5344CB8AC3E}">
        <p14:creationId xmlns="" xmlns:p14="http://schemas.microsoft.com/office/powerpoint/2010/main" val="998690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البرنامج</a:t>
            </a:r>
          </a:p>
          <a:p>
            <a:pPr lvl="0" algn="ctr" rtl="1" eaLnBrk="0" hangingPunct="0"/>
            <a:r>
              <a:rPr lang="ar-MA" sz="2800" b="1" kern="0" dirty="0" smtClean="0">
                <a:solidFill>
                  <a:srgbClr val="C00000"/>
                </a:solidFill>
                <a:latin typeface="Times New Roman" pitchFamily="18" charset="0"/>
                <a:cs typeface="Times New Roman" pitchFamily="18" charset="0"/>
              </a:rPr>
              <a:t>الدراسي المعدل  للسنة 3</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77</a:t>
            </a:fld>
            <a:endParaRPr lang="fr-FR" dirty="0"/>
          </a:p>
        </p:txBody>
      </p:sp>
      <p:graphicFrame>
        <p:nvGraphicFramePr>
          <p:cNvPr id="11" name="Tabelle 10"/>
          <p:cNvGraphicFramePr>
            <a:graphicFrameLocks noGrp="1"/>
          </p:cNvGraphicFramePr>
          <p:nvPr/>
        </p:nvGraphicFramePr>
        <p:xfrm>
          <a:off x="142843" y="1243857"/>
          <a:ext cx="8858313" cy="4399721"/>
        </p:xfrm>
        <a:graphic>
          <a:graphicData uri="http://schemas.openxmlformats.org/drawingml/2006/table">
            <a:tbl>
              <a:tblPr rtl="1"/>
              <a:tblGrid>
                <a:gridCol w="880594"/>
                <a:gridCol w="1993763"/>
                <a:gridCol w="1994652"/>
                <a:gridCol w="1994652"/>
                <a:gridCol w="1994652"/>
              </a:tblGrid>
              <a:tr h="337165">
                <a:tc>
                  <a:txBody>
                    <a:bodyPr/>
                    <a:lstStyle/>
                    <a:p>
                      <a:pPr algn="ctr" rtl="1">
                        <a:lnSpc>
                          <a:spcPts val="2200"/>
                        </a:lnSpc>
                        <a:spcAft>
                          <a:spcPts val="0"/>
                        </a:spcAft>
                      </a:pPr>
                      <a:r>
                        <a:rPr lang="ar-SA" sz="1800" b="1" dirty="0">
                          <a:solidFill>
                            <a:srgbClr val="002060"/>
                          </a:solidFill>
                          <a:latin typeface="Calibri"/>
                          <a:ea typeface="Calibri"/>
                          <a:cs typeface="Simplified Arabic"/>
                        </a:rPr>
                        <a:t>الأسبوع</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200"/>
                        </a:lnSpc>
                        <a:spcAft>
                          <a:spcPts val="0"/>
                        </a:spcAft>
                      </a:pPr>
                      <a:r>
                        <a:rPr lang="ar-MA" sz="1800" b="1">
                          <a:solidFill>
                            <a:srgbClr val="002060"/>
                          </a:solidFill>
                          <a:latin typeface="Calibri"/>
                          <a:ea typeface="Calibri"/>
                          <a:cs typeface="Simplified Arabic"/>
                        </a:rPr>
                        <a:t>الأعداد والحساب</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200"/>
                        </a:lnSpc>
                        <a:spcAft>
                          <a:spcPts val="0"/>
                        </a:spcAft>
                      </a:pPr>
                      <a:r>
                        <a:rPr lang="ar-MA" sz="1800" b="1">
                          <a:solidFill>
                            <a:srgbClr val="002060"/>
                          </a:solidFill>
                          <a:latin typeface="Calibri"/>
                          <a:ea typeface="Calibri"/>
                          <a:cs typeface="Simplified Arabic"/>
                        </a:rPr>
                        <a:t>الهندسة </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200"/>
                        </a:lnSpc>
                        <a:spcAft>
                          <a:spcPts val="0"/>
                        </a:spcAft>
                      </a:pPr>
                      <a:r>
                        <a:rPr lang="ar-MA" sz="1800" b="1" dirty="0">
                          <a:solidFill>
                            <a:srgbClr val="002060"/>
                          </a:solidFill>
                          <a:latin typeface="Calibri"/>
                          <a:ea typeface="Calibri"/>
                          <a:cs typeface="Simplified Arabic"/>
                        </a:rPr>
                        <a:t>القياس</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2200"/>
                        </a:lnSpc>
                        <a:spcAft>
                          <a:spcPts val="0"/>
                        </a:spcAft>
                      </a:pPr>
                      <a:r>
                        <a:rPr lang="ar-MA" sz="1800" b="1">
                          <a:solidFill>
                            <a:srgbClr val="002060"/>
                          </a:solidFill>
                          <a:latin typeface="Calibri"/>
                          <a:ea typeface="Calibri"/>
                          <a:cs typeface="Simplified Arabic"/>
                        </a:rPr>
                        <a:t>حل المسائل</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37165">
                <a:tc>
                  <a:txBody>
                    <a:bodyPr/>
                    <a:lstStyle/>
                    <a:p>
                      <a:pPr algn="ctr" rtl="1">
                        <a:lnSpc>
                          <a:spcPts val="2200"/>
                        </a:lnSpc>
                        <a:spcAft>
                          <a:spcPts val="0"/>
                        </a:spcAft>
                      </a:pPr>
                      <a:r>
                        <a:rPr lang="ar-SA" sz="1800" b="1">
                          <a:solidFill>
                            <a:srgbClr val="002060"/>
                          </a:solidFill>
                          <a:latin typeface="Calibri"/>
                          <a:ea typeface="Calibri"/>
                          <a:cs typeface="Simplified Arabic"/>
                        </a:rPr>
                        <a:t>1</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4">
                  <a:txBody>
                    <a:bodyPr/>
                    <a:lstStyle/>
                    <a:p>
                      <a:pPr algn="ctr" rtl="1">
                        <a:lnSpc>
                          <a:spcPts val="2200"/>
                        </a:lnSpc>
                        <a:spcAft>
                          <a:spcPts val="0"/>
                        </a:spcAft>
                      </a:pPr>
                      <a:r>
                        <a:rPr lang="ar-SA" sz="1800" b="1">
                          <a:solidFill>
                            <a:srgbClr val="002060"/>
                          </a:solidFill>
                          <a:latin typeface="Calibri"/>
                          <a:ea typeface="Calibri"/>
                          <a:cs typeface="Simplified Arabic"/>
                        </a:rPr>
                        <a:t>أسبوع التقويم التشخيصي والدعم العلاجي</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611686">
                <a:tc>
                  <a:txBody>
                    <a:bodyPr/>
                    <a:lstStyle/>
                    <a:p>
                      <a:pPr algn="ctr" rtl="1">
                        <a:lnSpc>
                          <a:spcPts val="2200"/>
                        </a:lnSpc>
                        <a:spcAft>
                          <a:spcPts val="0"/>
                        </a:spcAft>
                      </a:pPr>
                      <a:r>
                        <a:rPr lang="ar-SA" sz="1800" b="1">
                          <a:solidFill>
                            <a:srgbClr val="002060"/>
                          </a:solidFill>
                          <a:latin typeface="Calibri"/>
                          <a:ea typeface="Calibri"/>
                          <a:cs typeface="Simplified Arabic"/>
                        </a:rPr>
                        <a:t>2</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r" rtl="1">
                        <a:lnSpc>
                          <a:spcPts val="2200"/>
                        </a:lnSpc>
                        <a:spcAft>
                          <a:spcPts val="0"/>
                        </a:spcAft>
                        <a:buFont typeface="Arial"/>
                        <a:buChar char="-"/>
                      </a:pPr>
                      <a:r>
                        <a:rPr lang="ar-SA" sz="1800">
                          <a:solidFill>
                            <a:srgbClr val="002060"/>
                          </a:solidFill>
                          <a:latin typeface="Calibri"/>
                          <a:ea typeface="Calibri"/>
                          <a:cs typeface="Simplified Arabic"/>
                        </a:rPr>
                        <a:t>الأعداد من 0 إلى 9999 (قراءة وكتابة وتمثيل)</a:t>
                      </a:r>
                      <a:endParaRPr lang="de-DE" sz="1800">
                        <a:solidFill>
                          <a:srgbClr val="002060"/>
                        </a:solidFill>
                        <a:latin typeface="Calibri"/>
                        <a:ea typeface="Calibri"/>
                        <a:cs typeface="Times New Roman"/>
                      </a:endParaRPr>
                    </a:p>
                    <a:p>
                      <a:pPr marL="342900" lvl="0" indent="-342900" algn="r" rtl="1">
                        <a:lnSpc>
                          <a:spcPts val="2200"/>
                        </a:lnSpc>
                        <a:spcAft>
                          <a:spcPts val="0"/>
                        </a:spcAft>
                        <a:buFont typeface="Arial"/>
                        <a:buChar char="-"/>
                      </a:pPr>
                      <a:r>
                        <a:rPr lang="ar-SA" sz="1800">
                          <a:solidFill>
                            <a:srgbClr val="002060"/>
                          </a:solidFill>
                          <a:latin typeface="Calibri"/>
                          <a:ea typeface="Calibri"/>
                          <a:cs typeface="Simplified Arabic"/>
                        </a:rPr>
                        <a:t>الأعداد من 0 إلى 9999 (مقارنة وترتيب)</a:t>
                      </a:r>
                      <a:endParaRPr lang="de-DE" sz="1800">
                        <a:solidFill>
                          <a:srgbClr val="002060"/>
                        </a:solidFill>
                        <a:latin typeface="Calibri"/>
                        <a:ea typeface="Calibri"/>
                        <a:cs typeface="Times New Roman"/>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fr-FR" sz="1800" dirty="0">
                          <a:solidFill>
                            <a:srgbClr val="002060"/>
                          </a:solidFill>
                          <a:latin typeface="Simplified Arabic"/>
                          <a:ea typeface="Calibri"/>
                          <a:cs typeface="Arial"/>
                        </a:rPr>
                        <a:t> </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2200"/>
                        </a:lnSpc>
                        <a:spcAft>
                          <a:spcPts val="0"/>
                        </a:spcAft>
                      </a:pPr>
                      <a:endParaRPr lang="fr-FR" sz="18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2200"/>
                        </a:lnSpc>
                        <a:spcAft>
                          <a:spcPts val="0"/>
                        </a:spcAft>
                      </a:pPr>
                      <a:endParaRPr lang="fr-FR" sz="18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26">
                <a:tc>
                  <a:txBody>
                    <a:bodyPr/>
                    <a:lstStyle/>
                    <a:p>
                      <a:pPr algn="ctr" rtl="1">
                        <a:lnSpc>
                          <a:spcPts val="2200"/>
                        </a:lnSpc>
                        <a:spcAft>
                          <a:spcPts val="0"/>
                        </a:spcAft>
                      </a:pPr>
                      <a:r>
                        <a:rPr lang="ar-SA" sz="1800" b="1">
                          <a:solidFill>
                            <a:srgbClr val="002060"/>
                          </a:solidFill>
                          <a:latin typeface="Calibri"/>
                          <a:ea typeface="Calibri"/>
                          <a:cs typeface="Simplified Arabic"/>
                        </a:rPr>
                        <a:t>3</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ar-SA" sz="1800">
                          <a:solidFill>
                            <a:srgbClr val="002060"/>
                          </a:solidFill>
                          <a:latin typeface="Calibri"/>
                          <a:ea typeface="Calibri"/>
                          <a:cs typeface="Simplified Arabic"/>
                        </a:rPr>
                        <a:t>جمع الأعداد من 0 إلى 9999 (التقنية الاعتيادية)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ar-SA" sz="1800" dirty="0">
                          <a:solidFill>
                            <a:srgbClr val="002060"/>
                          </a:solidFill>
                          <a:latin typeface="Calibri"/>
                          <a:ea typeface="Calibri"/>
                          <a:cs typeface="Simplified Arabic"/>
                        </a:rPr>
                        <a:t>التوازي والتعامد</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2200"/>
                        </a:lnSpc>
                        <a:spcAft>
                          <a:spcPts val="0"/>
                        </a:spcAft>
                      </a:pPr>
                      <a:endParaRPr lang="fr-FR" sz="18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2200"/>
                        </a:lnSpc>
                        <a:spcAft>
                          <a:spcPts val="0"/>
                        </a:spcAft>
                      </a:pPr>
                      <a:endParaRPr lang="fr-FR" sz="18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65">
                <a:tc>
                  <a:txBody>
                    <a:bodyPr/>
                    <a:lstStyle/>
                    <a:p>
                      <a:pPr algn="ctr" rtl="1">
                        <a:lnSpc>
                          <a:spcPts val="2200"/>
                        </a:lnSpc>
                        <a:spcAft>
                          <a:spcPts val="0"/>
                        </a:spcAft>
                      </a:pPr>
                      <a:r>
                        <a:rPr lang="ar-SA" sz="1800" b="1">
                          <a:solidFill>
                            <a:srgbClr val="002060"/>
                          </a:solidFill>
                          <a:latin typeface="Calibri"/>
                          <a:ea typeface="Calibri"/>
                          <a:cs typeface="Simplified Arabic"/>
                        </a:rPr>
                        <a:t>4</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4">
                  <a:txBody>
                    <a:bodyPr/>
                    <a:lstStyle/>
                    <a:p>
                      <a:pPr algn="ctr" rtl="1">
                        <a:lnSpc>
                          <a:spcPts val="2200"/>
                        </a:lnSpc>
                        <a:spcAft>
                          <a:spcPts val="0"/>
                        </a:spcAft>
                      </a:pPr>
                      <a:r>
                        <a:rPr lang="ar-MA" sz="1800" b="1">
                          <a:solidFill>
                            <a:srgbClr val="002060"/>
                          </a:solidFill>
                          <a:latin typeface="Arial"/>
                          <a:ea typeface="Times New Roman"/>
                          <a:cs typeface="Simplified Arabic"/>
                        </a:rPr>
                        <a:t>أنشطة التوليف والتقويم والدعم</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37165">
                <a:tc>
                  <a:txBody>
                    <a:bodyPr/>
                    <a:lstStyle/>
                    <a:p>
                      <a:pPr algn="ctr" rtl="1">
                        <a:lnSpc>
                          <a:spcPts val="2200"/>
                        </a:lnSpc>
                        <a:spcAft>
                          <a:spcPts val="0"/>
                        </a:spcAft>
                      </a:pPr>
                      <a:r>
                        <a:rPr lang="ar-SA" sz="1800" b="1">
                          <a:solidFill>
                            <a:srgbClr val="002060"/>
                          </a:solidFill>
                          <a:latin typeface="Calibri"/>
                          <a:ea typeface="Calibri"/>
                          <a:cs typeface="Simplified Arabic"/>
                        </a:rPr>
                        <a:t>5</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ts val="2200"/>
                        </a:lnSpc>
                      </a:pPr>
                      <a:endParaRPr lang="de-DE" sz="1400">
                        <a:solidFill>
                          <a:srgbClr val="002060"/>
                        </a:solidFill>
                        <a:latin typeface="Calibri"/>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ar-SA" sz="1800">
                          <a:solidFill>
                            <a:srgbClr val="002060"/>
                          </a:solidFill>
                          <a:latin typeface="Calibri"/>
                          <a:ea typeface="Calibri"/>
                          <a:cs typeface="Simplified Arabic"/>
                        </a:rPr>
                        <a:t>التماثل المحوري</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ar-SA" sz="1800" spc="-50">
                          <a:solidFill>
                            <a:srgbClr val="002060"/>
                          </a:solidFill>
                          <a:latin typeface="Calibri"/>
                          <a:ea typeface="Calibri"/>
                          <a:cs typeface="Simplified Arabic"/>
                        </a:rPr>
                        <a:t>قياس الأطوال (المتر وأجزاؤه)</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862">
                <a:tc>
                  <a:txBody>
                    <a:bodyPr/>
                    <a:lstStyle/>
                    <a:p>
                      <a:pPr algn="ctr" rtl="1">
                        <a:lnSpc>
                          <a:spcPts val="2200"/>
                        </a:lnSpc>
                        <a:spcAft>
                          <a:spcPts val="0"/>
                        </a:spcAft>
                      </a:pPr>
                      <a:r>
                        <a:rPr lang="ar-SA" sz="1800" b="1">
                          <a:solidFill>
                            <a:srgbClr val="002060"/>
                          </a:solidFill>
                          <a:latin typeface="Calibri"/>
                          <a:ea typeface="Calibri"/>
                          <a:cs typeface="Simplified Arabic"/>
                        </a:rPr>
                        <a:t>6</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ts val="2200"/>
                        </a:lnSpc>
                      </a:pPr>
                      <a:endParaRPr lang="de-DE" sz="1400">
                        <a:solidFill>
                          <a:srgbClr val="002060"/>
                        </a:solidFill>
                        <a:latin typeface="Calibri"/>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ar-SA" sz="1800">
                          <a:solidFill>
                            <a:srgbClr val="002060"/>
                          </a:solidFill>
                          <a:latin typeface="Calibri"/>
                          <a:ea typeface="Calibri"/>
                          <a:cs typeface="Simplified Arabic"/>
                        </a:rPr>
                        <a:t>الإزاحة (الانتقال على التربيعات)</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2200"/>
                        </a:lnSpc>
                        <a:spcAft>
                          <a:spcPts val="0"/>
                        </a:spcAft>
                      </a:pPr>
                      <a:endParaRPr lang="fr-FR" sz="18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2200"/>
                        </a:lnSpc>
                        <a:spcAft>
                          <a:spcPts val="0"/>
                        </a:spcAft>
                      </a:pPr>
                      <a:r>
                        <a:rPr lang="ar-SA" sz="1800" dirty="0">
                          <a:solidFill>
                            <a:srgbClr val="002060"/>
                          </a:solidFill>
                          <a:latin typeface="Calibri"/>
                          <a:ea typeface="Calibri"/>
                          <a:cs typeface="Simplified Arabic"/>
                        </a:rPr>
                        <a:t>اختيار العملية الحسابية المناسبة لحل مسألة</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621763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8"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Rechteck 7"/>
          <p:cNvSpPr/>
          <p:nvPr/>
        </p:nvSpPr>
        <p:spPr>
          <a:xfrm>
            <a:off x="179513" y="1215866"/>
            <a:ext cx="8712968" cy="4555093"/>
          </a:xfrm>
          <a:prstGeom prst="rect">
            <a:avLst/>
          </a:prstGeom>
        </p:spPr>
        <p:txBody>
          <a:bodyPr wrap="square">
            <a:spAutoFit/>
          </a:bodyPr>
          <a:lstStyle/>
          <a:p>
            <a:pPr marL="72000" algn="r" rtl="1">
              <a:spcBef>
                <a:spcPts val="0"/>
              </a:spcBef>
              <a:spcAft>
                <a:spcPts val="1200"/>
              </a:spcAft>
              <a:buClr>
                <a:schemeClr val="accent5">
                  <a:lumMod val="50000"/>
                </a:schemeClr>
              </a:buClr>
            </a:pPr>
            <a:r>
              <a:rPr lang="ar-MA" sz="2800" b="1" kern="0" dirty="0" smtClean="0">
                <a:solidFill>
                  <a:srgbClr val="C00000"/>
                </a:solidFill>
              </a:rPr>
              <a:t>تم الحرص على:</a:t>
            </a:r>
          </a:p>
          <a:p>
            <a:pPr marL="720000" indent="-360000" algn="just" rtl="1">
              <a:spcBef>
                <a:spcPts val="0"/>
              </a:spcBef>
              <a:buClr>
                <a:schemeClr val="accent5">
                  <a:lumMod val="25000"/>
                </a:schemeClr>
              </a:buClr>
              <a:buFont typeface="Wingdings" pitchFamily="2" charset="2"/>
              <a:buChar char="ü"/>
            </a:pPr>
            <a:r>
              <a:rPr lang="ar-MA" sz="2800" dirty="0" smtClean="0">
                <a:solidFill>
                  <a:srgbClr val="002060"/>
                </a:solidFill>
              </a:rPr>
              <a:t>اعتبار المتعلم(ة) فاعلا أساسيا في سيرورة تعلم الرياضيات؛ </a:t>
            </a:r>
          </a:p>
          <a:p>
            <a:pPr marL="720000" indent="-360000" algn="just" rtl="1">
              <a:spcBef>
                <a:spcPts val="0"/>
              </a:spcBef>
              <a:buClr>
                <a:schemeClr val="accent5">
                  <a:lumMod val="25000"/>
                </a:schemeClr>
              </a:buClr>
              <a:buFont typeface="Wingdings" pitchFamily="2" charset="2"/>
              <a:buChar char="ü"/>
            </a:pPr>
            <a:r>
              <a:rPr lang="ar-MA" sz="2800" dirty="0" smtClean="0">
                <a:solidFill>
                  <a:srgbClr val="002060"/>
                </a:solidFill>
              </a:rPr>
              <a:t>جعل النهج الرياضي أساسا لتطوير منهجية تفكير المتعلم(ة) وطريقة عمله في وضعيات التعلم؛</a:t>
            </a:r>
          </a:p>
          <a:p>
            <a:pPr marL="720000" indent="-360000" algn="just" rtl="1">
              <a:spcBef>
                <a:spcPts val="0"/>
              </a:spcBef>
              <a:buClr>
                <a:schemeClr val="accent5">
                  <a:lumMod val="25000"/>
                </a:schemeClr>
              </a:buClr>
              <a:buFont typeface="Wingdings" pitchFamily="2" charset="2"/>
              <a:buChar char="ü"/>
            </a:pPr>
            <a:r>
              <a:rPr lang="ar-MA" sz="2800" dirty="0" smtClean="0">
                <a:solidFill>
                  <a:srgbClr val="002060"/>
                </a:solidFill>
              </a:rPr>
              <a:t>توحيد مراحل تدريس الرياضيات على مستوى جميع المستويات الدراسية: ثلاث حصص لكل مستوى؛ </a:t>
            </a:r>
          </a:p>
          <a:p>
            <a:pPr marL="720000" indent="-360000" algn="just" rtl="1">
              <a:spcBef>
                <a:spcPts val="0"/>
              </a:spcBef>
              <a:buClr>
                <a:schemeClr val="accent5">
                  <a:lumMod val="25000"/>
                </a:schemeClr>
              </a:buClr>
              <a:buFont typeface="Wingdings" pitchFamily="2" charset="2"/>
              <a:buChar char="ü"/>
            </a:pPr>
            <a:r>
              <a:rPr lang="ar-MA" sz="2800" dirty="0" smtClean="0">
                <a:solidFill>
                  <a:srgbClr val="002060"/>
                </a:solidFill>
              </a:rPr>
              <a:t> توحيد الغلاف الزمني للتعلمات: 50 دقيقة لكل حصة دراسية؛ </a:t>
            </a:r>
          </a:p>
          <a:p>
            <a:pPr marL="720000" indent="-360000" algn="just" rtl="1">
              <a:spcBef>
                <a:spcPts val="0"/>
              </a:spcBef>
              <a:buClr>
                <a:schemeClr val="accent5">
                  <a:lumMod val="25000"/>
                </a:schemeClr>
              </a:buClr>
              <a:buFont typeface="Wingdings" pitchFamily="2" charset="2"/>
              <a:buChar char="ü"/>
            </a:pPr>
            <a:r>
              <a:rPr lang="ar-MA" sz="2800" dirty="0" smtClean="0">
                <a:solidFill>
                  <a:srgbClr val="002060"/>
                </a:solidFill>
              </a:rPr>
              <a:t>تخصيص فترات  للتوليف والتقويم والدعم والتدرب على الإدماج؛</a:t>
            </a:r>
          </a:p>
          <a:p>
            <a:pPr marL="720000" indent="-360000" algn="just" rtl="1">
              <a:spcBef>
                <a:spcPts val="0"/>
              </a:spcBef>
              <a:buClr>
                <a:schemeClr val="accent5">
                  <a:lumMod val="25000"/>
                </a:schemeClr>
              </a:buClr>
              <a:buFont typeface="Wingdings" pitchFamily="2" charset="2"/>
              <a:buChar char="ü"/>
            </a:pPr>
            <a:r>
              <a:rPr lang="ar-MA" sz="2800" dirty="0" smtClean="0">
                <a:solidFill>
                  <a:srgbClr val="002060"/>
                </a:solidFill>
              </a:rPr>
              <a:t>خلق انسجام بين الكفايات والموارد والأهداف التعلمية وفقرات البرنامج الدراسي؛</a:t>
            </a:r>
          </a:p>
        </p:txBody>
      </p:sp>
      <p:sp>
        <p:nvSpPr>
          <p:cNvPr id="7" name="Titre 1"/>
          <p:cNvSpPr>
            <a:spLocks noGrp="1"/>
          </p:cNvSpPr>
          <p:nvPr>
            <p:ph type="title"/>
          </p:nvPr>
        </p:nvSpPr>
        <p:spPr>
          <a:xfrm>
            <a:off x="4788024" y="41275"/>
            <a:ext cx="4176589" cy="887395"/>
          </a:xfrm>
        </p:spPr>
        <p:txBody>
          <a:bodyPr/>
          <a:lstStyle/>
          <a:p>
            <a:pPr algn="r"/>
            <a:r>
              <a:rPr lang="ar-MA" sz="4000" b="1" dirty="0" smtClean="0">
                <a:latin typeface="Times New Roman" pitchFamily="18" charset="0"/>
                <a:cs typeface="Times New Roman" pitchFamily="18" charset="0"/>
              </a:rPr>
              <a:t>الرياضيات</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78</a:t>
            </a:fld>
            <a:endParaRPr lang="fr-FR" dirty="0"/>
          </a:p>
        </p:txBody>
      </p:sp>
    </p:spTree>
    <p:extLst>
      <p:ext uri="{BB962C8B-B14F-4D97-AF65-F5344CB8AC3E}">
        <p14:creationId xmlns="" xmlns:p14="http://schemas.microsoft.com/office/powerpoint/2010/main" val="268065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wipe(down)">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down)">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wipe(down)">
                                      <p:cBhvr>
                                        <p:cTn id="33" dur="500"/>
                                        <p:tgtEl>
                                          <p:spTgt spid="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wipe(down)">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wipe(down)">
                                      <p:cBhvr>
                                        <p:cTn id="4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النشاط العلمي</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1990721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6"/>
          <p:cNvSpPr>
            <a:spLocks noGrp="1"/>
          </p:cNvSpPr>
          <p:nvPr>
            <p:ph type="ftr" sz="quarter" idx="4294967295"/>
          </p:nvPr>
        </p:nvSpPr>
        <p:spPr>
          <a:xfrm>
            <a:off x="3124200" y="6406738"/>
            <a:ext cx="2895600" cy="457200"/>
          </a:xfrm>
          <a:prstGeom prst="rect">
            <a:avLst/>
          </a:prstGeom>
        </p:spPr>
        <p:txBody>
          <a:body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9"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الأهداف</a:t>
            </a:r>
            <a:endParaRPr lang="de-DE" sz="2800" b="1" kern="0" dirty="0">
              <a:solidFill>
                <a:schemeClr val="bg2">
                  <a:lumMod val="40000"/>
                  <a:lumOff val="60000"/>
                </a:schemeClr>
              </a:solidFill>
              <a:latin typeface="+mj-lt"/>
              <a:ea typeface="+mj-ea"/>
              <a:cs typeface="+mj-cs"/>
            </a:endParaRPr>
          </a:p>
        </p:txBody>
      </p:sp>
      <p:sp>
        <p:nvSpPr>
          <p:cNvPr id="12" name="Titel 1"/>
          <p:cNvSpPr txBox="1">
            <a:spLocks/>
          </p:cNvSpPr>
          <p:nvPr/>
        </p:nvSpPr>
        <p:spPr bwMode="auto">
          <a:xfrm>
            <a:off x="192879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rgbClr val="C00000"/>
                </a:solidFill>
                <a:latin typeface="+mj-lt"/>
                <a:ea typeface="+mj-ea"/>
                <a:cs typeface="+mj-cs"/>
              </a:rPr>
              <a:t>المنتوج</a:t>
            </a:r>
            <a:endParaRPr lang="de-DE" sz="2800" b="1" kern="0" dirty="0">
              <a:solidFill>
                <a:srgbClr val="C00000"/>
              </a:solidFill>
              <a:latin typeface="+mj-lt"/>
              <a:ea typeface="+mj-ea"/>
              <a:cs typeface="+mj-cs"/>
            </a:endParaRPr>
          </a:p>
        </p:txBody>
      </p:sp>
      <p:sp>
        <p:nvSpPr>
          <p:cNvPr id="21"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1">
                    <a:lumMod val="75000"/>
                  </a:schemeClr>
                </a:solidFill>
                <a:latin typeface="+mj-lt"/>
                <a:ea typeface="+mj-ea"/>
                <a:cs typeface="+mj-cs"/>
              </a:rPr>
              <a:t>منهجية اشتغال الورشة</a:t>
            </a:r>
            <a:endParaRPr lang="de-DE" sz="2800" b="1" kern="0" dirty="0">
              <a:solidFill>
                <a:schemeClr val="bg1">
                  <a:lumMod val="75000"/>
                </a:schemeClr>
              </a:solidFill>
              <a:latin typeface="+mj-lt"/>
              <a:ea typeface="+mj-ea"/>
              <a:cs typeface="+mj-cs"/>
            </a:endParaRPr>
          </a:p>
        </p:txBody>
      </p:sp>
      <p:sp>
        <p:nvSpPr>
          <p:cNvPr id="13"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السياق</a:t>
            </a:r>
          </a:p>
          <a:p>
            <a:pPr algn="ctr" rtl="1">
              <a:defRPr/>
            </a:pPr>
            <a:r>
              <a:rPr lang="ar-MA" sz="2800" b="1" kern="0" dirty="0" smtClean="0">
                <a:solidFill>
                  <a:schemeClr val="bg2">
                    <a:lumMod val="40000"/>
                    <a:lumOff val="60000"/>
                  </a:schemeClr>
                </a:solidFill>
                <a:latin typeface="+mj-lt"/>
                <a:ea typeface="+mj-ea"/>
                <a:cs typeface="+mj-cs"/>
              </a:rPr>
              <a:t>والدواعي</a:t>
            </a:r>
            <a:endParaRPr lang="de-DE" sz="2800" b="1" kern="0" dirty="0">
              <a:solidFill>
                <a:schemeClr val="bg2">
                  <a:lumMod val="40000"/>
                  <a:lumOff val="60000"/>
                </a:schemeClr>
              </a:solidFill>
              <a:latin typeface="+mj-lt"/>
              <a:ea typeface="+mj-ea"/>
              <a:cs typeface="+mj-cs"/>
            </a:endParaRPr>
          </a:p>
        </p:txBody>
      </p:sp>
      <p:sp>
        <p:nvSpPr>
          <p:cNvPr id="11" name="Rectangle 1028"/>
          <p:cNvSpPr txBox="1">
            <a:spLocks noChangeArrowheads="1"/>
          </p:cNvSpPr>
          <p:nvPr/>
        </p:nvSpPr>
        <p:spPr>
          <a:xfrm>
            <a:off x="107504" y="1124744"/>
            <a:ext cx="8874048" cy="4661710"/>
          </a:xfrm>
          <a:prstGeom prst="roundRect">
            <a:avLst/>
          </a:prstGeom>
          <a:noFill/>
          <a:ln w="10000" cap="flat" cmpd="sng" algn="ctr">
            <a:solidFill>
              <a:srgbClr val="F0A22E"/>
            </a:solidFill>
            <a:prstDash val="solid"/>
          </a:ln>
          <a:effectLst>
            <a:outerShdw dist="50800" sx="1000" sy="1000" rotWithShape="0">
              <a:srgbClr val="4E3B30"/>
            </a:outerShdw>
          </a:effectLst>
        </p:spPr>
        <p:txBody>
          <a:bodyPr lIns="91418" tIns="45709" rIns="91418" bIns="45709"/>
          <a:lstStyle/>
          <a:p>
            <a:pPr lvl="0" algn="r" defTabSz="1066800" rtl="1">
              <a:lnSpc>
                <a:spcPts val="2300"/>
              </a:lnSpc>
              <a:spcAft>
                <a:spcPts val="1200"/>
              </a:spcAft>
            </a:pPr>
            <a:r>
              <a:rPr lang="ar-MA" sz="2400" b="1" dirty="0">
                <a:solidFill>
                  <a:srgbClr val="002060"/>
                </a:solidFill>
                <a:cs typeface="AL-Mohanad Bold" pitchFamily="2" charset="-78"/>
              </a:rPr>
              <a:t>توجت الأشغال بتوفير الوثائق </a:t>
            </a:r>
            <a:r>
              <a:rPr lang="ar-MA" sz="2400" b="1" dirty="0" smtClean="0">
                <a:solidFill>
                  <a:srgbClr val="002060"/>
                </a:solidFill>
                <a:cs typeface="AL-Mohanad Bold" pitchFamily="2" charset="-78"/>
              </a:rPr>
              <a:t>الآتية:</a:t>
            </a:r>
            <a:endParaRPr lang="de-DE" sz="2400" b="1" dirty="0">
              <a:solidFill>
                <a:srgbClr val="002060"/>
              </a:solidFill>
              <a:cs typeface="AL-Mohanad Bold" pitchFamily="2" charset="-78"/>
            </a:endParaRPr>
          </a:p>
          <a:p>
            <a:pPr marL="414238" marR="0" lvl="0" indent="-414238" algn="just" defTabSz="1103047" rtl="1" eaLnBrk="1" fontAlgn="auto" latinLnBrk="0" hangingPunct="1">
              <a:lnSpc>
                <a:spcPts val="2300"/>
              </a:lnSpc>
              <a:spcBef>
                <a:spcPts val="0"/>
              </a:spcBef>
              <a:spcAft>
                <a:spcPts val="1200"/>
              </a:spcAft>
              <a:buClr>
                <a:srgbClr val="C00000"/>
              </a:buClr>
              <a:buSzPct val="80000"/>
              <a:buFont typeface="Wingdings" pitchFamily="2" charset="2"/>
              <a:buChar char="n"/>
              <a:tabLst/>
              <a:defRPr/>
            </a:pPr>
            <a:r>
              <a:rPr lang="ar-MA" altLang="de-DE" sz="2400" b="1" kern="0" dirty="0">
                <a:solidFill>
                  <a:srgbClr val="002060"/>
                </a:solidFill>
              </a:rPr>
              <a:t>البرامج والتوجيهات التربوية </a:t>
            </a:r>
            <a:r>
              <a:rPr lang="ar-MA" altLang="de-DE" sz="2400" b="1" kern="0" dirty="0" smtClean="0">
                <a:solidFill>
                  <a:srgbClr val="002060"/>
                </a:solidFill>
              </a:rPr>
              <a:t>المنقحة لسلك </a:t>
            </a:r>
            <a:r>
              <a:rPr lang="ar-MA" altLang="de-DE" sz="2400" b="1" kern="0" dirty="0">
                <a:solidFill>
                  <a:srgbClr val="002060"/>
                </a:solidFill>
              </a:rPr>
              <a:t>التعليم </a:t>
            </a:r>
            <a:r>
              <a:rPr lang="ar-MA" altLang="de-DE" sz="2400" b="1" kern="0" dirty="0" smtClean="0">
                <a:solidFill>
                  <a:srgbClr val="002060"/>
                </a:solidFill>
              </a:rPr>
              <a:t>الابتدائي</a:t>
            </a:r>
          </a:p>
          <a:p>
            <a:pPr marL="720000" marR="0" lvl="0" indent="-342900" algn="just" defTabSz="1103047" rtl="1" eaLnBrk="1" fontAlgn="auto" latinLnBrk="0" hangingPunct="1">
              <a:lnSpc>
                <a:spcPts val="2300"/>
              </a:lnSpc>
              <a:spcBef>
                <a:spcPts val="0"/>
              </a:spcBef>
              <a:spcAft>
                <a:spcPts val="1200"/>
              </a:spcAft>
              <a:buClr>
                <a:schemeClr val="accent5">
                  <a:lumMod val="25000"/>
                </a:schemeClr>
              </a:buClr>
              <a:buSzPct val="80000"/>
              <a:buFont typeface="Wingdings" pitchFamily="2" charset="2"/>
              <a:buChar char="ü"/>
              <a:tabLst/>
              <a:defRPr/>
            </a:pPr>
            <a:r>
              <a:rPr lang="ar-MA" altLang="de-DE" sz="2400" b="1" kern="0" dirty="0">
                <a:solidFill>
                  <a:srgbClr val="C00000"/>
                </a:solidFill>
              </a:rPr>
              <a:t>أولا: الاختيارات والتوجهات التربوية العامة</a:t>
            </a:r>
          </a:p>
          <a:p>
            <a:pPr marL="720000" marR="0" lvl="0" indent="-342900" algn="just" defTabSz="1103047" rtl="1" eaLnBrk="1" fontAlgn="auto" latinLnBrk="0" hangingPunct="1">
              <a:lnSpc>
                <a:spcPts val="2300"/>
              </a:lnSpc>
              <a:spcBef>
                <a:spcPts val="0"/>
              </a:spcBef>
              <a:spcAft>
                <a:spcPts val="1200"/>
              </a:spcAft>
              <a:buClr>
                <a:schemeClr val="accent5">
                  <a:lumMod val="25000"/>
                </a:schemeClr>
              </a:buClr>
              <a:buSzPct val="80000"/>
              <a:buFont typeface="Wingdings" pitchFamily="2" charset="2"/>
              <a:buChar char="ü"/>
              <a:tabLst/>
              <a:defRPr/>
            </a:pPr>
            <a:r>
              <a:rPr lang="ar-MA" altLang="de-DE" sz="2400" b="1" kern="0" dirty="0">
                <a:solidFill>
                  <a:srgbClr val="C00000"/>
                </a:solidFill>
              </a:rPr>
              <a:t>ثانيا: الإطار المنهجي لتصريف المقاربة بالكفايات</a:t>
            </a:r>
          </a:p>
          <a:p>
            <a:pPr marL="720000" indent="-342900" algn="just" defTabSz="1103047" rtl="1" fontAlgn="auto">
              <a:lnSpc>
                <a:spcPts val="2300"/>
              </a:lnSpc>
              <a:spcBef>
                <a:spcPts val="0"/>
              </a:spcBef>
              <a:spcAft>
                <a:spcPts val="1200"/>
              </a:spcAft>
              <a:buClr>
                <a:schemeClr val="accent5">
                  <a:lumMod val="25000"/>
                </a:schemeClr>
              </a:buClr>
              <a:buSzPct val="80000"/>
              <a:buFont typeface="Wingdings" pitchFamily="2" charset="2"/>
              <a:buChar char="ü"/>
              <a:defRPr/>
            </a:pPr>
            <a:r>
              <a:rPr lang="ar-MA" altLang="de-DE" sz="2400" b="1" kern="0" dirty="0" smtClean="0">
                <a:solidFill>
                  <a:srgbClr val="C00000"/>
                </a:solidFill>
              </a:rPr>
              <a:t>ثالثا: التوجيهات التربوية الخاصة بتصريف المواد الدراسية</a:t>
            </a:r>
          </a:p>
          <a:p>
            <a:pPr marL="720000" marR="0" lvl="0" indent="-342900" algn="just" defTabSz="1103047" rtl="1" eaLnBrk="1" fontAlgn="auto" latinLnBrk="0" hangingPunct="1">
              <a:lnSpc>
                <a:spcPts val="2300"/>
              </a:lnSpc>
              <a:spcBef>
                <a:spcPts val="0"/>
              </a:spcBef>
              <a:spcAft>
                <a:spcPts val="1200"/>
              </a:spcAft>
              <a:buClr>
                <a:schemeClr val="accent5">
                  <a:lumMod val="25000"/>
                </a:schemeClr>
              </a:buClr>
              <a:buSzPct val="80000"/>
              <a:buFont typeface="Wingdings" pitchFamily="2" charset="2"/>
              <a:buChar char="ü"/>
              <a:tabLst/>
              <a:defRPr/>
            </a:pPr>
            <a:r>
              <a:rPr lang="ar-MA" altLang="de-DE" sz="2400" b="1" kern="0" dirty="0" smtClean="0">
                <a:solidFill>
                  <a:srgbClr val="C00000"/>
                </a:solidFill>
              </a:rPr>
              <a:t>رابعا: </a:t>
            </a:r>
            <a:r>
              <a:rPr lang="ar-MA" altLang="de-DE" sz="2400" b="1" kern="0" dirty="0">
                <a:solidFill>
                  <a:srgbClr val="C00000"/>
                </a:solidFill>
              </a:rPr>
              <a:t>برامج المواد الدراسية</a:t>
            </a:r>
          </a:p>
          <a:p>
            <a:pPr marL="414238" indent="-414238" algn="just" defTabSz="1103047" rtl="1" fontAlgn="auto">
              <a:lnSpc>
                <a:spcPts val="2300"/>
              </a:lnSpc>
              <a:spcBef>
                <a:spcPts val="0"/>
              </a:spcBef>
              <a:spcAft>
                <a:spcPts val="1200"/>
              </a:spcAft>
              <a:buClr>
                <a:srgbClr val="C00000"/>
              </a:buClr>
              <a:buSzPct val="80000"/>
              <a:buFont typeface="Wingdings" pitchFamily="2" charset="2"/>
              <a:buChar char="n"/>
              <a:defRPr/>
            </a:pPr>
            <a:r>
              <a:rPr lang="ar-MA" altLang="de-DE" sz="2400" b="1" kern="0" dirty="0" smtClean="0">
                <a:solidFill>
                  <a:srgbClr val="002060"/>
                </a:solidFill>
              </a:rPr>
              <a:t>دفتر </a:t>
            </a:r>
            <a:r>
              <a:rPr lang="ar-MA" altLang="de-DE" sz="2400" b="1" kern="0" dirty="0">
                <a:solidFill>
                  <a:srgbClr val="002060"/>
                </a:solidFill>
              </a:rPr>
              <a:t>التحملات الإطار </a:t>
            </a:r>
            <a:r>
              <a:rPr lang="ar-MA" altLang="de-DE" sz="2400" b="1" kern="0" dirty="0" smtClean="0">
                <a:solidFill>
                  <a:srgbClr val="002060"/>
                </a:solidFill>
              </a:rPr>
              <a:t>المحين الخاص </a:t>
            </a:r>
            <a:r>
              <a:rPr lang="ar-MA" altLang="de-DE" sz="2400" b="1" kern="0" dirty="0">
                <a:solidFill>
                  <a:srgbClr val="002060"/>
                </a:solidFill>
              </a:rPr>
              <a:t>بتأليف الكتب </a:t>
            </a:r>
            <a:r>
              <a:rPr lang="ar-MA" altLang="de-DE" sz="2400" b="1" kern="0" dirty="0" smtClean="0">
                <a:solidFill>
                  <a:srgbClr val="002060"/>
                </a:solidFill>
              </a:rPr>
              <a:t>المدرسية</a:t>
            </a:r>
            <a:endParaRPr lang="fr-FR" altLang="de-DE" sz="2400" b="1" kern="0" dirty="0">
              <a:solidFill>
                <a:srgbClr val="002060"/>
              </a:solidFill>
            </a:endParaRPr>
          </a:p>
          <a:p>
            <a:pPr marL="414238" marR="0" lvl="0" indent="-414238" algn="just" defTabSz="1103047" rtl="1" eaLnBrk="1" fontAlgn="auto" latinLnBrk="0" hangingPunct="1">
              <a:lnSpc>
                <a:spcPts val="2300"/>
              </a:lnSpc>
              <a:spcBef>
                <a:spcPts val="0"/>
              </a:spcBef>
              <a:spcAft>
                <a:spcPts val="1200"/>
              </a:spcAft>
              <a:buClr>
                <a:srgbClr val="C00000"/>
              </a:buClr>
              <a:buSzPct val="80000"/>
              <a:buFont typeface="Wingdings" pitchFamily="2" charset="2"/>
              <a:buChar char="n"/>
              <a:tabLst/>
              <a:defRPr/>
            </a:pPr>
            <a:r>
              <a:rPr lang="ar-MA" altLang="de-DE" sz="2400" b="1" kern="0" dirty="0">
                <a:solidFill>
                  <a:srgbClr val="002060"/>
                </a:solidFill>
              </a:rPr>
              <a:t>دفاتر التحملات </a:t>
            </a:r>
            <a:r>
              <a:rPr lang="ar-MA" altLang="de-DE" sz="2400" b="1" kern="0" dirty="0" smtClean="0">
                <a:solidFill>
                  <a:srgbClr val="002060"/>
                </a:solidFill>
              </a:rPr>
              <a:t>الخاصة المحينة للمواد </a:t>
            </a:r>
            <a:r>
              <a:rPr lang="ar-MA" altLang="de-DE" sz="2400" b="1" kern="0" dirty="0">
                <a:solidFill>
                  <a:srgbClr val="002060"/>
                </a:solidFill>
              </a:rPr>
              <a:t>الدراسية </a:t>
            </a:r>
            <a:r>
              <a:rPr lang="ar-MA" altLang="de-DE" sz="2400" b="1" kern="0" dirty="0" smtClean="0">
                <a:solidFill>
                  <a:srgbClr val="002060"/>
                </a:solidFill>
              </a:rPr>
              <a:t>بالسنتين </a:t>
            </a:r>
            <a:r>
              <a:rPr lang="ar-MA" altLang="de-DE" sz="2400" b="1" kern="0" dirty="0">
                <a:solidFill>
                  <a:srgbClr val="002060"/>
                </a:solidFill>
              </a:rPr>
              <a:t>الأولى </a:t>
            </a:r>
            <a:r>
              <a:rPr lang="ar-MA" altLang="de-DE" sz="2400" b="1" kern="0" dirty="0" smtClean="0">
                <a:solidFill>
                  <a:srgbClr val="002060"/>
                </a:solidFill>
              </a:rPr>
              <a:t>والثانية</a:t>
            </a:r>
          </a:p>
          <a:p>
            <a:pPr marL="720000" marR="0" lvl="0" indent="-342900" algn="just" defTabSz="1103047" rtl="1" eaLnBrk="1" fontAlgn="auto" latinLnBrk="0" hangingPunct="1">
              <a:lnSpc>
                <a:spcPts val="2300"/>
              </a:lnSpc>
              <a:spcBef>
                <a:spcPts val="0"/>
              </a:spcBef>
              <a:spcAft>
                <a:spcPts val="1200"/>
              </a:spcAft>
              <a:buClr>
                <a:schemeClr val="accent5">
                  <a:lumMod val="25000"/>
                </a:schemeClr>
              </a:buClr>
              <a:buSzPct val="80000"/>
              <a:buFont typeface="Wingdings" pitchFamily="2" charset="2"/>
              <a:buChar char="ü"/>
              <a:tabLst/>
              <a:defRPr/>
            </a:pPr>
            <a:r>
              <a:rPr lang="ar-MA" altLang="de-DE" sz="2400" b="1" kern="0" spc="-30" dirty="0" smtClean="0">
                <a:solidFill>
                  <a:srgbClr val="C00000"/>
                </a:solidFill>
              </a:rPr>
              <a:t>المواد المعنية: اللغة العربية – اللغة الأمازيغية – الفرنسية – التربية الإسلامية </a:t>
            </a:r>
          </a:p>
          <a:p>
            <a:pPr marL="377100" marR="0" lvl="0" indent="324000" algn="just" defTabSz="1103047" rtl="1" eaLnBrk="1" fontAlgn="auto" latinLnBrk="0" hangingPunct="1">
              <a:lnSpc>
                <a:spcPts val="2300"/>
              </a:lnSpc>
              <a:spcBef>
                <a:spcPts val="0"/>
              </a:spcBef>
              <a:spcAft>
                <a:spcPts val="1200"/>
              </a:spcAft>
              <a:buClr>
                <a:srgbClr val="008080"/>
              </a:buClr>
              <a:buSzPct val="80000"/>
              <a:tabLst/>
              <a:defRPr/>
            </a:pPr>
            <a:r>
              <a:rPr lang="ar-MA" altLang="de-DE" sz="2400" b="1" kern="0" dirty="0" smtClean="0">
                <a:solidFill>
                  <a:srgbClr val="C00000"/>
                </a:solidFill>
              </a:rPr>
              <a:t>الاجتماعيات – الرياضيات – النشاط العلمي – التربية الفنية – التربية البدنية</a:t>
            </a:r>
            <a:endParaRPr lang="ar-MA" altLang="de-DE" sz="2400" b="1" kern="0" dirty="0">
              <a:solidFill>
                <a:srgbClr val="C00000"/>
              </a:solidFill>
            </a:endParaRPr>
          </a:p>
          <a:p>
            <a:pPr marR="0" lvl="0" algn="just" defTabSz="1103047" rtl="1" eaLnBrk="1" fontAlgn="auto" latinLnBrk="0" hangingPunct="1">
              <a:lnSpc>
                <a:spcPts val="2300"/>
              </a:lnSpc>
              <a:spcBef>
                <a:spcPts val="0"/>
              </a:spcBef>
              <a:spcAft>
                <a:spcPts val="0"/>
              </a:spcAft>
              <a:buClr>
                <a:srgbClr val="008080"/>
              </a:buClr>
              <a:buSzPct val="80000"/>
              <a:tabLst/>
              <a:defRPr/>
            </a:pPr>
            <a:endParaRPr lang="ar-MA" altLang="de-DE" sz="2400" b="1" kern="0" dirty="0" smtClean="0">
              <a:solidFill>
                <a:srgbClr val="002060"/>
              </a:solidFill>
            </a:endParaRPr>
          </a:p>
        </p:txBody>
      </p:sp>
      <p:sp>
        <p:nvSpPr>
          <p:cNvPr id="14" name="Titel 1"/>
          <p:cNvSpPr txBox="1">
            <a:spLocks/>
          </p:cNvSpPr>
          <p:nvPr/>
        </p:nvSpPr>
        <p:spPr bwMode="auto">
          <a:xfrm>
            <a:off x="10750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rPr>
              <a:t>البرامج المحينة</a:t>
            </a:r>
            <a:endParaRPr lang="de-DE" sz="2800" b="1" kern="0" dirty="0">
              <a:solidFill>
                <a:schemeClr val="bg2">
                  <a:lumMod val="40000"/>
                  <a:lumOff val="60000"/>
                </a:schemeClr>
              </a:solidFill>
              <a:latin typeface="+mj-lt"/>
              <a:ea typeface="+mj-ea"/>
              <a:cs typeface="+mj-cs"/>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a:t>
            </a:fld>
            <a:endParaRPr lang="fr-FR"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strips(down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strips(down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strips(downLeft)">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strips(downLef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strips(downLeft)">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strips(downLeft)">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strips(downLeft)">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strips(downLeft)">
                                      <p:cBhvr>
                                        <p:cTn id="57" dur="500"/>
                                        <p:tgtEl>
                                          <p:spTgt spid="11">
                                            <p:txEl>
                                              <p:pRg st="7" end="7"/>
                                            </p:txEl>
                                          </p:spTgt>
                                        </p:tgtEl>
                                      </p:cBhvr>
                                    </p:animEffect>
                                  </p:childTnLst>
                                </p:cTn>
                              </p:par>
                              <p:par>
                                <p:cTn id="58" presetID="18" presetClass="entr" presetSubtype="12" fill="hold" nodeType="withEffect">
                                  <p:stCondLst>
                                    <p:cond delay="0"/>
                                  </p:stCondLst>
                                  <p:childTnLst>
                                    <p:set>
                                      <p:cBhvr>
                                        <p:cTn id="59" dur="1" fill="hold">
                                          <p:stCondLst>
                                            <p:cond delay="0"/>
                                          </p:stCondLst>
                                        </p:cTn>
                                        <p:tgtEl>
                                          <p:spTgt spid="11">
                                            <p:txEl>
                                              <p:pRg st="8" end="8"/>
                                            </p:txEl>
                                          </p:spTgt>
                                        </p:tgtEl>
                                        <p:attrNameLst>
                                          <p:attrName>style.visibility</p:attrName>
                                        </p:attrNameLst>
                                      </p:cBhvr>
                                      <p:to>
                                        <p:strVal val="visible"/>
                                      </p:to>
                                    </p:set>
                                    <p:animEffect transition="in" filter="strips(downLeft)">
                                      <p:cBhvr>
                                        <p:cTn id="60" dur="500"/>
                                        <p:tgtEl>
                                          <p:spTgt spid="11">
                                            <p:txEl>
                                              <p:pRg st="8" end="8"/>
                                            </p:txEl>
                                          </p:spTgt>
                                        </p:tgtEl>
                                      </p:cBhvr>
                                    </p:animEffect>
                                  </p:childTnLst>
                                </p:cTn>
                              </p:par>
                              <p:par>
                                <p:cTn id="61" presetID="18" presetClass="entr" presetSubtype="12" fill="hold" nodeType="withEffect">
                                  <p:stCondLst>
                                    <p:cond delay="0"/>
                                  </p:stCondLst>
                                  <p:childTnLst>
                                    <p:set>
                                      <p:cBhvr>
                                        <p:cTn id="62" dur="1" fill="hold">
                                          <p:stCondLst>
                                            <p:cond delay="0"/>
                                          </p:stCondLst>
                                        </p:cTn>
                                        <p:tgtEl>
                                          <p:spTgt spid="11">
                                            <p:txEl>
                                              <p:pRg st="9" end="9"/>
                                            </p:txEl>
                                          </p:spTgt>
                                        </p:tgtEl>
                                        <p:attrNameLst>
                                          <p:attrName>style.visibility</p:attrName>
                                        </p:attrNameLst>
                                      </p:cBhvr>
                                      <p:to>
                                        <p:strVal val="visible"/>
                                      </p:to>
                                    </p:set>
                                    <p:animEffect transition="in" filter="strips(downLeft)">
                                      <p:cBhvr>
                                        <p:cTn id="6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1" grpId="0"/>
      <p:bldP spid="13" grpId="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4" name="ZoneTexte 3"/>
          <p:cNvSpPr txBox="1"/>
          <p:nvPr/>
        </p:nvSpPr>
        <p:spPr>
          <a:xfrm>
            <a:off x="214282" y="1285860"/>
            <a:ext cx="8640960" cy="4680520"/>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spcBef>
                <a:spcPts val="1200"/>
              </a:spcBef>
              <a:buNone/>
            </a:pPr>
            <a:r>
              <a:rPr lang="ar-MA" dirty="0">
                <a:solidFill>
                  <a:srgbClr val="C00000"/>
                </a:solidFill>
              </a:rPr>
              <a:t>على </a:t>
            </a:r>
            <a:r>
              <a:rPr lang="ar-MA" dirty="0" smtClean="0">
                <a:solidFill>
                  <a:srgbClr val="C00000"/>
                </a:solidFill>
              </a:rPr>
              <a:t>مستوى المضامين</a:t>
            </a:r>
            <a:r>
              <a:rPr lang="fr-FR" dirty="0" smtClean="0">
                <a:solidFill>
                  <a:srgbClr val="C00000"/>
                </a:solidFill>
              </a:rPr>
              <a:t> </a:t>
            </a:r>
            <a:r>
              <a:rPr lang="ar-MA" dirty="0">
                <a:solidFill>
                  <a:srgbClr val="C00000"/>
                </a:solidFill>
              </a:rPr>
              <a:t>: </a:t>
            </a:r>
          </a:p>
          <a:p>
            <a:pPr>
              <a:spcBef>
                <a:spcPts val="0"/>
              </a:spcBef>
            </a:pPr>
            <a:r>
              <a:rPr lang="ar-MA" sz="2400" dirty="0" smtClean="0"/>
              <a:t>عدم توضيح كفايات مادة النشاط العلمي في الكتاب الابيض؛</a:t>
            </a:r>
            <a:endParaRPr lang="fr-FR" sz="2400" dirty="0" smtClean="0"/>
          </a:p>
          <a:p>
            <a:pPr>
              <a:spcBef>
                <a:spcPts val="0"/>
              </a:spcBef>
            </a:pPr>
            <a:r>
              <a:rPr lang="ar-MA" sz="2400" dirty="0" smtClean="0"/>
              <a:t>بعض </a:t>
            </a:r>
            <a:r>
              <a:rPr lang="ar-MA" sz="2400" dirty="0"/>
              <a:t>المضامين الفيزيائية تفوق </a:t>
            </a:r>
            <a:r>
              <a:rPr lang="ar-MA" sz="2400" dirty="0" smtClean="0"/>
              <a:t>القدرات المعرفية لمتعلمي </a:t>
            </a:r>
            <a:r>
              <a:rPr lang="ar-MA" sz="2400" dirty="0"/>
              <a:t>بعض </a:t>
            </a:r>
            <a:r>
              <a:rPr lang="ar-MA" sz="2400" dirty="0" smtClean="0"/>
              <a:t>المستويات، </a:t>
            </a:r>
            <a:r>
              <a:rPr lang="ar-MA" sz="2400" dirty="0"/>
              <a:t>بالإضافة إلى تناول البعض منها في أكثر من مادة </a:t>
            </a:r>
            <a:r>
              <a:rPr lang="ar-MA" sz="2400" dirty="0" smtClean="0"/>
              <a:t>دراسية</a:t>
            </a:r>
            <a:r>
              <a:rPr lang="ar-MA" sz="2400" dirty="0"/>
              <a:t>؛</a:t>
            </a:r>
            <a:endParaRPr lang="ar-MA" sz="2400" dirty="0" smtClean="0"/>
          </a:p>
          <a:p>
            <a:pPr marL="0" indent="0">
              <a:spcBef>
                <a:spcPts val="0"/>
              </a:spcBef>
              <a:buNone/>
            </a:pPr>
            <a:r>
              <a:rPr lang="ar-MA" dirty="0" smtClean="0">
                <a:solidFill>
                  <a:srgbClr val="C00000"/>
                </a:solidFill>
              </a:rPr>
              <a:t>على مستوى المقاربات الديدكتيكية:</a:t>
            </a:r>
          </a:p>
          <a:p>
            <a:pPr>
              <a:spcBef>
                <a:spcPts val="0"/>
              </a:spcBef>
            </a:pPr>
            <a:r>
              <a:rPr lang="ar-MA" sz="2400" dirty="0" smtClean="0"/>
              <a:t>طرائق التدريس لا تتوافق والمقاربة بالكفايات (بعضها اعتمد بيداغوجيا حل المشكلات بمعزل عن الوضعيات)؛</a:t>
            </a:r>
          </a:p>
          <a:p>
            <a:pPr>
              <a:spcBef>
                <a:spcPts val="0"/>
              </a:spcBef>
            </a:pPr>
            <a:r>
              <a:rPr lang="ar-MA" sz="2400" dirty="0" smtClean="0"/>
              <a:t>نقص واضح في التوجيهات التربوية الخاصة بالمادة مما انعكس سلبا على تأليف الكتب المدرسية وعلى الممارسات الصفية؛</a:t>
            </a:r>
            <a:endParaRPr lang="ar-MA" sz="2400" dirty="0"/>
          </a:p>
          <a:p>
            <a:pPr marL="0" indent="0">
              <a:spcBef>
                <a:spcPts val="0"/>
              </a:spcBef>
              <a:buNone/>
            </a:pPr>
            <a:r>
              <a:rPr lang="ar-MA" dirty="0" smtClean="0">
                <a:solidFill>
                  <a:srgbClr val="C00000"/>
                </a:solidFill>
              </a:rPr>
              <a:t>على مستوى التوافق </a:t>
            </a:r>
            <a:r>
              <a:rPr lang="ar-MA" dirty="0">
                <a:solidFill>
                  <a:srgbClr val="C00000"/>
                </a:solidFill>
              </a:rPr>
              <a:t>بين الكفايات والموارد:</a:t>
            </a:r>
          </a:p>
          <a:p>
            <a:pPr>
              <a:spcBef>
                <a:spcPts val="0"/>
              </a:spcBef>
            </a:pPr>
            <a:r>
              <a:rPr lang="ar-MA" sz="2400" dirty="0"/>
              <a:t>بالنسبة للكتاب </a:t>
            </a:r>
            <a:r>
              <a:rPr lang="ar-MA" sz="2400" dirty="0" smtClean="0"/>
              <a:t>الأبيض، </a:t>
            </a:r>
            <a:r>
              <a:rPr lang="ar-MA" sz="2400" dirty="0"/>
              <a:t>ليس هناك تمييز بين الموارد والكفايات </a:t>
            </a:r>
            <a:r>
              <a:rPr lang="ar-MA" sz="2400" dirty="0" smtClean="0"/>
              <a:t>والقدرات، ويغيب </a:t>
            </a:r>
            <a:r>
              <a:rPr lang="ar-MA" sz="2400" dirty="0"/>
              <a:t>تعريف مدقق </a:t>
            </a:r>
            <a:r>
              <a:rPr lang="ar-MA" sz="2400" dirty="0" smtClean="0"/>
              <a:t>للكفايات؛</a:t>
            </a:r>
            <a:endParaRPr lang="ar-MA" sz="2400" dirty="0"/>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80</a:t>
            </a:fld>
            <a:endParaRPr lang="fr-FR" dirty="0"/>
          </a:p>
        </p:txBody>
      </p:sp>
    </p:spTree>
    <p:extLst>
      <p:ext uri="{BB962C8B-B14F-4D97-AF65-F5344CB8AC3E}">
        <p14:creationId xmlns="" xmlns:p14="http://schemas.microsoft.com/office/powerpoint/2010/main" val="35580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circle(in)">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circle(in)">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circle(in)">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circle(in)">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circle(in)">
                                      <p:cBhvr>
                                        <p:cTn id="4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81</a:t>
            </a:fld>
            <a:endParaRPr lang="fr-FR" dirty="0"/>
          </a:p>
        </p:txBody>
      </p:sp>
      <p:sp>
        <p:nvSpPr>
          <p:cNvPr id="11" name="Rectangle 7"/>
          <p:cNvSpPr>
            <a:spLocks noChangeArrowheads="1"/>
          </p:cNvSpPr>
          <p:nvPr/>
        </p:nvSpPr>
        <p:spPr bwMode="auto">
          <a:xfrm>
            <a:off x="142844" y="1099497"/>
            <a:ext cx="8784976" cy="4812343"/>
          </a:xfrm>
          <a:prstGeom prst="rect">
            <a:avLst/>
          </a:prstGeom>
          <a:noFill/>
          <a:ln w="9525">
            <a:noFill/>
            <a:miter lim="800000"/>
            <a:headEnd/>
            <a:tailEnd/>
          </a:ln>
        </p:spPr>
        <p:txBody>
          <a:bodyPr wrap="square">
            <a:spAutoFit/>
          </a:bodyPr>
          <a:lstStyle/>
          <a:p>
            <a:pPr algn="just" rtl="1">
              <a:lnSpc>
                <a:spcPts val="3400"/>
              </a:lnSpc>
              <a:spcAft>
                <a:spcPts val="0"/>
              </a:spcAft>
            </a:pPr>
            <a:r>
              <a:rPr lang="ar-MA" sz="2800" b="1" kern="0" dirty="0" smtClean="0">
                <a:solidFill>
                  <a:srgbClr val="C00000"/>
                </a:solidFill>
                <a:latin typeface="+mn-lt"/>
                <a:cs typeface="+mn-cs"/>
              </a:rPr>
              <a:t>شملت التعديلات:</a:t>
            </a:r>
            <a:endParaRPr lang="ar-MA" sz="2800" b="1" kern="0" dirty="0">
              <a:solidFill>
                <a:srgbClr val="C00000"/>
              </a:solidFill>
              <a:latin typeface="+mn-lt"/>
              <a:cs typeface="+mn-cs"/>
            </a:endParaRPr>
          </a:p>
          <a:p>
            <a:pPr marL="414900" lvl="1" indent="-342900" algn="just" rtl="1">
              <a:lnSpc>
                <a:spcPts val="3400"/>
              </a:lnSpc>
              <a:spcBef>
                <a:spcPts val="600"/>
              </a:spcBef>
              <a:spcAft>
                <a:spcPts val="0"/>
              </a:spcAft>
              <a:buClr>
                <a:schemeClr val="accent5">
                  <a:lumMod val="50000"/>
                </a:schemeClr>
              </a:buClr>
              <a:buFont typeface="Wingdings" pitchFamily="2" charset="2"/>
              <a:buChar char="ü"/>
            </a:pPr>
            <a:r>
              <a:rPr lang="ar-MA" sz="2800" b="1" kern="0" dirty="0" smtClean="0">
                <a:solidFill>
                  <a:srgbClr val="C00000"/>
                </a:solidFill>
                <a:latin typeface="+mn-lt"/>
                <a:cs typeface="+mn-cs"/>
              </a:rPr>
              <a:t>إزاحات</a:t>
            </a:r>
            <a:r>
              <a:rPr lang="en-US" sz="2800" b="1" kern="0" dirty="0" smtClean="0">
                <a:solidFill>
                  <a:srgbClr val="C00000"/>
                </a:solidFill>
                <a:latin typeface="+mn-lt"/>
                <a:cs typeface="+mn-cs"/>
              </a:rPr>
              <a:t>:</a:t>
            </a:r>
            <a:r>
              <a:rPr lang="ar-MA" sz="2800" b="1" kern="0" dirty="0" smtClean="0">
                <a:solidFill>
                  <a:srgbClr val="C00000"/>
                </a:solidFill>
                <a:latin typeface="+mn-lt"/>
                <a:cs typeface="+mn-cs"/>
              </a:rPr>
              <a:t> </a:t>
            </a:r>
            <a:r>
              <a:rPr lang="ar-MA" sz="2800" kern="0" dirty="0">
                <a:solidFill>
                  <a:srgbClr val="002060"/>
                </a:solidFill>
                <a:latin typeface="+mn-lt"/>
                <a:cs typeface="+mn-cs"/>
              </a:rPr>
              <a:t>إعادة ترتيب البرنامج التعليمي </a:t>
            </a:r>
            <a:r>
              <a:rPr lang="ar-MA" sz="2800" kern="0" dirty="0" smtClean="0">
                <a:solidFill>
                  <a:srgbClr val="002060"/>
                </a:solidFill>
                <a:latin typeface="+mn-lt"/>
                <a:cs typeface="+mn-cs"/>
              </a:rPr>
              <a:t>للمادة استدعى إجراء بعض الإزاحات لتنسجم الموارد مع منطوق الكفاية</a:t>
            </a:r>
            <a:r>
              <a:rPr lang="fr-FR" sz="2800" kern="0" dirty="0" smtClean="0">
                <a:solidFill>
                  <a:srgbClr val="002060"/>
                </a:solidFill>
                <a:latin typeface="+mn-lt"/>
                <a:cs typeface="+mn-cs"/>
              </a:rPr>
              <a:t> </a:t>
            </a:r>
            <a:r>
              <a:rPr lang="ar-MA" sz="2800" kern="0" dirty="0" smtClean="0">
                <a:solidFill>
                  <a:srgbClr val="002060"/>
                </a:solidFill>
                <a:latin typeface="+mn-lt"/>
                <a:cs typeface="+mn-cs"/>
              </a:rPr>
              <a:t>(</a:t>
            </a:r>
            <a:r>
              <a:rPr lang="ar-MA" sz="2800" kern="0" dirty="0" smtClean="0">
                <a:solidFill>
                  <a:srgbClr val="C00000"/>
                </a:solidFill>
                <a:latin typeface="+mn-lt"/>
                <a:cs typeface="+mn-cs"/>
              </a:rPr>
              <a:t>مثال: </a:t>
            </a:r>
            <a:r>
              <a:rPr lang="ar-MA" sz="2800" kern="0" dirty="0" smtClean="0">
                <a:solidFill>
                  <a:srgbClr val="002060"/>
                </a:solidFill>
                <a:latin typeface="+mn-lt"/>
                <a:cs typeface="+mn-cs"/>
              </a:rPr>
              <a:t>إزاحة موضوع </a:t>
            </a:r>
            <a:r>
              <a:rPr lang="ar-MA" sz="2800" kern="0" dirty="0" smtClean="0">
                <a:solidFill>
                  <a:srgbClr val="C00000"/>
                </a:solidFill>
                <a:latin typeface="+mn-lt"/>
                <a:cs typeface="+mn-cs"/>
              </a:rPr>
              <a:t>التكاثر عند الحيوانات </a:t>
            </a:r>
            <a:r>
              <a:rPr lang="ar-MA" sz="2800" kern="0" dirty="0" smtClean="0">
                <a:solidFill>
                  <a:srgbClr val="002060"/>
                </a:solidFill>
                <a:latin typeface="+mn-lt"/>
                <a:cs typeface="+mn-cs"/>
              </a:rPr>
              <a:t>من المستوى الثالث إلى المستوى  الرابع)؛</a:t>
            </a:r>
            <a:endParaRPr lang="ar-MA" sz="2800" kern="0" dirty="0">
              <a:solidFill>
                <a:srgbClr val="002060"/>
              </a:solidFill>
              <a:latin typeface="+mn-lt"/>
              <a:cs typeface="+mn-cs"/>
            </a:endParaRPr>
          </a:p>
          <a:p>
            <a:pPr marL="414900" indent="-342900" algn="just" rtl="1">
              <a:lnSpc>
                <a:spcPts val="3400"/>
              </a:lnSpc>
              <a:spcBef>
                <a:spcPts val="1200"/>
              </a:spcBef>
              <a:spcAft>
                <a:spcPts val="0"/>
              </a:spcAft>
              <a:buClr>
                <a:schemeClr val="accent5">
                  <a:lumMod val="50000"/>
                </a:schemeClr>
              </a:buClr>
              <a:buFont typeface="Wingdings" pitchFamily="2" charset="2"/>
              <a:buChar char="ü"/>
            </a:pPr>
            <a:r>
              <a:rPr lang="ar-MA" sz="2800" b="1" kern="0" dirty="0" smtClean="0">
                <a:solidFill>
                  <a:srgbClr val="C00000"/>
                </a:solidFill>
                <a:latin typeface="+mn-lt"/>
                <a:cs typeface="+mn-cs"/>
              </a:rPr>
              <a:t>حذوفات: </a:t>
            </a:r>
            <a:r>
              <a:rPr lang="ar-MA" sz="2800" kern="0" dirty="0" smtClean="0">
                <a:solidFill>
                  <a:srgbClr val="002060"/>
                </a:solidFill>
                <a:latin typeface="+mn-lt"/>
                <a:cs typeface="+mn-cs"/>
              </a:rPr>
              <a:t>لم تحدث أية حذوفات على البرنامج باستثناء تجميع المواضيع المتكررة مثلا: تجميع موضوع الحركة من المستوى الأول والثاني والثالث والرابع والخامس  في المستويين الأول والثاني؛   </a:t>
            </a:r>
            <a:endParaRPr lang="ar-MA" sz="2800" kern="0" dirty="0">
              <a:solidFill>
                <a:srgbClr val="002060"/>
              </a:solidFill>
              <a:latin typeface="+mn-lt"/>
              <a:cs typeface="+mn-cs"/>
            </a:endParaRPr>
          </a:p>
          <a:p>
            <a:pPr marL="414900" indent="-342900" algn="just" rtl="1">
              <a:lnSpc>
                <a:spcPts val="3400"/>
              </a:lnSpc>
              <a:spcBef>
                <a:spcPts val="1200"/>
              </a:spcBef>
              <a:spcAft>
                <a:spcPts val="0"/>
              </a:spcAft>
              <a:buClr>
                <a:schemeClr val="accent5">
                  <a:lumMod val="50000"/>
                </a:schemeClr>
              </a:buClr>
              <a:buFont typeface="Wingdings" pitchFamily="2" charset="2"/>
              <a:buChar char="ü"/>
            </a:pPr>
            <a:r>
              <a:rPr lang="ar-MA" sz="2800" b="1" kern="0" dirty="0" smtClean="0">
                <a:solidFill>
                  <a:srgbClr val="C00000"/>
                </a:solidFill>
                <a:latin typeface="+mn-lt"/>
                <a:cs typeface="+mn-cs"/>
              </a:rPr>
              <a:t>إضافات:</a:t>
            </a:r>
            <a:r>
              <a:rPr lang="ar-MA" sz="2800" b="1" kern="0" dirty="0">
                <a:solidFill>
                  <a:srgbClr val="C00000"/>
                </a:solidFill>
                <a:latin typeface="+mn-lt"/>
                <a:cs typeface="+mn-cs"/>
              </a:rPr>
              <a:t> </a:t>
            </a:r>
            <a:r>
              <a:rPr lang="ar-MA" sz="2800" kern="0" dirty="0" smtClean="0">
                <a:solidFill>
                  <a:srgbClr val="002060"/>
                </a:solidFill>
                <a:latin typeface="+mn-lt"/>
                <a:cs typeface="+mn-cs"/>
              </a:rPr>
              <a:t>تطلبها </a:t>
            </a:r>
            <a:r>
              <a:rPr lang="ar-MA" sz="2800" kern="0" dirty="0">
                <a:solidFill>
                  <a:srgbClr val="002060"/>
                </a:solidFill>
                <a:latin typeface="+mn-lt"/>
                <a:cs typeface="+mn-cs"/>
              </a:rPr>
              <a:t>إدراج بعض المواضيع الجديدة التي فرضتها مستجدات الحياة </a:t>
            </a:r>
            <a:r>
              <a:rPr lang="ar-MA" sz="2800" kern="0" dirty="0" smtClean="0">
                <a:solidFill>
                  <a:srgbClr val="002060"/>
                </a:solidFill>
                <a:latin typeface="+mn-lt"/>
                <a:cs typeface="+mn-cs"/>
              </a:rPr>
              <a:t>اليومية (إضافة موضوع الطاقات المتجددة في محور الطاقة واستعمالاتها). </a:t>
            </a:r>
          </a:p>
        </p:txBody>
      </p:sp>
    </p:spTree>
    <p:extLst>
      <p:ext uri="{BB962C8B-B14F-4D97-AF65-F5344CB8AC3E}">
        <p14:creationId xmlns="" xmlns:p14="http://schemas.microsoft.com/office/powerpoint/2010/main" val="27298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righ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righ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righ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right)">
                                      <p:cBhvr>
                                        <p:cTn id="2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82</a:t>
            </a:fld>
            <a:endParaRPr lang="fr-FR" dirty="0"/>
          </a:p>
        </p:txBody>
      </p:sp>
      <p:sp>
        <p:nvSpPr>
          <p:cNvPr id="11" name="Rectangle 7"/>
          <p:cNvSpPr>
            <a:spLocks noChangeArrowheads="1"/>
          </p:cNvSpPr>
          <p:nvPr/>
        </p:nvSpPr>
        <p:spPr bwMode="auto">
          <a:xfrm>
            <a:off x="215008" y="1142985"/>
            <a:ext cx="8714710" cy="4001095"/>
          </a:xfrm>
          <a:prstGeom prst="rect">
            <a:avLst/>
          </a:prstGeom>
          <a:noFill/>
          <a:ln w="9525">
            <a:noFill/>
            <a:miter lim="800000"/>
            <a:headEnd/>
            <a:tailEnd/>
          </a:ln>
        </p:spPr>
        <p:txBody>
          <a:bodyPr wrap="square">
            <a:spAutoFit/>
          </a:bodyPr>
          <a:lstStyle/>
          <a:p>
            <a:pPr marL="414900" indent="-342900" algn="r" rtl="1">
              <a:spcAft>
                <a:spcPts val="600"/>
              </a:spcAft>
              <a:buClr>
                <a:schemeClr val="accent5">
                  <a:lumMod val="50000"/>
                </a:schemeClr>
              </a:buClr>
              <a:buFont typeface="Wingdings" pitchFamily="2" charset="2"/>
              <a:buChar char="ü"/>
            </a:pPr>
            <a:r>
              <a:rPr lang="ar-MA" sz="2600" b="1" kern="0" dirty="0" smtClean="0">
                <a:solidFill>
                  <a:srgbClr val="C00000"/>
                </a:solidFill>
                <a:latin typeface="+mn-lt"/>
                <a:cs typeface="+mn-cs"/>
              </a:rPr>
              <a:t>من حيث المكونات:</a:t>
            </a:r>
            <a:endParaRPr lang="de-DE" sz="2600" b="1" kern="0" dirty="0" smtClean="0">
              <a:solidFill>
                <a:srgbClr val="C00000"/>
              </a:solidFill>
              <a:latin typeface="+mn-lt"/>
              <a:cs typeface="+mn-cs"/>
            </a:endParaRPr>
          </a:p>
          <a:p>
            <a:pPr marL="900000" indent="-342900" algn="just" rtl="1">
              <a:spcAft>
                <a:spcPts val="0"/>
              </a:spcAft>
              <a:buClr>
                <a:srgbClr val="C00000"/>
              </a:buClr>
              <a:buFont typeface="Wingdings" pitchFamily="2" charset="2"/>
              <a:buChar char="v"/>
            </a:pPr>
            <a:r>
              <a:rPr lang="ar-MA" sz="2600" kern="0" dirty="0" smtClean="0">
                <a:solidFill>
                  <a:srgbClr val="002060"/>
                </a:solidFill>
                <a:latin typeface="+mn-lt"/>
                <a:cs typeface="+mn-cs"/>
              </a:rPr>
              <a:t>تقسيط البرنامج الدراسي إلى مواضيع </a:t>
            </a:r>
            <a:r>
              <a:rPr lang="ar-MA" sz="2600" kern="0" dirty="0" smtClean="0">
                <a:solidFill>
                  <a:srgbClr val="C00000"/>
                </a:solidFill>
                <a:latin typeface="+mn-lt"/>
                <a:cs typeface="+mn-cs"/>
              </a:rPr>
              <a:t>علوم الحياة والأرض والعلوم الفيزيائية</a:t>
            </a:r>
            <a:r>
              <a:rPr lang="ar-MA" sz="2600" kern="0" dirty="0" smtClean="0">
                <a:solidFill>
                  <a:srgbClr val="002060"/>
                </a:solidFill>
                <a:latin typeface="+mn-lt"/>
                <a:cs typeface="+mn-cs"/>
              </a:rPr>
              <a:t>؛</a:t>
            </a:r>
          </a:p>
          <a:p>
            <a:pPr marL="900000" indent="-342900" algn="just" rtl="1">
              <a:spcAft>
                <a:spcPts val="0"/>
              </a:spcAft>
              <a:buClr>
                <a:srgbClr val="C00000"/>
              </a:buClr>
              <a:buFont typeface="Wingdings" pitchFamily="2" charset="2"/>
              <a:buChar char="v"/>
            </a:pPr>
            <a:r>
              <a:rPr lang="ar-MA" sz="2600" kern="0" dirty="0" smtClean="0">
                <a:solidFill>
                  <a:srgbClr val="002060"/>
                </a:solidFill>
              </a:rPr>
              <a:t>إدراج أنشطة التكنولوجيا بكيفية متدرجة في البرنامج الدراسي من المستوى الأول إلى المستوى السادس؛ </a:t>
            </a:r>
          </a:p>
          <a:p>
            <a:pPr marL="900000" indent="-342900" algn="just" rtl="1">
              <a:spcAft>
                <a:spcPts val="0"/>
              </a:spcAft>
              <a:buClr>
                <a:srgbClr val="C00000"/>
              </a:buClr>
              <a:buFont typeface="Wingdings" pitchFamily="2" charset="2"/>
              <a:buChar char="v"/>
            </a:pPr>
            <a:r>
              <a:rPr lang="ar-MA" sz="2600" kern="0" dirty="0" smtClean="0">
                <a:solidFill>
                  <a:srgbClr val="002060"/>
                </a:solidFill>
              </a:rPr>
              <a:t>من حيث المقاربة المنهجية: </a:t>
            </a:r>
            <a:r>
              <a:rPr lang="ar-MA" sz="2600" kern="0" dirty="0" smtClean="0">
                <a:solidFill>
                  <a:srgbClr val="C00000"/>
                </a:solidFill>
              </a:rPr>
              <a:t>اعتماد منهج التقصي العلمي؛</a:t>
            </a:r>
          </a:p>
          <a:p>
            <a:pPr marL="414900" indent="-342900" algn="r" rtl="1">
              <a:spcAft>
                <a:spcPts val="600"/>
              </a:spcAft>
              <a:buClr>
                <a:schemeClr val="accent5">
                  <a:lumMod val="50000"/>
                </a:schemeClr>
              </a:buClr>
              <a:buFont typeface="Wingdings" pitchFamily="2" charset="2"/>
              <a:buChar char="ü"/>
            </a:pPr>
            <a:r>
              <a:rPr lang="ar-MA" sz="2600" b="1" kern="0" dirty="0" smtClean="0">
                <a:solidFill>
                  <a:srgbClr val="C00000"/>
                </a:solidFill>
                <a:latin typeface="+mn-lt"/>
                <a:cs typeface="+mn-cs"/>
              </a:rPr>
              <a:t>مقارنة </a:t>
            </a:r>
            <a:r>
              <a:rPr lang="ar-MA" sz="2600" b="1" kern="0" dirty="0">
                <a:solidFill>
                  <a:srgbClr val="C00000"/>
                </a:solidFill>
                <a:latin typeface="+mn-lt"/>
                <a:cs typeface="+mn-cs"/>
              </a:rPr>
              <a:t>مع البرنامج السابق</a:t>
            </a:r>
            <a:r>
              <a:rPr lang="ar-MA" sz="2600" b="1" kern="0" dirty="0" smtClean="0">
                <a:solidFill>
                  <a:srgbClr val="C00000"/>
                </a:solidFill>
                <a:latin typeface="+mn-lt"/>
                <a:cs typeface="+mn-cs"/>
              </a:rPr>
              <a:t>:</a:t>
            </a:r>
            <a:endParaRPr lang="ar-MA" sz="2600" kern="0" dirty="0" smtClean="0">
              <a:solidFill>
                <a:srgbClr val="002060"/>
              </a:solidFill>
            </a:endParaRPr>
          </a:p>
          <a:p>
            <a:pPr marL="900000" indent="-342900" algn="just" rtl="1">
              <a:spcAft>
                <a:spcPts val="0"/>
              </a:spcAft>
              <a:buClr>
                <a:srgbClr val="C00000"/>
              </a:buClr>
              <a:buFont typeface="Wingdings" pitchFamily="2" charset="2"/>
              <a:buChar char="v"/>
            </a:pPr>
            <a:r>
              <a:rPr lang="ar-MA" sz="2600" kern="0" dirty="0" smtClean="0">
                <a:solidFill>
                  <a:srgbClr val="002060"/>
                </a:solidFill>
                <a:latin typeface="+mn-lt"/>
                <a:cs typeface="+mn-cs"/>
              </a:rPr>
              <a:t> ترتيب الموارد بما ينسجم مع مرحلة كل كفاية؛</a:t>
            </a:r>
          </a:p>
          <a:p>
            <a:pPr marL="414900" lvl="0" indent="-342900" algn="r" rtl="1">
              <a:spcBef>
                <a:spcPts val="1200"/>
              </a:spcBef>
              <a:spcAft>
                <a:spcPts val="600"/>
              </a:spcAft>
              <a:buClr>
                <a:srgbClr val="DAEDEF">
                  <a:lumMod val="50000"/>
                </a:srgbClr>
              </a:buClr>
              <a:buFont typeface="Wingdings" pitchFamily="2" charset="2"/>
              <a:buChar char="ü"/>
            </a:pPr>
            <a:r>
              <a:rPr lang="ar-MA" sz="2600" b="1" kern="0" dirty="0" smtClean="0">
                <a:solidFill>
                  <a:srgbClr val="C00000"/>
                </a:solidFill>
                <a:latin typeface="Cambria"/>
                <a:cs typeface="Times New Roman"/>
              </a:rPr>
              <a:t>من حيث تدبير الزمن الأسبوعي:</a:t>
            </a:r>
            <a:endParaRPr lang="de-DE" sz="2600" b="1" kern="0" dirty="0" smtClean="0">
              <a:solidFill>
                <a:srgbClr val="C00000"/>
              </a:solidFill>
              <a:latin typeface="Cambria"/>
            </a:endParaRPr>
          </a:p>
        </p:txBody>
      </p:sp>
      <p:graphicFrame>
        <p:nvGraphicFramePr>
          <p:cNvPr id="12" name="Tabelle 11"/>
          <p:cNvGraphicFramePr>
            <a:graphicFrameLocks noGrp="1"/>
          </p:cNvGraphicFramePr>
          <p:nvPr/>
        </p:nvGraphicFramePr>
        <p:xfrm>
          <a:off x="428592" y="5247530"/>
          <a:ext cx="8286812" cy="630936"/>
        </p:xfrm>
        <a:graphic>
          <a:graphicData uri="http://schemas.openxmlformats.org/drawingml/2006/table">
            <a:tbl>
              <a:tblPr rtl="1"/>
              <a:tblGrid>
                <a:gridCol w="2071703"/>
                <a:gridCol w="2071703"/>
                <a:gridCol w="2071703"/>
                <a:gridCol w="2071703"/>
              </a:tblGrid>
              <a:tr h="225768">
                <a:tc>
                  <a:txBody>
                    <a:bodyPr/>
                    <a:lstStyle/>
                    <a:p>
                      <a:pPr algn="ctr" rtl="1">
                        <a:lnSpc>
                          <a:spcPct val="115000"/>
                        </a:lnSpc>
                        <a:spcAft>
                          <a:spcPts val="0"/>
                        </a:spcAft>
                      </a:pPr>
                      <a:r>
                        <a:rPr lang="ar-MA" sz="1800" b="1" dirty="0">
                          <a:solidFill>
                            <a:srgbClr val="002060"/>
                          </a:solidFill>
                          <a:latin typeface="Calibri"/>
                          <a:ea typeface="Calibri"/>
                          <a:cs typeface="Simplified Arabic"/>
                        </a:rPr>
                        <a:t>الغلاف الزمني السنوي</a:t>
                      </a:r>
                      <a:endParaRPr lang="de-DE" sz="1600" dirty="0">
                        <a:solidFill>
                          <a:srgbClr val="002060"/>
                        </a:solidFill>
                        <a:latin typeface="Calibri"/>
                        <a:ea typeface="Calibri"/>
                        <a:cs typeface="Arial"/>
                      </a:endParaRPr>
                    </a:p>
                  </a:txBody>
                  <a:tcPr marL="67957" marR="67957" marT="0" marB="0">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solidFill>
                      <a:srgbClr val="FBD589"/>
                    </a:solidFill>
                  </a:tcPr>
                </a:tc>
                <a:tc>
                  <a:txBody>
                    <a:bodyPr/>
                    <a:lstStyle/>
                    <a:p>
                      <a:pPr algn="ctr" rtl="1">
                        <a:lnSpc>
                          <a:spcPct val="115000"/>
                        </a:lnSpc>
                        <a:spcAft>
                          <a:spcPts val="0"/>
                        </a:spcAft>
                      </a:pPr>
                      <a:r>
                        <a:rPr lang="ar-MA" sz="1800" b="1" dirty="0">
                          <a:solidFill>
                            <a:srgbClr val="002060"/>
                          </a:solidFill>
                          <a:latin typeface="Calibri"/>
                          <a:ea typeface="Calibri"/>
                          <a:cs typeface="Simplified Arabic"/>
                        </a:rPr>
                        <a:t>الغلاف الزمني الأسبوعي</a:t>
                      </a:r>
                      <a:endParaRPr lang="de-DE" sz="1600" dirty="0">
                        <a:solidFill>
                          <a:srgbClr val="002060"/>
                        </a:solidFill>
                        <a:latin typeface="Calibri"/>
                        <a:ea typeface="Calibri"/>
                        <a:cs typeface="Arial"/>
                      </a:endParaRPr>
                    </a:p>
                  </a:txBody>
                  <a:tcPr marL="67957" marR="67957"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solidFill>
                      <a:srgbClr val="FBD589"/>
                    </a:solidFill>
                  </a:tcPr>
                </a:tc>
                <a:tc>
                  <a:txBody>
                    <a:bodyPr/>
                    <a:lstStyle/>
                    <a:p>
                      <a:pPr algn="ctr" rtl="1">
                        <a:lnSpc>
                          <a:spcPct val="115000"/>
                        </a:lnSpc>
                        <a:spcAft>
                          <a:spcPts val="0"/>
                        </a:spcAft>
                      </a:pPr>
                      <a:r>
                        <a:rPr lang="ar-MA" sz="1800" b="1">
                          <a:solidFill>
                            <a:srgbClr val="002060"/>
                          </a:solidFill>
                          <a:latin typeface="Calibri"/>
                          <a:ea typeface="Calibri"/>
                          <a:cs typeface="Simplified Arabic"/>
                        </a:rPr>
                        <a:t>عدد الحصص الأسبوعية</a:t>
                      </a:r>
                      <a:endParaRPr lang="de-DE" sz="1600">
                        <a:solidFill>
                          <a:srgbClr val="002060"/>
                        </a:solidFill>
                        <a:latin typeface="Calibri"/>
                        <a:ea typeface="Calibri"/>
                        <a:cs typeface="Arial"/>
                      </a:endParaRPr>
                    </a:p>
                  </a:txBody>
                  <a:tcPr marL="67957" marR="67957"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solidFill>
                      <a:srgbClr val="FBD589"/>
                    </a:solidFill>
                  </a:tcPr>
                </a:tc>
                <a:tc>
                  <a:txBody>
                    <a:bodyPr/>
                    <a:lstStyle/>
                    <a:p>
                      <a:pPr algn="ctr" rtl="1">
                        <a:lnSpc>
                          <a:spcPct val="115000"/>
                        </a:lnSpc>
                        <a:spcAft>
                          <a:spcPts val="0"/>
                        </a:spcAft>
                      </a:pPr>
                      <a:r>
                        <a:rPr lang="ar-MA" sz="1800" b="1" dirty="0">
                          <a:solidFill>
                            <a:srgbClr val="002060"/>
                          </a:solidFill>
                          <a:latin typeface="Calibri"/>
                          <a:ea typeface="Calibri"/>
                          <a:cs typeface="Simplified Arabic"/>
                        </a:rPr>
                        <a:t>مدة الحصة الواحدة</a:t>
                      </a:r>
                      <a:endParaRPr lang="de-DE" sz="1600" dirty="0">
                        <a:solidFill>
                          <a:srgbClr val="002060"/>
                        </a:solidFill>
                        <a:latin typeface="Calibri"/>
                        <a:ea typeface="Calibri"/>
                        <a:cs typeface="Arial"/>
                      </a:endParaRPr>
                    </a:p>
                  </a:txBody>
                  <a:tcPr marL="67957" marR="67957"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solidFill>
                      <a:srgbClr val="FBD589"/>
                    </a:solidFill>
                  </a:tcPr>
                </a:tc>
              </a:tr>
              <a:tr h="225768">
                <a:tc>
                  <a:txBody>
                    <a:bodyPr/>
                    <a:lstStyle/>
                    <a:p>
                      <a:pPr marL="457200" algn="ctr" rtl="1">
                        <a:lnSpc>
                          <a:spcPct val="115000"/>
                        </a:lnSpc>
                        <a:spcAft>
                          <a:spcPts val="0"/>
                        </a:spcAft>
                      </a:pPr>
                      <a:r>
                        <a:rPr lang="ar-SA" sz="1800">
                          <a:solidFill>
                            <a:srgbClr val="002060"/>
                          </a:solidFill>
                          <a:latin typeface="Calibri"/>
                          <a:ea typeface="Times New Roman"/>
                          <a:cs typeface="Simplified Arabic"/>
                        </a:rPr>
                        <a:t>51 ساعة</a:t>
                      </a:r>
                      <a:endParaRPr lang="de-DE" sz="1600">
                        <a:solidFill>
                          <a:srgbClr val="002060"/>
                        </a:solidFill>
                        <a:latin typeface="Calibri"/>
                        <a:ea typeface="Calibri"/>
                        <a:cs typeface="Arial"/>
                      </a:endParaRPr>
                    </a:p>
                  </a:txBody>
                  <a:tcPr marL="67957" marR="67957" marT="0" marB="0">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marL="457200" algn="ctr" rtl="1">
                        <a:lnSpc>
                          <a:spcPct val="115000"/>
                        </a:lnSpc>
                        <a:spcAft>
                          <a:spcPts val="0"/>
                        </a:spcAft>
                      </a:pPr>
                      <a:r>
                        <a:rPr lang="ar-SA" sz="1800" dirty="0">
                          <a:solidFill>
                            <a:srgbClr val="002060"/>
                          </a:solidFill>
                          <a:latin typeface="Calibri"/>
                          <a:ea typeface="Times New Roman"/>
                          <a:cs typeface="Simplified Arabic"/>
                        </a:rPr>
                        <a:t>ساعة و30 دقيقة</a:t>
                      </a:r>
                      <a:endParaRPr lang="de-DE" sz="1600" dirty="0">
                        <a:solidFill>
                          <a:srgbClr val="002060"/>
                        </a:solidFill>
                        <a:latin typeface="Calibri"/>
                        <a:ea typeface="Calibri"/>
                        <a:cs typeface="Arial"/>
                      </a:endParaRPr>
                    </a:p>
                  </a:txBody>
                  <a:tcPr marL="67957" marR="67957"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algn="ctr" rtl="1">
                        <a:lnSpc>
                          <a:spcPct val="115000"/>
                        </a:lnSpc>
                        <a:spcAft>
                          <a:spcPts val="0"/>
                        </a:spcAft>
                      </a:pPr>
                      <a:r>
                        <a:rPr lang="ar-MA" sz="1800" dirty="0">
                          <a:solidFill>
                            <a:srgbClr val="002060"/>
                          </a:solidFill>
                          <a:latin typeface="Calibri"/>
                          <a:ea typeface="Calibri"/>
                          <a:cs typeface="Simplified Arabic"/>
                        </a:rPr>
                        <a:t>2</a:t>
                      </a:r>
                      <a:endParaRPr lang="de-DE" sz="1600" dirty="0">
                        <a:solidFill>
                          <a:srgbClr val="002060"/>
                        </a:solidFill>
                        <a:latin typeface="Calibri"/>
                        <a:ea typeface="Calibri"/>
                        <a:cs typeface="Arial"/>
                      </a:endParaRPr>
                    </a:p>
                  </a:txBody>
                  <a:tcPr marL="67957" marR="67957"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c>
                  <a:txBody>
                    <a:bodyPr/>
                    <a:lstStyle/>
                    <a:p>
                      <a:pPr algn="ctr" rtl="1">
                        <a:lnSpc>
                          <a:spcPct val="115000"/>
                        </a:lnSpc>
                        <a:spcAft>
                          <a:spcPts val="0"/>
                        </a:spcAft>
                      </a:pPr>
                      <a:r>
                        <a:rPr lang="ar-MA" sz="1800" dirty="0">
                          <a:solidFill>
                            <a:srgbClr val="002060"/>
                          </a:solidFill>
                          <a:latin typeface="Calibri"/>
                          <a:ea typeface="Calibri"/>
                          <a:cs typeface="Simplified Arabic"/>
                        </a:rPr>
                        <a:t>45 دقيقة</a:t>
                      </a:r>
                      <a:endParaRPr lang="de-DE" sz="1600" dirty="0">
                        <a:solidFill>
                          <a:srgbClr val="002060"/>
                        </a:solidFill>
                        <a:latin typeface="Calibri"/>
                        <a:ea typeface="Calibri"/>
                        <a:cs typeface="Arial"/>
                      </a:endParaRPr>
                    </a:p>
                  </a:txBody>
                  <a:tcPr marL="67957" marR="67957" marT="0" marB="0" anchor="ctr">
                    <a:lnL w="12700" cap="flat" cmpd="sng" algn="ctr">
                      <a:solidFill>
                        <a:srgbClr val="F77407"/>
                      </a:solidFill>
                      <a:prstDash val="solid"/>
                      <a:round/>
                      <a:headEnd type="none" w="med" len="med"/>
                      <a:tailEnd type="none" w="med" len="med"/>
                    </a:lnL>
                    <a:lnR w="12700" cap="flat" cmpd="sng" algn="ctr">
                      <a:solidFill>
                        <a:srgbClr val="F77407"/>
                      </a:solidFill>
                      <a:prstDash val="solid"/>
                      <a:round/>
                      <a:headEnd type="none" w="med" len="med"/>
                      <a:tailEnd type="none" w="med" len="med"/>
                    </a:lnR>
                    <a:lnT w="12700" cap="flat" cmpd="sng" algn="ctr">
                      <a:solidFill>
                        <a:srgbClr val="F77407"/>
                      </a:solidFill>
                      <a:prstDash val="solid"/>
                      <a:round/>
                      <a:headEnd type="none" w="med" len="med"/>
                      <a:tailEnd type="none" w="med" len="med"/>
                    </a:lnT>
                    <a:lnB w="12700" cap="flat" cmpd="sng" algn="ctr">
                      <a:solidFill>
                        <a:srgbClr val="F77407"/>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5777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right)">
                                      <p:cBhvr>
                                        <p:cTn id="11" dur="500"/>
                                        <p:tgtEl>
                                          <p:spTgt spid="11">
                                            <p:txEl>
                                              <p:pRg st="0" end="0"/>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wipe(right)">
                                      <p:cBhvr>
                                        <p:cTn id="14" dur="500"/>
                                        <p:tgtEl>
                                          <p:spTgt spid="11">
                                            <p:txEl>
                                              <p:pRg st="4" end="4"/>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right)">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right)">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righ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righ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right)">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 xmlns:p14="http://schemas.microsoft.com/office/powerpoint/2010/main" val="845128624"/>
              </p:ext>
            </p:extLst>
          </p:nvPr>
        </p:nvGraphicFramePr>
        <p:xfrm>
          <a:off x="142844" y="1142984"/>
          <a:ext cx="8821643" cy="4749800"/>
        </p:xfrm>
        <a:graphic>
          <a:graphicData uri="http://schemas.openxmlformats.org/drawingml/2006/table">
            <a:tbl>
              <a:tblPr rtl="1" firstRow="1" firstCol="1" bandRow="1"/>
              <a:tblGrid>
                <a:gridCol w="8821643"/>
              </a:tblGrid>
              <a:tr h="211652">
                <a:tc>
                  <a:txBody>
                    <a:bodyPr/>
                    <a:lstStyle/>
                    <a:p>
                      <a:pPr algn="ctr" rtl="1">
                        <a:lnSpc>
                          <a:spcPts val="2200"/>
                        </a:lnSpc>
                        <a:spcAft>
                          <a:spcPts val="0"/>
                        </a:spcAft>
                      </a:pPr>
                      <a:r>
                        <a:rPr lang="ar-MA" sz="1400" b="1" dirty="0">
                          <a:solidFill>
                            <a:srgbClr val="002060"/>
                          </a:solidFill>
                          <a:effectLst/>
                          <a:latin typeface="Arial"/>
                          <a:ea typeface="Calibri"/>
                          <a:cs typeface="Simplified Arabic"/>
                        </a:rPr>
                        <a:t>الكفاية أو مرحلة الكفاية</a:t>
                      </a:r>
                      <a:endParaRPr lang="de-DE" sz="1400" dirty="0">
                        <a:solidFill>
                          <a:srgbClr val="002060"/>
                        </a:solidFill>
                        <a:effectLst/>
                        <a:latin typeface="Calibri"/>
                        <a:ea typeface="Calibri"/>
                        <a:cs typeface="Arial"/>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1035401">
                <a:tc>
                  <a:txBody>
                    <a:bodyPr/>
                    <a:lstStyle/>
                    <a:p>
                      <a:pPr algn="just" rtl="1">
                        <a:lnSpc>
                          <a:spcPts val="2200"/>
                        </a:lnSpc>
                        <a:spcAft>
                          <a:spcPts val="0"/>
                        </a:spcAft>
                      </a:pPr>
                      <a:r>
                        <a:rPr lang="ar-SA" sz="1600" b="1" spc="-60" baseline="0" dirty="0" smtClean="0">
                          <a:solidFill>
                            <a:srgbClr val="002060"/>
                          </a:solidFill>
                          <a:effectLst/>
                          <a:latin typeface="Arial"/>
                          <a:ea typeface="Times New Roman"/>
                          <a:cs typeface="Simplified Arabic"/>
                        </a:rPr>
                        <a:t>المرحلة </a:t>
                      </a:r>
                      <a:r>
                        <a:rPr lang="ar-MA" sz="1600" b="1" spc="-60" baseline="0" dirty="0" smtClean="0">
                          <a:solidFill>
                            <a:srgbClr val="002060"/>
                          </a:solidFill>
                          <a:effectLst/>
                          <a:latin typeface="Arial"/>
                          <a:ea typeface="Times New Roman"/>
                          <a:cs typeface="Simplified Arabic"/>
                        </a:rPr>
                        <a:t>1</a:t>
                      </a:r>
                      <a:endParaRPr lang="ar-SA" sz="1600" b="1" spc="-60" baseline="0" dirty="0" smtClean="0">
                        <a:solidFill>
                          <a:srgbClr val="002060"/>
                        </a:solidFill>
                        <a:effectLst/>
                        <a:latin typeface="Arial"/>
                        <a:ea typeface="Times New Roman"/>
                        <a:cs typeface="Simplified Arabic"/>
                      </a:endParaRPr>
                    </a:p>
                    <a:p>
                      <a:pPr algn="just" rtl="1">
                        <a:lnSpc>
                          <a:spcPts val="2200"/>
                        </a:lnSpc>
                        <a:spcAft>
                          <a:spcPts val="0"/>
                        </a:spcAft>
                      </a:pPr>
                      <a:r>
                        <a:rPr lang="ar-SA" sz="1600" b="0" spc="-60" baseline="0" dirty="0" smtClean="0">
                          <a:solidFill>
                            <a:srgbClr val="002060"/>
                          </a:solidFill>
                          <a:effectLst/>
                          <a:latin typeface="Arial"/>
                          <a:ea typeface="Times New Roman"/>
                          <a:cs typeface="Simplified Arabic"/>
                        </a:rPr>
                        <a:t>في نهاية المرحلة الأولى من السنة الثّانية وفي وضعية مشكلة دالة، وانطلاقا من مكتسباته السابقة، وبنهج خطوات مرتبطة بالتقصي العلمي، وباعتماد أسناد رقمية أو مكتوبة أو مصورة أو مسموعة (الواقع المعيش)... يقدّم المتعلم(ة) حلا بتوظيف الموارد المتعلقة بجسم الإنسان ووظائف أعضائه وبطرق العناية بها.</a:t>
                      </a:r>
                      <a:endParaRPr lang="ar-SA" sz="1600" b="0" spc="-60" baseline="0" dirty="0">
                        <a:solidFill>
                          <a:srgbClr val="002060"/>
                        </a:solidFill>
                        <a:effectLst/>
                        <a:latin typeface="Arial"/>
                        <a:ea typeface="Times New Roman"/>
                        <a:cs typeface="Simplified Arabic"/>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060911">
                <a:tc>
                  <a:txBody>
                    <a:bodyPr/>
                    <a:lstStyle/>
                    <a:p>
                      <a:pPr marL="0" marR="0" indent="0" algn="just" defTabSz="914400" rtl="1" eaLnBrk="1" fontAlgn="auto" latinLnBrk="0" hangingPunct="1">
                        <a:lnSpc>
                          <a:spcPts val="2200"/>
                        </a:lnSpc>
                        <a:spcBef>
                          <a:spcPts val="0"/>
                        </a:spcBef>
                        <a:spcAft>
                          <a:spcPts val="0"/>
                        </a:spcAft>
                        <a:buClrTx/>
                        <a:buSzTx/>
                        <a:buFontTx/>
                        <a:buNone/>
                        <a:tabLst/>
                        <a:defRPr/>
                      </a:pPr>
                      <a:r>
                        <a:rPr lang="ar-SA" sz="1600" b="1" spc="-60" baseline="0" dirty="0" smtClean="0">
                          <a:solidFill>
                            <a:srgbClr val="002060"/>
                          </a:solidFill>
                          <a:effectLst/>
                          <a:latin typeface="Arial"/>
                          <a:ea typeface="Times New Roman"/>
                          <a:cs typeface="Simplified Arabic"/>
                        </a:rPr>
                        <a:t>المرحلة 2</a:t>
                      </a:r>
                    </a:p>
                    <a:p>
                      <a:pPr marL="0" marR="0" indent="0" algn="just" defTabSz="914400" rtl="1" eaLnBrk="1" fontAlgn="auto" latinLnBrk="0" hangingPunct="1">
                        <a:lnSpc>
                          <a:spcPts val="2200"/>
                        </a:lnSpc>
                        <a:spcBef>
                          <a:spcPts val="0"/>
                        </a:spcBef>
                        <a:spcAft>
                          <a:spcPts val="0"/>
                        </a:spcAft>
                        <a:buClrTx/>
                        <a:buSzTx/>
                        <a:buFontTx/>
                        <a:buNone/>
                        <a:tabLst/>
                        <a:defRPr/>
                      </a:pPr>
                      <a:r>
                        <a:rPr lang="ar-SA" sz="1600" b="0" spc="-60" baseline="0" dirty="0" smtClean="0">
                          <a:solidFill>
                            <a:srgbClr val="002060"/>
                          </a:solidFill>
                          <a:effectLst/>
                          <a:latin typeface="Arial"/>
                          <a:ea typeface="Times New Roman"/>
                          <a:cs typeface="Simplified Arabic"/>
                        </a:rPr>
                        <a:t>في نهاية المرحلة الثّانية من السنة الثّانية وفي وضعية مشكلة دالة، وانطلاقا من مكتسباته السابقة، وبنهج خطوات مرتبطة بالتقصي العلمي، وباعتماد أسناد رقمية أو مكتوبة أو مصورة أو مسموعة (الواقع المعيش)... يقدّم المتعلم(ة) حلا بتوظيف الموارد المتعلقة بجسم الإنسان وبالحيوان ووظائف أعضائهما وبطرق العناية بها.</a:t>
                      </a:r>
                      <a:endParaRPr lang="ar-SA" sz="1600" b="0" spc="-60" baseline="0" dirty="0">
                        <a:solidFill>
                          <a:srgbClr val="002060"/>
                        </a:solidFill>
                        <a:effectLst/>
                        <a:latin typeface="Arial"/>
                        <a:ea typeface="Times New Roman"/>
                        <a:cs typeface="Simplified Arabic"/>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060911">
                <a:tc>
                  <a:txBody>
                    <a:bodyPr/>
                    <a:lstStyle/>
                    <a:p>
                      <a:pPr marL="0" marR="0" indent="0" algn="just" defTabSz="914400" rtl="1" eaLnBrk="1" fontAlgn="auto" latinLnBrk="0" hangingPunct="1">
                        <a:lnSpc>
                          <a:spcPts val="2200"/>
                        </a:lnSpc>
                        <a:spcBef>
                          <a:spcPts val="0"/>
                        </a:spcBef>
                        <a:spcAft>
                          <a:spcPts val="0"/>
                        </a:spcAft>
                        <a:buClrTx/>
                        <a:buSzTx/>
                        <a:buFontTx/>
                        <a:buNone/>
                        <a:tabLst/>
                        <a:defRPr/>
                      </a:pPr>
                      <a:r>
                        <a:rPr lang="ar-SA" sz="1600" b="1" spc="-60" baseline="0" dirty="0" smtClean="0">
                          <a:solidFill>
                            <a:srgbClr val="002060"/>
                          </a:solidFill>
                          <a:effectLst/>
                          <a:latin typeface="Arial"/>
                          <a:ea typeface="Times New Roman"/>
                          <a:cs typeface="Simplified Arabic"/>
                        </a:rPr>
                        <a:t>المرحلة 3</a:t>
                      </a:r>
                    </a:p>
                    <a:p>
                      <a:pPr marL="0" marR="0" indent="0" algn="just" defTabSz="914400" rtl="1" eaLnBrk="1" fontAlgn="auto" latinLnBrk="0" hangingPunct="1">
                        <a:lnSpc>
                          <a:spcPts val="2200"/>
                        </a:lnSpc>
                        <a:spcBef>
                          <a:spcPts val="0"/>
                        </a:spcBef>
                        <a:spcAft>
                          <a:spcPts val="0"/>
                        </a:spcAft>
                        <a:buClrTx/>
                        <a:buSzTx/>
                        <a:buFontTx/>
                        <a:buNone/>
                        <a:tabLst/>
                        <a:defRPr/>
                      </a:pPr>
                      <a:r>
                        <a:rPr lang="ar-SA" sz="1600" b="0" spc="-60" baseline="0" dirty="0" smtClean="0">
                          <a:solidFill>
                            <a:srgbClr val="002060"/>
                          </a:solidFill>
                          <a:effectLst/>
                          <a:latin typeface="Arial"/>
                          <a:ea typeface="Times New Roman"/>
                          <a:cs typeface="Simplified Arabic"/>
                        </a:rPr>
                        <a:t>في نهاية المرحلة الثّالثة من السنة الثّانية وفي وضعية مشكلة دالة، وانطلاقا من مكتسباته السابقة، وبنهج خطوات مرتبطة بالتقصي العلمي، وباعتماد أسناد رقمية أو مكتوبة أو مصورة أو مسموعة (الواقع المعيش)... يقدّم المتعلم(ة) حلا بتوظيف الموارد المتعلقة بجسم الإنسان وبالحيوان ووظائف أعضائهما وبمحيطهما الزماني وبطرق العناية ب</a:t>
                      </a:r>
                      <a:r>
                        <a:rPr lang="ar-MA" sz="1600" b="0" spc="-60" baseline="0" dirty="0" smtClean="0">
                          <a:solidFill>
                            <a:srgbClr val="002060"/>
                          </a:solidFill>
                          <a:effectLst/>
                          <a:latin typeface="Arial"/>
                          <a:ea typeface="Times New Roman"/>
                          <a:cs typeface="Simplified Arabic"/>
                        </a:rPr>
                        <a:t>كل ذلك</a:t>
                      </a:r>
                      <a:r>
                        <a:rPr lang="ar-SA" sz="1600" b="0" spc="-60" baseline="0" dirty="0" smtClean="0">
                          <a:solidFill>
                            <a:srgbClr val="002060"/>
                          </a:solidFill>
                          <a:effectLst/>
                          <a:latin typeface="Arial"/>
                          <a:ea typeface="Times New Roman"/>
                          <a:cs typeface="Simplified Arabic"/>
                        </a:rPr>
                        <a:t>.</a:t>
                      </a:r>
                      <a:endParaRPr lang="ar-SA" sz="1600" b="0" spc="-60" baseline="0" dirty="0">
                        <a:solidFill>
                          <a:srgbClr val="002060"/>
                        </a:solidFill>
                        <a:effectLst/>
                        <a:latin typeface="Arial"/>
                        <a:ea typeface="Times New Roman"/>
                        <a:cs typeface="Simplified Arabic"/>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033980">
                <a:tc>
                  <a:txBody>
                    <a:bodyPr/>
                    <a:lstStyle/>
                    <a:p>
                      <a:pPr marL="0" marR="0" indent="0" algn="just" defTabSz="914400" rtl="1" eaLnBrk="1" fontAlgn="auto" latinLnBrk="0" hangingPunct="1">
                        <a:lnSpc>
                          <a:spcPts val="2200"/>
                        </a:lnSpc>
                        <a:spcBef>
                          <a:spcPts val="0"/>
                        </a:spcBef>
                        <a:spcAft>
                          <a:spcPts val="0"/>
                        </a:spcAft>
                        <a:buClrTx/>
                        <a:buSzTx/>
                        <a:buFontTx/>
                        <a:buNone/>
                        <a:tabLst/>
                        <a:defRPr/>
                      </a:pPr>
                      <a:r>
                        <a:rPr lang="ar-SA" sz="1600" b="1" spc="-60" baseline="0" dirty="0" smtClean="0">
                          <a:solidFill>
                            <a:srgbClr val="002060"/>
                          </a:solidFill>
                          <a:effectLst/>
                          <a:latin typeface="Arial"/>
                          <a:ea typeface="Times New Roman"/>
                          <a:cs typeface="Simplified Arabic"/>
                        </a:rPr>
                        <a:t>المرحلة 4 </a:t>
                      </a:r>
                    </a:p>
                    <a:p>
                      <a:pPr marL="0" marR="0" indent="0" algn="just" defTabSz="914400" rtl="1" eaLnBrk="1" fontAlgn="auto" latinLnBrk="0" hangingPunct="1">
                        <a:lnSpc>
                          <a:spcPts val="2200"/>
                        </a:lnSpc>
                        <a:spcBef>
                          <a:spcPts val="0"/>
                        </a:spcBef>
                        <a:spcAft>
                          <a:spcPts val="0"/>
                        </a:spcAft>
                        <a:buClrTx/>
                        <a:buSzTx/>
                        <a:buFontTx/>
                        <a:buNone/>
                        <a:tabLst/>
                        <a:defRPr/>
                      </a:pPr>
                      <a:r>
                        <a:rPr lang="ar-SA" sz="1600" b="0" spc="-60" baseline="0" dirty="0" smtClean="0">
                          <a:solidFill>
                            <a:srgbClr val="002060"/>
                          </a:solidFill>
                          <a:effectLst/>
                          <a:latin typeface="Arial"/>
                          <a:ea typeface="Times New Roman"/>
                          <a:cs typeface="Simplified Arabic"/>
                        </a:rPr>
                        <a:t>في نهاية السنة الثّانية وفي وضعية مشكلة دالة، وانطلاقا من مكتسباته السابقة، وبنهج خطوات مرتبطة بالتقصي العلمي، وباعتماد أسناد رقمية أو مكتوبة أو مصورة أو مسموعة (الواقع المعيش)... يقدّم المتعلم(ة) حلا بتوظيف الموارد المتعلقة بجسم الإنسان وبالحيوان ووظائف أعضائهما وبمحيطهما الزماني والمكاني وبطرق العناية ب</a:t>
                      </a:r>
                      <a:r>
                        <a:rPr lang="ar-MA" sz="1600" b="0" spc="-60" baseline="0" dirty="0" smtClean="0">
                          <a:solidFill>
                            <a:srgbClr val="002060"/>
                          </a:solidFill>
                          <a:effectLst/>
                          <a:latin typeface="Arial"/>
                          <a:ea typeface="Times New Roman"/>
                          <a:cs typeface="Simplified Arabic"/>
                        </a:rPr>
                        <a:t>كل ذلك</a:t>
                      </a:r>
                      <a:r>
                        <a:rPr lang="ar-SA" sz="1600" b="0" spc="-60" baseline="0" dirty="0" smtClean="0">
                          <a:solidFill>
                            <a:srgbClr val="002060"/>
                          </a:solidFill>
                          <a:effectLst/>
                          <a:latin typeface="Arial"/>
                          <a:ea typeface="Times New Roman"/>
                          <a:cs typeface="Simplified Arabic"/>
                        </a:rPr>
                        <a:t>.</a:t>
                      </a:r>
                      <a:endParaRPr lang="ar-SA" sz="1600" b="0" spc="-60" baseline="0" dirty="0">
                        <a:solidFill>
                          <a:srgbClr val="002060"/>
                        </a:solidFill>
                        <a:effectLst/>
                        <a:latin typeface="Arial"/>
                        <a:ea typeface="Times New Roman"/>
                        <a:cs typeface="Simplified Arabic"/>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10"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الجدول المعدل  </a:t>
            </a:r>
            <a:r>
              <a:rPr lang="ar-MA" sz="2800" b="1" kern="0" dirty="0">
                <a:solidFill>
                  <a:srgbClr val="C00000"/>
                </a:solidFill>
                <a:latin typeface="Times New Roman" pitchFamily="18" charset="0"/>
                <a:cs typeface="Times New Roman" pitchFamily="18" charset="0"/>
              </a:rPr>
              <a:t>للكفايات </a:t>
            </a:r>
            <a:r>
              <a:rPr lang="ar-MA" sz="2800" b="1" kern="0" dirty="0" smtClean="0">
                <a:solidFill>
                  <a:srgbClr val="C00000"/>
                </a:solidFill>
                <a:latin typeface="Times New Roman" pitchFamily="18" charset="0"/>
                <a:cs typeface="Times New Roman" pitchFamily="18" charset="0"/>
              </a:rPr>
              <a:t>بالسنة 2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83</a:t>
            </a:fld>
            <a:endParaRPr lang="fr-FR" dirty="0"/>
          </a:p>
        </p:txBody>
      </p:sp>
    </p:spTree>
    <p:extLst>
      <p:ext uri="{BB962C8B-B14F-4D97-AF65-F5344CB8AC3E}">
        <p14:creationId xmlns="" xmlns:p14="http://schemas.microsoft.com/office/powerpoint/2010/main" val="1646429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 xmlns:p14="http://schemas.microsoft.com/office/powerpoint/2010/main" val="845128624"/>
              </p:ext>
            </p:extLst>
          </p:nvPr>
        </p:nvGraphicFramePr>
        <p:xfrm>
          <a:off x="71438" y="1285860"/>
          <a:ext cx="8858280" cy="4572000"/>
        </p:xfrm>
        <a:graphic>
          <a:graphicData uri="http://schemas.openxmlformats.org/drawingml/2006/table">
            <a:tbl>
              <a:tblPr rtl="1" firstRow="1" firstCol="1" bandRow="1"/>
              <a:tblGrid>
                <a:gridCol w="8858280"/>
              </a:tblGrid>
              <a:tr h="357190">
                <a:tc>
                  <a:txBody>
                    <a:bodyPr/>
                    <a:lstStyle/>
                    <a:p>
                      <a:pPr algn="ctr" rtl="1">
                        <a:lnSpc>
                          <a:spcPts val="3000"/>
                        </a:lnSpc>
                        <a:spcAft>
                          <a:spcPts val="0"/>
                        </a:spcAft>
                      </a:pPr>
                      <a:r>
                        <a:rPr lang="ar-MA" sz="2000" b="1" dirty="0" smtClean="0">
                          <a:solidFill>
                            <a:srgbClr val="002060"/>
                          </a:solidFill>
                          <a:effectLst/>
                          <a:latin typeface="Arial"/>
                          <a:ea typeface="Calibri"/>
                          <a:cs typeface="+mj-cs"/>
                        </a:rPr>
                        <a:t>الموارد المتصلة بالمرحلة الاولى</a:t>
                      </a:r>
                      <a:endParaRPr lang="de-DE" sz="2000" dirty="0">
                        <a:solidFill>
                          <a:srgbClr val="002060"/>
                        </a:solidFill>
                        <a:effectLst/>
                        <a:latin typeface="Calibri"/>
                        <a:ea typeface="Calibri"/>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90000"/>
                      </a:schemeClr>
                    </a:solidFill>
                  </a:tcPr>
                </a:tc>
              </a:tr>
              <a:tr h="1035401">
                <a:tc>
                  <a:txBody>
                    <a:bodyPr/>
                    <a:lstStyle/>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يميز المتعلم(ة) بواسطة حاسة اللمس بين الضغط والألم والحرارة،</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يقارن بين البارد والساخن بواسطة الحاسة نفسها؛</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يتعرف تكامل الحواس فيما بينها أثناء استكشاف العالم الخارجي؛</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يتعرف بعض الأشياء أو خاصياتها انطلاقا من الأصوات التي تحدثها؛</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يحدد مصادر الصوت؛</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يتعرف علاقة الاهتزاز بحدوث الصوت؛</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يميز بين الأصوات وخاصياتها؛</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يتعرف انتشار الصوت؛</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يصنع هاتفا بسيطا في شكله البدائي؛</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يتجنب أسباب الضجيج؛</a:t>
                      </a:r>
                    </a:p>
                    <a:p>
                      <a:pPr marL="180000" marR="0" lvl="3" indent="-180000" algn="just" defTabSz="914400" rtl="1" eaLnBrk="1" fontAlgn="auto" latinLnBrk="0" hangingPunct="1">
                        <a:lnSpc>
                          <a:spcPts val="3000"/>
                        </a:lnSpc>
                        <a:spcBef>
                          <a:spcPts val="0"/>
                        </a:spcBef>
                        <a:spcAft>
                          <a:spcPts val="0"/>
                        </a:spcAft>
                        <a:buClrTx/>
                        <a:buSzTx/>
                        <a:buFont typeface="Symbol" pitchFamily="2" charset="0"/>
                        <a:buChar char="-"/>
                        <a:tabLst/>
                        <a:defRPr/>
                      </a:pPr>
                      <a:r>
                        <a:rPr lang="ar-SA" sz="2700" b="0" spc="-60" baseline="0" dirty="0" smtClean="0">
                          <a:solidFill>
                            <a:srgbClr val="002060"/>
                          </a:solidFill>
                          <a:effectLst/>
                          <a:latin typeface="Arial"/>
                          <a:ea typeface="Times New Roman"/>
                          <a:cs typeface="+mj-cs"/>
                        </a:rPr>
                        <a:t>يعتني بالحواس ويسهر على سلامتها؛</a:t>
                      </a:r>
                      <a:endParaRPr lang="ar-SA" sz="4400" b="0" spc="-60" baseline="0" dirty="0">
                        <a:solidFill>
                          <a:srgbClr val="002060"/>
                        </a:solidFill>
                        <a:effectLst/>
                        <a:latin typeface="Arial"/>
                        <a:ea typeface="Times New Roman"/>
                        <a:cs typeface="+mj-cs"/>
                      </a:endParaRPr>
                    </a:p>
                  </a:txBody>
                  <a:tcPr marL="61973" marR="619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sp>
        <p:nvSpPr>
          <p:cNvPr id="10"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الجدول المعدل  للموارد بالسنة 2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8"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84</a:t>
            </a:fld>
            <a:endParaRPr lang="fr-FR" dirty="0"/>
          </a:p>
        </p:txBody>
      </p:sp>
    </p:spTree>
    <p:extLst>
      <p:ext uri="{BB962C8B-B14F-4D97-AF65-F5344CB8AC3E}">
        <p14:creationId xmlns="" xmlns:p14="http://schemas.microsoft.com/office/powerpoint/2010/main" val="1646429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0" y="0"/>
            <a:ext cx="392905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a:t>
            </a:r>
            <a:r>
              <a:rPr lang="ar-MA" sz="2000" b="1" kern="0" dirty="0">
                <a:solidFill>
                  <a:srgbClr val="C00000"/>
                </a:solidFill>
                <a:latin typeface="Times New Roman" pitchFamily="18" charset="0"/>
                <a:cs typeface="Times New Roman" pitchFamily="18" charset="0"/>
              </a:rPr>
              <a:t>من</a:t>
            </a:r>
            <a:r>
              <a:rPr lang="ar-MA" sz="2800" b="1" kern="0" dirty="0">
                <a:solidFill>
                  <a:srgbClr val="C00000"/>
                </a:solidFill>
                <a:latin typeface="Times New Roman" pitchFamily="18" charset="0"/>
                <a:cs typeface="Times New Roman" pitchFamily="18" charset="0"/>
              </a:rPr>
              <a:t> </a:t>
            </a:r>
            <a:r>
              <a:rPr lang="ar-MA" sz="2800" b="1" kern="0" dirty="0" smtClean="0">
                <a:solidFill>
                  <a:srgbClr val="C00000"/>
                </a:solidFill>
                <a:latin typeface="Times New Roman" pitchFamily="18" charset="0"/>
                <a:cs typeface="Times New Roman" pitchFamily="18" charset="0"/>
              </a:rPr>
              <a:t>البرنامج</a:t>
            </a:r>
          </a:p>
          <a:p>
            <a:pPr lvl="0" algn="ctr" rtl="1" eaLnBrk="0" hangingPunct="0"/>
            <a:r>
              <a:rPr lang="ar-MA" sz="2800" b="1" kern="0" dirty="0" smtClean="0">
                <a:solidFill>
                  <a:srgbClr val="C00000"/>
                </a:solidFill>
                <a:latin typeface="Times New Roman" pitchFamily="18" charset="0"/>
                <a:cs typeface="Times New Roman" pitchFamily="18" charset="0"/>
              </a:rPr>
              <a:t>الدراسي المعدل  للسنة 2</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6"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7"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9"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85</a:t>
            </a:fld>
            <a:endParaRPr lang="fr-FR" dirty="0"/>
          </a:p>
        </p:txBody>
      </p:sp>
      <p:graphicFrame>
        <p:nvGraphicFramePr>
          <p:cNvPr id="11" name="Tabelle 10"/>
          <p:cNvGraphicFramePr>
            <a:graphicFrameLocks noGrp="1"/>
          </p:cNvGraphicFramePr>
          <p:nvPr/>
        </p:nvGraphicFramePr>
        <p:xfrm>
          <a:off x="142844" y="1214419"/>
          <a:ext cx="8858312" cy="4585363"/>
        </p:xfrm>
        <a:graphic>
          <a:graphicData uri="http://schemas.openxmlformats.org/drawingml/2006/table">
            <a:tbl>
              <a:tblPr rtl="1"/>
              <a:tblGrid>
                <a:gridCol w="880594"/>
                <a:gridCol w="2658648"/>
                <a:gridCol w="2659535"/>
                <a:gridCol w="2659535"/>
              </a:tblGrid>
              <a:tr h="428631">
                <a:tc>
                  <a:txBody>
                    <a:bodyPr/>
                    <a:lstStyle/>
                    <a:p>
                      <a:pPr algn="ctr" rtl="1">
                        <a:lnSpc>
                          <a:spcPts val="1700"/>
                        </a:lnSpc>
                        <a:spcAft>
                          <a:spcPts val="0"/>
                        </a:spcAft>
                      </a:pPr>
                      <a:r>
                        <a:rPr lang="ar-SA" sz="2000" b="1" dirty="0">
                          <a:solidFill>
                            <a:srgbClr val="002060"/>
                          </a:solidFill>
                          <a:latin typeface="Calibri"/>
                          <a:ea typeface="Calibri"/>
                          <a:cs typeface="Simplified Arabic"/>
                        </a:rPr>
                        <a:t>الأسبوع</a:t>
                      </a:r>
                      <a:endParaRPr lang="de-DE" sz="20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700"/>
                        </a:lnSpc>
                        <a:spcAft>
                          <a:spcPts val="0"/>
                        </a:spcAft>
                      </a:pPr>
                      <a:r>
                        <a:rPr lang="ar-MA" sz="2000" b="1">
                          <a:solidFill>
                            <a:srgbClr val="002060"/>
                          </a:solidFill>
                          <a:latin typeface="Calibri"/>
                          <a:ea typeface="Calibri"/>
                          <a:cs typeface="Simplified Arabic"/>
                        </a:rPr>
                        <a:t>علوم الحياة والأرض</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700"/>
                        </a:lnSpc>
                        <a:spcAft>
                          <a:spcPts val="0"/>
                        </a:spcAft>
                      </a:pPr>
                      <a:r>
                        <a:rPr lang="ar-MA" sz="2000" b="1">
                          <a:solidFill>
                            <a:srgbClr val="002060"/>
                          </a:solidFill>
                          <a:latin typeface="Calibri"/>
                          <a:ea typeface="Calibri"/>
                          <a:cs typeface="Simplified Arabic"/>
                        </a:rPr>
                        <a:t>العلوم الفيزيائية </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ts val="1700"/>
                        </a:lnSpc>
                        <a:spcAft>
                          <a:spcPts val="0"/>
                        </a:spcAft>
                      </a:pPr>
                      <a:r>
                        <a:rPr lang="ar-MA" sz="2000" b="1">
                          <a:solidFill>
                            <a:srgbClr val="002060"/>
                          </a:solidFill>
                          <a:latin typeface="Calibri"/>
                          <a:ea typeface="Calibri"/>
                          <a:cs typeface="Simplified Arabic"/>
                        </a:rPr>
                        <a:t>التكنولوجيا</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28628">
                <a:tc>
                  <a:txBody>
                    <a:bodyPr/>
                    <a:lstStyle/>
                    <a:p>
                      <a:pPr algn="ctr" rtl="1">
                        <a:lnSpc>
                          <a:spcPts val="1700"/>
                        </a:lnSpc>
                        <a:spcAft>
                          <a:spcPts val="0"/>
                        </a:spcAft>
                      </a:pPr>
                      <a:r>
                        <a:rPr lang="ar-SA" sz="2000" b="1">
                          <a:solidFill>
                            <a:srgbClr val="002060"/>
                          </a:solidFill>
                          <a:latin typeface="Calibri"/>
                          <a:ea typeface="Calibri"/>
                          <a:cs typeface="Simplified Arabic"/>
                        </a:rPr>
                        <a:t>1</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rtl="1">
                        <a:lnSpc>
                          <a:spcPts val="1700"/>
                        </a:lnSpc>
                        <a:spcAft>
                          <a:spcPts val="0"/>
                        </a:spcAft>
                      </a:pPr>
                      <a:r>
                        <a:rPr lang="ar-SA" sz="2000" b="1">
                          <a:solidFill>
                            <a:srgbClr val="002060"/>
                          </a:solidFill>
                          <a:latin typeface="Calibri"/>
                          <a:ea typeface="Calibri"/>
                          <a:cs typeface="Simplified Arabic"/>
                        </a:rPr>
                        <a:t>أسبوع التقويم التشخيصي والدعم العلاجي</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r>
              <a:tr h="1071806">
                <a:tc>
                  <a:txBody>
                    <a:bodyPr/>
                    <a:lstStyle/>
                    <a:p>
                      <a:pPr algn="ctr" rtl="1">
                        <a:lnSpc>
                          <a:spcPts val="1700"/>
                        </a:lnSpc>
                        <a:spcAft>
                          <a:spcPts val="0"/>
                        </a:spcAft>
                      </a:pPr>
                      <a:r>
                        <a:rPr lang="ar-SA" sz="2000" b="1">
                          <a:solidFill>
                            <a:srgbClr val="002060"/>
                          </a:solidFill>
                          <a:latin typeface="Calibri"/>
                          <a:ea typeface="Calibri"/>
                          <a:cs typeface="Simplified Arabic"/>
                        </a:rPr>
                        <a:t>2</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700"/>
                        </a:lnSpc>
                        <a:spcAft>
                          <a:spcPts val="0"/>
                        </a:spcAft>
                      </a:pPr>
                      <a:r>
                        <a:rPr lang="ar-SA" sz="2000" dirty="0">
                          <a:solidFill>
                            <a:srgbClr val="002060"/>
                          </a:solidFill>
                          <a:latin typeface="Calibri"/>
                          <a:ea typeface="Calibri"/>
                          <a:cs typeface="Simplified Arabic"/>
                        </a:rPr>
                        <a:t>ما وظيفة حاسة اللمس في جسمي؟</a:t>
                      </a:r>
                      <a:endParaRPr lang="de-DE" sz="2000" dirty="0">
                        <a:solidFill>
                          <a:srgbClr val="002060"/>
                        </a:solidFill>
                        <a:latin typeface="Calibri"/>
                        <a:ea typeface="Calibri"/>
                        <a:cs typeface="Arial"/>
                      </a:endParaRPr>
                    </a:p>
                    <a:p>
                      <a:pPr algn="ctr" rtl="1">
                        <a:lnSpc>
                          <a:spcPts val="1700"/>
                        </a:lnSpc>
                        <a:spcAft>
                          <a:spcPts val="0"/>
                        </a:spcAft>
                      </a:pPr>
                      <a:r>
                        <a:rPr lang="ar-MA" sz="2000" dirty="0">
                          <a:solidFill>
                            <a:srgbClr val="002060"/>
                          </a:solidFill>
                          <a:latin typeface="Calibri"/>
                          <a:ea typeface="Calibri"/>
                          <a:cs typeface="Simplified Arabic"/>
                        </a:rPr>
                        <a:t>(التمييز بين الإحساسات: الحرارة والبرودة، والألم والضغط...)</a:t>
                      </a:r>
                      <a:endParaRPr lang="de-DE" sz="20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1700"/>
                        </a:lnSpc>
                        <a:spcAft>
                          <a:spcPts val="0"/>
                        </a:spcAft>
                      </a:pPr>
                      <a:endParaRPr lang="fr-FR" sz="20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1700"/>
                        </a:lnSpc>
                        <a:spcAft>
                          <a:spcPts val="0"/>
                        </a:spcAft>
                      </a:pPr>
                      <a:endParaRPr lang="fr-FR" sz="20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938">
                <a:tc>
                  <a:txBody>
                    <a:bodyPr/>
                    <a:lstStyle/>
                    <a:p>
                      <a:pPr algn="ctr" rtl="1">
                        <a:lnSpc>
                          <a:spcPts val="1700"/>
                        </a:lnSpc>
                        <a:spcAft>
                          <a:spcPts val="0"/>
                        </a:spcAft>
                      </a:pPr>
                      <a:r>
                        <a:rPr lang="ar-SA" sz="2000" b="1">
                          <a:solidFill>
                            <a:srgbClr val="002060"/>
                          </a:solidFill>
                          <a:latin typeface="Calibri"/>
                          <a:ea typeface="Calibri"/>
                          <a:cs typeface="Simplified Arabic"/>
                        </a:rPr>
                        <a:t>3</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700"/>
                        </a:lnSpc>
                        <a:spcAft>
                          <a:spcPts val="0"/>
                        </a:spcAft>
                      </a:pPr>
                      <a:r>
                        <a:rPr lang="ar-MA" sz="2000">
                          <a:solidFill>
                            <a:srgbClr val="002060"/>
                          </a:solidFill>
                          <a:latin typeface="Calibri"/>
                          <a:ea typeface="Calibri"/>
                          <a:cs typeface="Simplified Arabic"/>
                        </a:rPr>
                        <a:t>ما علاقة الحواس في ما بينها؟</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ts val="1700"/>
                        </a:lnSpc>
                        <a:spcAft>
                          <a:spcPts val="0"/>
                        </a:spcAft>
                      </a:pPr>
                      <a:r>
                        <a:rPr lang="ar-MA" sz="2000">
                          <a:solidFill>
                            <a:srgbClr val="002060"/>
                          </a:solidFill>
                          <a:latin typeface="Calibri"/>
                          <a:ea typeface="Calibri"/>
                          <a:cs typeface="Simplified Arabic"/>
                        </a:rPr>
                        <a:t> </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1700"/>
                        </a:lnSpc>
                        <a:spcAft>
                          <a:spcPts val="0"/>
                        </a:spcAft>
                      </a:pPr>
                      <a:endParaRPr lang="fr-FR" sz="20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637">
                <a:tc>
                  <a:txBody>
                    <a:bodyPr/>
                    <a:lstStyle/>
                    <a:p>
                      <a:pPr algn="ctr" rtl="1">
                        <a:lnSpc>
                          <a:spcPts val="1700"/>
                        </a:lnSpc>
                        <a:spcAft>
                          <a:spcPts val="0"/>
                        </a:spcAft>
                      </a:pPr>
                      <a:r>
                        <a:rPr lang="ar-SA" sz="2000" b="1">
                          <a:solidFill>
                            <a:srgbClr val="002060"/>
                          </a:solidFill>
                          <a:latin typeface="Calibri"/>
                          <a:ea typeface="Calibri"/>
                          <a:cs typeface="Simplified Arabic"/>
                        </a:rPr>
                        <a:t>4</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gridSpan="3">
                  <a:txBody>
                    <a:bodyPr/>
                    <a:lstStyle/>
                    <a:p>
                      <a:pPr algn="ctr" rtl="1">
                        <a:lnSpc>
                          <a:spcPts val="1700"/>
                        </a:lnSpc>
                        <a:spcAft>
                          <a:spcPts val="0"/>
                        </a:spcAft>
                      </a:pPr>
                      <a:r>
                        <a:rPr lang="ar-MA" sz="2000" b="1">
                          <a:solidFill>
                            <a:srgbClr val="002060"/>
                          </a:solidFill>
                          <a:latin typeface="Arial"/>
                          <a:ea typeface="Times New Roman"/>
                          <a:cs typeface="Simplified Arabic"/>
                        </a:rPr>
                        <a:t>أنشطة التوليف والتقويم والدعم</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de-DE"/>
                    </a:p>
                  </a:txBody>
                  <a:tcPr/>
                </a:tc>
                <a:tc hMerge="1">
                  <a:txBody>
                    <a:bodyPr/>
                    <a:lstStyle/>
                    <a:p>
                      <a:endParaRPr lang="de-DE"/>
                    </a:p>
                  </a:txBody>
                  <a:tcPr/>
                </a:tc>
              </a:tr>
              <a:tr h="1052987">
                <a:tc>
                  <a:txBody>
                    <a:bodyPr/>
                    <a:lstStyle/>
                    <a:p>
                      <a:pPr algn="ctr" rtl="1">
                        <a:lnSpc>
                          <a:spcPts val="1700"/>
                        </a:lnSpc>
                        <a:spcAft>
                          <a:spcPts val="0"/>
                        </a:spcAft>
                      </a:pPr>
                      <a:r>
                        <a:rPr lang="ar-SA" sz="2000" b="1">
                          <a:solidFill>
                            <a:srgbClr val="002060"/>
                          </a:solidFill>
                          <a:latin typeface="Calibri"/>
                          <a:ea typeface="Calibri"/>
                          <a:cs typeface="Simplified Arabic"/>
                        </a:rPr>
                        <a:t>5</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ts val="1700"/>
                        </a:lnSpc>
                      </a:pPr>
                      <a:endParaRPr lang="de-DE" sz="1600">
                        <a:solidFill>
                          <a:srgbClr val="002060"/>
                        </a:solidFill>
                        <a:latin typeface="Calibri"/>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700"/>
                        </a:lnSpc>
                        <a:spcAft>
                          <a:spcPts val="0"/>
                        </a:spcAft>
                      </a:pPr>
                      <a:r>
                        <a:rPr lang="ar-SA" sz="2000" spc="50">
                          <a:solidFill>
                            <a:srgbClr val="002060"/>
                          </a:solidFill>
                          <a:latin typeface="Calibri"/>
                          <a:ea typeface="Calibri"/>
                          <a:cs typeface="Simplified Arabic"/>
                        </a:rPr>
                        <a:t>كيف يحدث الصوت وكيف أميز بين الأصوات؟</a:t>
                      </a:r>
                      <a:endParaRPr lang="de-DE" sz="2000">
                        <a:solidFill>
                          <a:srgbClr val="002060"/>
                        </a:solidFill>
                        <a:latin typeface="Calibri"/>
                        <a:ea typeface="Calibri"/>
                        <a:cs typeface="Arial"/>
                      </a:endParaRPr>
                    </a:p>
                    <a:p>
                      <a:pPr algn="ctr" rtl="1">
                        <a:lnSpc>
                          <a:spcPts val="1700"/>
                        </a:lnSpc>
                        <a:spcAft>
                          <a:spcPts val="0"/>
                        </a:spcAft>
                      </a:pPr>
                      <a:r>
                        <a:rPr lang="ar-SA" sz="2000">
                          <a:solidFill>
                            <a:srgbClr val="002060"/>
                          </a:solidFill>
                          <a:latin typeface="Calibri"/>
                          <a:ea typeface="Calibri"/>
                          <a:cs typeface="Simplified Arabic"/>
                        </a:rPr>
                        <a:t>(خاصيات الصوت وكيفية انتشاره)</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1700"/>
                        </a:lnSpc>
                        <a:spcAft>
                          <a:spcPts val="0"/>
                        </a:spcAft>
                      </a:pPr>
                      <a:endParaRPr lang="fr-FR" sz="20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042">
                <a:tc>
                  <a:txBody>
                    <a:bodyPr/>
                    <a:lstStyle/>
                    <a:p>
                      <a:pPr algn="ctr" rtl="1">
                        <a:lnSpc>
                          <a:spcPts val="1700"/>
                        </a:lnSpc>
                        <a:spcAft>
                          <a:spcPts val="0"/>
                        </a:spcAft>
                      </a:pPr>
                      <a:r>
                        <a:rPr lang="ar-SA" sz="2000" b="1">
                          <a:solidFill>
                            <a:srgbClr val="002060"/>
                          </a:solidFill>
                          <a:latin typeface="Calibri"/>
                          <a:ea typeface="Calibri"/>
                          <a:cs typeface="Simplified Arabic"/>
                        </a:rPr>
                        <a:t>6</a:t>
                      </a:r>
                      <a:endParaRPr lang="de-DE" sz="20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1">
                        <a:lnSpc>
                          <a:spcPts val="1700"/>
                        </a:lnSpc>
                      </a:pPr>
                      <a:endParaRPr lang="de-DE" sz="1600">
                        <a:solidFill>
                          <a:srgbClr val="002060"/>
                        </a:solidFill>
                        <a:latin typeface="Calibri"/>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ts val="1700"/>
                        </a:lnSpc>
                        <a:spcAft>
                          <a:spcPts val="0"/>
                        </a:spcAft>
                      </a:pPr>
                      <a:endParaRPr lang="fr-FR" sz="2000">
                        <a:solidFill>
                          <a:srgbClr val="002060"/>
                        </a:solidFill>
                        <a:latin typeface="Calibri"/>
                        <a:ea typeface="Calibri"/>
                        <a:cs typeface="Simplified Arabic"/>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ts val="1700"/>
                        </a:lnSpc>
                        <a:spcAft>
                          <a:spcPts val="0"/>
                        </a:spcAft>
                      </a:pPr>
                      <a:r>
                        <a:rPr lang="ar-SA" sz="2000" dirty="0">
                          <a:solidFill>
                            <a:srgbClr val="002060"/>
                          </a:solidFill>
                          <a:latin typeface="Calibri"/>
                          <a:ea typeface="Calibri"/>
                          <a:cs typeface="Simplified Arabic"/>
                        </a:rPr>
                        <a:t>صنع </a:t>
                      </a:r>
                      <a:r>
                        <a:rPr lang="ar-SA" sz="2000" dirty="0" smtClean="0">
                          <a:solidFill>
                            <a:srgbClr val="002060"/>
                          </a:solidFill>
                          <a:latin typeface="Calibri"/>
                          <a:ea typeface="Calibri"/>
                          <a:cs typeface="Simplified Arabic"/>
                        </a:rPr>
                        <a:t>هاتف </a:t>
                      </a:r>
                      <a:r>
                        <a:rPr lang="ar-SA" sz="2000" dirty="0">
                          <a:solidFill>
                            <a:srgbClr val="002060"/>
                          </a:solidFill>
                          <a:latin typeface="Calibri"/>
                          <a:ea typeface="Calibri"/>
                          <a:cs typeface="Simplified Arabic"/>
                        </a:rPr>
                        <a:t>باستعمال أدوات بسيطة</a:t>
                      </a:r>
                      <a:endParaRPr lang="de-DE" sz="20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19350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النشاط العلمي</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86</a:t>
            </a:fld>
            <a:endParaRPr lang="fr-FR" dirty="0"/>
          </a:p>
        </p:txBody>
      </p:sp>
      <p:sp>
        <p:nvSpPr>
          <p:cNvPr id="10" name="Rechteck 9"/>
          <p:cNvSpPr/>
          <p:nvPr/>
        </p:nvSpPr>
        <p:spPr>
          <a:xfrm>
            <a:off x="142844" y="1143263"/>
            <a:ext cx="8712968" cy="4816383"/>
          </a:xfrm>
          <a:prstGeom prst="rect">
            <a:avLst/>
          </a:prstGeom>
        </p:spPr>
        <p:txBody>
          <a:bodyPr wrap="square">
            <a:spAutoFit/>
          </a:bodyPr>
          <a:lstStyle/>
          <a:p>
            <a:pPr marL="72000" algn="r" rtl="1">
              <a:lnSpc>
                <a:spcPts val="4000"/>
              </a:lnSpc>
              <a:spcBef>
                <a:spcPts val="0"/>
              </a:spcBef>
              <a:spcAft>
                <a:spcPts val="1200"/>
              </a:spcAft>
              <a:buClr>
                <a:schemeClr val="accent5">
                  <a:lumMod val="50000"/>
                </a:schemeClr>
              </a:buClr>
            </a:pPr>
            <a:r>
              <a:rPr lang="ar-MA" sz="2800" b="1" kern="0" dirty="0" smtClean="0">
                <a:solidFill>
                  <a:srgbClr val="C00000"/>
                </a:solidFill>
              </a:rPr>
              <a:t>تم الحرص على:</a:t>
            </a:r>
          </a:p>
          <a:p>
            <a:pPr marL="720000" indent="-540000" algn="just" rtl="1">
              <a:lnSpc>
                <a:spcPts val="4000"/>
              </a:lnSpc>
              <a:spcBef>
                <a:spcPts val="0"/>
              </a:spcBef>
              <a:spcAft>
                <a:spcPts val="0"/>
              </a:spcAft>
              <a:buClr>
                <a:schemeClr val="accent5">
                  <a:lumMod val="25000"/>
                </a:schemeClr>
              </a:buClr>
              <a:buFont typeface="Wingdings" pitchFamily="2" charset="2"/>
              <a:buChar char="ü"/>
            </a:pPr>
            <a:r>
              <a:rPr lang="ar-MA" sz="2800" dirty="0" smtClean="0">
                <a:solidFill>
                  <a:srgbClr val="002060"/>
                </a:solidFill>
              </a:rPr>
              <a:t>استحضار  ترابط وتكامل  المواضيع في بناء مرحلة الكفاية عن طريق الإزاحة وإعادة تنظيم الموارد؛</a:t>
            </a:r>
            <a:endParaRPr lang="ar-MA" sz="2800" dirty="0">
              <a:solidFill>
                <a:srgbClr val="002060"/>
              </a:solidFill>
            </a:endParaRPr>
          </a:p>
          <a:p>
            <a:pPr marL="720000" indent="-540000" algn="just" rtl="1">
              <a:lnSpc>
                <a:spcPts val="4000"/>
              </a:lnSpc>
              <a:spcBef>
                <a:spcPts val="0"/>
              </a:spcBef>
              <a:spcAft>
                <a:spcPts val="0"/>
              </a:spcAft>
              <a:buClr>
                <a:schemeClr val="accent5">
                  <a:lumMod val="25000"/>
                </a:schemeClr>
              </a:buClr>
              <a:buFont typeface="Wingdings" pitchFamily="2" charset="2"/>
              <a:buChar char="ü"/>
            </a:pPr>
            <a:r>
              <a:rPr lang="ar-MA" sz="2800" dirty="0" smtClean="0">
                <a:solidFill>
                  <a:srgbClr val="002060"/>
                </a:solidFill>
              </a:rPr>
              <a:t>استحضار </a:t>
            </a:r>
            <a:r>
              <a:rPr lang="ar-MA" sz="2800" dirty="0" err="1" smtClean="0">
                <a:solidFill>
                  <a:srgbClr val="002060"/>
                </a:solidFill>
              </a:rPr>
              <a:t>مبدإ</a:t>
            </a:r>
            <a:r>
              <a:rPr lang="ar-MA" sz="2800" dirty="0" smtClean="0">
                <a:solidFill>
                  <a:srgbClr val="002060"/>
                </a:solidFill>
              </a:rPr>
              <a:t> الاحتواء والتدرج في منطوق  المراحل الأربع للكفاية.</a:t>
            </a:r>
          </a:p>
          <a:p>
            <a:pPr marL="720000" indent="-540000" algn="just" rtl="1">
              <a:lnSpc>
                <a:spcPts val="4000"/>
              </a:lnSpc>
              <a:spcBef>
                <a:spcPts val="0"/>
              </a:spcBef>
              <a:spcAft>
                <a:spcPts val="0"/>
              </a:spcAft>
              <a:buClr>
                <a:schemeClr val="accent5">
                  <a:lumMod val="25000"/>
                </a:schemeClr>
              </a:buClr>
              <a:buFont typeface="Wingdings" pitchFamily="2" charset="2"/>
              <a:buChar char="ü"/>
            </a:pPr>
            <a:r>
              <a:rPr lang="ar-MA" sz="2800" dirty="0" smtClean="0">
                <a:solidFill>
                  <a:srgbClr val="002060"/>
                </a:solidFill>
              </a:rPr>
              <a:t> تحديد الحصة الزمنية وضبطها؛</a:t>
            </a:r>
          </a:p>
          <a:p>
            <a:pPr marL="720000" indent="-540000" algn="just" rtl="1">
              <a:lnSpc>
                <a:spcPts val="4000"/>
              </a:lnSpc>
              <a:spcBef>
                <a:spcPts val="0"/>
              </a:spcBef>
              <a:spcAft>
                <a:spcPts val="0"/>
              </a:spcAft>
              <a:buClr>
                <a:schemeClr val="accent5">
                  <a:lumMod val="25000"/>
                </a:schemeClr>
              </a:buClr>
              <a:buFont typeface="Wingdings" pitchFamily="2" charset="2"/>
              <a:buChar char="ü"/>
            </a:pPr>
            <a:r>
              <a:rPr lang="ar-MA" sz="2800" dirty="0" smtClean="0">
                <a:solidFill>
                  <a:srgbClr val="002060"/>
                </a:solidFill>
              </a:rPr>
              <a:t> إدراج أنشطة التكنولوجيا بشكل متدرج في السنوات الست للمدرسة الابتدائية؛</a:t>
            </a:r>
          </a:p>
          <a:p>
            <a:pPr marL="720000" indent="-540000" algn="just" rtl="1">
              <a:lnSpc>
                <a:spcPts val="4000"/>
              </a:lnSpc>
              <a:spcBef>
                <a:spcPts val="0"/>
              </a:spcBef>
              <a:spcAft>
                <a:spcPts val="0"/>
              </a:spcAft>
              <a:buClr>
                <a:schemeClr val="accent5">
                  <a:lumMod val="25000"/>
                </a:schemeClr>
              </a:buClr>
              <a:buFont typeface="Wingdings" pitchFamily="2" charset="2"/>
              <a:buChar char="ü"/>
            </a:pPr>
            <a:r>
              <a:rPr lang="ar-MA" sz="2800" dirty="0" smtClean="0">
                <a:solidFill>
                  <a:srgbClr val="002060"/>
                </a:solidFill>
              </a:rPr>
              <a:t> تخفيف عدد الدروس من 24 درسا إلى 16 درسا في جميع السنوات الدراسية.</a:t>
            </a:r>
            <a:endParaRPr lang="ar-MA" sz="2800" dirty="0">
              <a:solidFill>
                <a:srgbClr val="002060"/>
              </a:solidFill>
            </a:endParaRPr>
          </a:p>
        </p:txBody>
      </p:sp>
    </p:spTree>
    <p:extLst>
      <p:ext uri="{BB962C8B-B14F-4D97-AF65-F5344CB8AC3E}">
        <p14:creationId xmlns="" xmlns:p14="http://schemas.microsoft.com/office/powerpoint/2010/main" val="297568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barn(inVertical)">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barn(inVertical)">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barn(inVertical)">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barn(inVertical)">
                                      <p:cBhvr>
                                        <p:cTn id="31" dur="5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barn(inVertical)">
                                      <p:cBhvr>
                                        <p:cTn id="3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التربية الفنية</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19907216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3"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88</a:t>
            </a:fld>
            <a:endParaRPr lang="fr-FR" dirty="0"/>
          </a:p>
        </p:txBody>
      </p:sp>
      <p:sp>
        <p:nvSpPr>
          <p:cNvPr id="7" name="ZoneTexte 3"/>
          <p:cNvSpPr txBox="1"/>
          <p:nvPr/>
        </p:nvSpPr>
        <p:spPr>
          <a:xfrm>
            <a:off x="142844" y="1214422"/>
            <a:ext cx="8858312" cy="4608512"/>
          </a:xfrm>
          <a:prstGeom prst="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defPPr>
              <a:defRPr lang="fr-FR"/>
            </a:defPPr>
            <a:lvl1pPr marL="414238" indent="-414238" algn="just" defTabSz="1103047" rtl="1">
              <a:spcBef>
                <a:spcPct val="35000"/>
              </a:spcBef>
              <a:buClr>
                <a:srgbClr val="008080"/>
              </a:buClr>
              <a:buSzPct val="80000"/>
              <a:buFont typeface="Wingdings" pitchFamily="2" charset="2"/>
              <a:buChar char="n"/>
              <a:defRPr sz="2800" b="1" kern="0">
                <a:solidFill>
                  <a:srgbClr val="002060"/>
                </a:solidFill>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marL="0" indent="0">
              <a:spcBef>
                <a:spcPts val="0"/>
              </a:spcBef>
              <a:buNone/>
            </a:pPr>
            <a:r>
              <a:rPr lang="ar-MA" dirty="0">
                <a:solidFill>
                  <a:srgbClr val="C00000"/>
                </a:solidFill>
              </a:rPr>
              <a:t>على </a:t>
            </a:r>
            <a:r>
              <a:rPr lang="ar-MA" dirty="0" smtClean="0">
                <a:solidFill>
                  <a:srgbClr val="C00000"/>
                </a:solidFill>
              </a:rPr>
              <a:t>مستوى </a:t>
            </a:r>
            <a:r>
              <a:rPr lang="ar-MA" dirty="0">
                <a:solidFill>
                  <a:srgbClr val="C00000"/>
                </a:solidFill>
              </a:rPr>
              <a:t>المضامين </a:t>
            </a:r>
            <a:r>
              <a:rPr lang="ar-MA" dirty="0" smtClean="0">
                <a:solidFill>
                  <a:srgbClr val="C00000"/>
                </a:solidFill>
              </a:rPr>
              <a:t>والتوافق </a:t>
            </a:r>
            <a:r>
              <a:rPr lang="ar-MA" dirty="0">
                <a:solidFill>
                  <a:srgbClr val="C00000"/>
                </a:solidFill>
              </a:rPr>
              <a:t>بين الكفايات والموارد</a:t>
            </a:r>
            <a:r>
              <a:rPr lang="fr-FR" dirty="0" smtClean="0">
                <a:solidFill>
                  <a:srgbClr val="C00000"/>
                </a:solidFill>
              </a:rPr>
              <a:t> </a:t>
            </a:r>
            <a:r>
              <a:rPr lang="ar-MA" dirty="0">
                <a:solidFill>
                  <a:srgbClr val="C00000"/>
                </a:solidFill>
              </a:rPr>
              <a:t>: </a:t>
            </a:r>
          </a:p>
          <a:p>
            <a:pPr marL="720000" indent="-288000">
              <a:spcBef>
                <a:spcPts val="0"/>
              </a:spcBef>
            </a:pPr>
            <a:r>
              <a:rPr lang="ar-MA" sz="2400" dirty="0" smtClean="0"/>
              <a:t>إدراج بعض محاور التفتح التكنولوجي ضمن التربية الفنية في حين أن الكثير منها متواجد أو يمكن إدراجه بالمواد العلمية؛  </a:t>
            </a:r>
          </a:p>
          <a:p>
            <a:pPr marL="720000" indent="-288000">
              <a:spcBef>
                <a:spcPts val="0"/>
              </a:spcBef>
            </a:pPr>
            <a:r>
              <a:rPr lang="ar-MA" sz="2400" dirty="0" smtClean="0"/>
              <a:t>حصر </a:t>
            </a:r>
            <a:r>
              <a:rPr lang="ar-MA" sz="2400" dirty="0"/>
              <a:t>تدريس المسرح بالمستويين الأول والثاني، في حين أنه ينبغي ان يشمل السلك الابتدائي </a:t>
            </a:r>
            <a:r>
              <a:rPr lang="ar-MA" sz="2400" dirty="0" smtClean="0"/>
              <a:t>كامل؛</a:t>
            </a:r>
            <a:endParaRPr lang="ar-MA" sz="2400" dirty="0"/>
          </a:p>
          <a:p>
            <a:pPr marL="720000" indent="-288000">
              <a:spcBef>
                <a:spcPts val="0"/>
              </a:spcBef>
            </a:pPr>
            <a:r>
              <a:rPr lang="ar-MA" sz="2400" dirty="0" smtClean="0"/>
              <a:t>عدم صياغة برنامج الموسيقى والأناشيد المتضمن بالكتاب الأبيض  وفق المقاربة بالكفايات بحيث ركز على المعارف النظرية (الكتابة الموسيقية والإملاء...)؛</a:t>
            </a:r>
          </a:p>
          <a:p>
            <a:pPr marL="0" indent="0">
              <a:spcBef>
                <a:spcPts val="0"/>
              </a:spcBef>
              <a:buNone/>
            </a:pPr>
            <a:r>
              <a:rPr lang="ar-MA" dirty="0" smtClean="0">
                <a:solidFill>
                  <a:srgbClr val="C00000"/>
                </a:solidFill>
              </a:rPr>
              <a:t>على مستوى المقاربات </a:t>
            </a:r>
            <a:r>
              <a:rPr lang="ar-MA" dirty="0">
                <a:solidFill>
                  <a:srgbClr val="C00000"/>
                </a:solidFill>
              </a:rPr>
              <a:t>الديدكتيكية:</a:t>
            </a:r>
          </a:p>
          <a:p>
            <a:pPr marL="720000" indent="-288000">
              <a:spcBef>
                <a:spcPts val="0"/>
              </a:spcBef>
            </a:pPr>
            <a:r>
              <a:rPr lang="ar-MA" sz="2400" dirty="0"/>
              <a:t>بالنسبة للموسيقى والأناشيد عدم تركيز صياغة مفردات البرنامج على جوانب عملية وظيفية لها علاقة بالحاجات اليومية </a:t>
            </a:r>
            <a:r>
              <a:rPr lang="ar-MA" sz="2400" dirty="0" smtClean="0"/>
              <a:t>للمتعلم(ة) تساهم </a:t>
            </a:r>
            <a:r>
              <a:rPr lang="ar-MA" sz="2400" dirty="0"/>
              <a:t>في تنمية </a:t>
            </a:r>
            <a:r>
              <a:rPr lang="ar-MA" sz="2400" dirty="0" smtClean="0"/>
              <a:t>شخصيته </a:t>
            </a:r>
            <a:r>
              <a:rPr lang="ar-MA" sz="2400" dirty="0"/>
              <a:t>في مختلف أبعادها، وعلى موارد رقمية وأجهزة سمعية بصرية</a:t>
            </a:r>
            <a:r>
              <a:rPr lang="ar-MA" sz="2400" dirty="0" smtClean="0"/>
              <a:t>...</a:t>
            </a:r>
            <a:endParaRPr lang="ar-MA" sz="2400" dirty="0"/>
          </a:p>
        </p:txBody>
      </p:sp>
    </p:spTree>
    <p:extLst>
      <p:ext uri="{BB962C8B-B14F-4D97-AF65-F5344CB8AC3E}">
        <p14:creationId xmlns="" xmlns:p14="http://schemas.microsoft.com/office/powerpoint/2010/main" val="140846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down)">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ipe(down)">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wipe(down)">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down)">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7"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0"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89</a:t>
            </a:fld>
            <a:endParaRPr lang="fr-FR" dirty="0"/>
          </a:p>
        </p:txBody>
      </p:sp>
      <p:sp>
        <p:nvSpPr>
          <p:cNvPr id="11" name="Rectangle 7"/>
          <p:cNvSpPr>
            <a:spLocks noChangeArrowheads="1"/>
          </p:cNvSpPr>
          <p:nvPr/>
        </p:nvSpPr>
        <p:spPr bwMode="auto">
          <a:xfrm>
            <a:off x="179512" y="980728"/>
            <a:ext cx="8784976" cy="4755148"/>
          </a:xfrm>
          <a:prstGeom prst="rect">
            <a:avLst/>
          </a:prstGeom>
          <a:noFill/>
          <a:ln w="9525">
            <a:noFill/>
            <a:miter lim="800000"/>
            <a:headEnd/>
            <a:tailEnd/>
          </a:ln>
        </p:spPr>
        <p:txBody>
          <a:bodyPr wrap="square">
            <a:spAutoFit/>
          </a:bodyPr>
          <a:lstStyle/>
          <a:p>
            <a:pPr algn="just" rtl="1">
              <a:spcAft>
                <a:spcPts val="600"/>
              </a:spcAft>
            </a:pPr>
            <a:r>
              <a:rPr lang="ar-MA" sz="2800" b="1" kern="0" dirty="0" smtClean="0">
                <a:solidFill>
                  <a:srgbClr val="C00000"/>
                </a:solidFill>
                <a:latin typeface="+mn-lt"/>
                <a:cs typeface="+mn-cs"/>
              </a:rPr>
              <a:t>من بين التعديلات :</a:t>
            </a:r>
            <a:endParaRPr lang="ar-MA" sz="2800" b="1" kern="0" dirty="0">
              <a:solidFill>
                <a:srgbClr val="C00000"/>
              </a:solidFill>
              <a:latin typeface="+mn-lt"/>
              <a:cs typeface="+mn-cs"/>
            </a:endParaRPr>
          </a:p>
          <a:p>
            <a:pPr marL="414900" indent="-342900" algn="just" rtl="1">
              <a:spcAft>
                <a:spcPts val="600"/>
              </a:spcAft>
              <a:buClr>
                <a:schemeClr val="accent5">
                  <a:lumMod val="50000"/>
                </a:schemeClr>
              </a:buClr>
              <a:buFont typeface="Wingdings" pitchFamily="2" charset="2"/>
              <a:buChar char="ü"/>
            </a:pPr>
            <a:r>
              <a:rPr lang="ar-MA" sz="2000" b="1" kern="0" dirty="0" smtClean="0">
                <a:solidFill>
                  <a:srgbClr val="C00000"/>
                </a:solidFill>
                <a:latin typeface="+mn-lt"/>
                <a:cs typeface="+mn-cs"/>
              </a:rPr>
              <a:t>على مستوى التسمية: </a:t>
            </a:r>
            <a:r>
              <a:rPr lang="ar-MA" sz="2000" kern="0" dirty="0">
                <a:solidFill>
                  <a:srgbClr val="002060"/>
                </a:solidFill>
                <a:latin typeface="+mn-lt"/>
                <a:cs typeface="+mn-cs"/>
              </a:rPr>
              <a:t>التربية الفنية عوض  التربية الفنية والتفتح؛</a:t>
            </a:r>
          </a:p>
          <a:p>
            <a:pPr marL="414900" indent="-342900" algn="just" rtl="1">
              <a:spcAft>
                <a:spcPts val="600"/>
              </a:spcAft>
              <a:buClr>
                <a:schemeClr val="accent5">
                  <a:lumMod val="50000"/>
                </a:schemeClr>
              </a:buClr>
              <a:buFont typeface="Wingdings" pitchFamily="2" charset="2"/>
              <a:buChar char="ü"/>
            </a:pPr>
            <a:r>
              <a:rPr lang="ar-MA" sz="2000" b="1" kern="0" dirty="0" smtClean="0">
                <a:solidFill>
                  <a:srgbClr val="C00000"/>
                </a:solidFill>
                <a:latin typeface="+mn-lt"/>
                <a:cs typeface="+mn-cs"/>
              </a:rPr>
              <a:t>على مستوى المكونات: </a:t>
            </a:r>
            <a:r>
              <a:rPr lang="ar-MA" sz="2000" kern="0" dirty="0" smtClean="0">
                <a:solidFill>
                  <a:srgbClr val="002060"/>
                </a:solidFill>
                <a:latin typeface="+mn-lt"/>
                <a:cs typeface="+mn-cs"/>
              </a:rPr>
              <a:t>حذف </a:t>
            </a:r>
            <a:r>
              <a:rPr lang="ar-MA" sz="2000" kern="0" dirty="0">
                <a:solidFill>
                  <a:srgbClr val="002060"/>
                </a:solidFill>
                <a:latin typeface="+mn-lt"/>
                <a:cs typeface="+mn-cs"/>
              </a:rPr>
              <a:t>مكون التفتح التكنولوجي على اعتبار أن بعض محتوياته تندرج طبيعيا ضمن الفنون التشكيلية وبعضها الآخر ضمن المواد العلمية أو </a:t>
            </a:r>
            <a:r>
              <a:rPr lang="ar-MA" sz="2000" kern="0" dirty="0" smtClean="0">
                <a:solidFill>
                  <a:srgbClr val="002060"/>
                </a:solidFill>
                <a:latin typeface="+mn-lt"/>
                <a:cs typeface="+mn-cs"/>
              </a:rPr>
              <a:t>غيرها والاقتصار </a:t>
            </a:r>
            <a:r>
              <a:rPr lang="ar-MA" sz="2000" kern="0" dirty="0">
                <a:solidFill>
                  <a:srgbClr val="002060"/>
                </a:solidFill>
                <a:latin typeface="+mn-lt"/>
                <a:cs typeface="+mn-cs"/>
              </a:rPr>
              <a:t>على المكونات الثلاثة أسفله؛ </a:t>
            </a:r>
          </a:p>
          <a:p>
            <a:pPr marL="900000" indent="-457200" algn="just" rtl="1">
              <a:spcAft>
                <a:spcPts val="0"/>
              </a:spcAft>
              <a:buClr>
                <a:srgbClr val="C00000"/>
              </a:buClr>
              <a:buFont typeface="Wingdings" pitchFamily="2" charset="2"/>
              <a:buChar char="v"/>
            </a:pPr>
            <a:r>
              <a:rPr lang="ar-MA" sz="2000" b="1" kern="0" dirty="0">
                <a:solidFill>
                  <a:srgbClr val="C00000"/>
                </a:solidFill>
              </a:rPr>
              <a:t>الفنون التشكيلية </a:t>
            </a:r>
            <a:r>
              <a:rPr lang="ar-MA" sz="2000" kern="0" dirty="0">
                <a:solidFill>
                  <a:srgbClr val="002060"/>
                </a:solidFill>
              </a:rPr>
              <a:t>عوض التربية التشكيلية؛</a:t>
            </a:r>
          </a:p>
          <a:p>
            <a:pPr marL="900000" indent="-457200" algn="just" rtl="1">
              <a:spcAft>
                <a:spcPts val="0"/>
              </a:spcAft>
              <a:buClr>
                <a:srgbClr val="C00000"/>
              </a:buClr>
              <a:buFont typeface="Wingdings" pitchFamily="2" charset="2"/>
              <a:buChar char="v"/>
            </a:pPr>
            <a:r>
              <a:rPr lang="ar-MA" sz="2000" b="1" kern="0" dirty="0">
                <a:solidFill>
                  <a:srgbClr val="C00000"/>
                </a:solidFill>
              </a:rPr>
              <a:t>المسرح</a:t>
            </a:r>
            <a:r>
              <a:rPr lang="ar-MA" sz="2000" kern="0" dirty="0">
                <a:solidFill>
                  <a:srgbClr val="C00000"/>
                </a:solidFill>
              </a:rPr>
              <a:t> </a:t>
            </a:r>
            <a:r>
              <a:rPr lang="ar-MA" sz="2000" kern="0" dirty="0" smtClean="0">
                <a:solidFill>
                  <a:srgbClr val="002060"/>
                </a:solidFill>
              </a:rPr>
              <a:t>عوض </a:t>
            </a:r>
            <a:r>
              <a:rPr lang="ar-MA" sz="2000" kern="0" dirty="0">
                <a:solidFill>
                  <a:srgbClr val="002060"/>
                </a:solidFill>
              </a:rPr>
              <a:t>المسرح </a:t>
            </a:r>
            <a:r>
              <a:rPr lang="ar-MA" sz="2000" kern="0" dirty="0" smtClean="0">
                <a:solidFill>
                  <a:srgbClr val="002060"/>
                </a:solidFill>
              </a:rPr>
              <a:t>المدرسي، </a:t>
            </a:r>
            <a:r>
              <a:rPr lang="ar-MA" sz="2000" kern="0" dirty="0">
                <a:solidFill>
                  <a:srgbClr val="002060"/>
                </a:solidFill>
              </a:rPr>
              <a:t>وتعميمه على جميع المستويات بدل حصره في المستويين الأول والثاني</a:t>
            </a:r>
            <a:r>
              <a:rPr lang="ar-MA" sz="2000" kern="0" dirty="0">
                <a:solidFill>
                  <a:srgbClr val="002060"/>
                </a:solidFill>
                <a:latin typeface="+mn-lt"/>
                <a:cs typeface="+mn-cs"/>
              </a:rPr>
              <a:t>؛</a:t>
            </a:r>
          </a:p>
          <a:p>
            <a:pPr marL="900000" indent="-457200" algn="just" rtl="1">
              <a:spcAft>
                <a:spcPts val="0"/>
              </a:spcAft>
              <a:buClr>
                <a:srgbClr val="C00000"/>
              </a:buClr>
              <a:buFont typeface="Wingdings" pitchFamily="2" charset="2"/>
              <a:buChar char="v"/>
            </a:pPr>
            <a:r>
              <a:rPr lang="ar-MA" sz="2000" b="1" kern="0" dirty="0">
                <a:solidFill>
                  <a:srgbClr val="C00000"/>
                </a:solidFill>
              </a:rPr>
              <a:t>الموسيقي </a:t>
            </a:r>
            <a:r>
              <a:rPr lang="ar-MA" sz="2000" b="1" kern="0" dirty="0" smtClean="0">
                <a:solidFill>
                  <a:srgbClr val="C00000"/>
                </a:solidFill>
              </a:rPr>
              <a:t>والأناشيد </a:t>
            </a:r>
            <a:r>
              <a:rPr lang="ar-MA" sz="2000" kern="0" dirty="0" smtClean="0">
                <a:solidFill>
                  <a:srgbClr val="002060"/>
                </a:solidFill>
              </a:rPr>
              <a:t>عوض </a:t>
            </a:r>
            <a:r>
              <a:rPr lang="ar-MA" sz="2000" kern="0" dirty="0">
                <a:solidFill>
                  <a:srgbClr val="002060"/>
                </a:solidFill>
              </a:rPr>
              <a:t>التربية </a:t>
            </a:r>
            <a:r>
              <a:rPr lang="ar-MA" sz="2000" kern="0" dirty="0" smtClean="0">
                <a:solidFill>
                  <a:srgbClr val="002060"/>
                </a:solidFill>
              </a:rPr>
              <a:t>الموسيقية، </a:t>
            </a:r>
            <a:r>
              <a:rPr lang="ar-MA" sz="2000" kern="0" dirty="0">
                <a:solidFill>
                  <a:srgbClr val="002060"/>
                </a:solidFill>
              </a:rPr>
              <a:t>واقتراح تفعيلها كمادة دراسية مستقلة معممة في جميع المستويات</a:t>
            </a:r>
            <a:r>
              <a:rPr lang="ar-MA" sz="2000" kern="0" dirty="0" smtClean="0">
                <a:solidFill>
                  <a:srgbClr val="002060"/>
                </a:solidFill>
              </a:rPr>
              <a:t>.</a:t>
            </a:r>
          </a:p>
          <a:p>
            <a:pPr marL="900000" indent="-457200" algn="just" rtl="1">
              <a:spcAft>
                <a:spcPts val="0"/>
              </a:spcAft>
              <a:buClr>
                <a:srgbClr val="C00000"/>
              </a:buClr>
              <a:buFont typeface="Wingdings" pitchFamily="2" charset="2"/>
              <a:buChar char="v"/>
            </a:pPr>
            <a:r>
              <a:rPr lang="ar-MA" sz="2000" kern="0" dirty="0" smtClean="0">
                <a:solidFill>
                  <a:srgbClr val="002060"/>
                </a:solidFill>
              </a:rPr>
              <a:t> توزيع الموارد التي كانت مكثفة في المستويين الأول والثاني على المستويات الدراسية الستة مع إضافة موارد أخرى</a:t>
            </a:r>
            <a:r>
              <a:rPr lang="ar-MA" sz="2000" kern="0" dirty="0" smtClean="0">
                <a:solidFill>
                  <a:srgbClr val="002060"/>
                </a:solidFill>
                <a:latin typeface="+mn-lt"/>
                <a:cs typeface="+mn-cs"/>
              </a:rPr>
              <a:t>؛</a:t>
            </a:r>
            <a:endParaRPr lang="ar-MA" sz="2000" kern="0" dirty="0">
              <a:solidFill>
                <a:srgbClr val="002060"/>
              </a:solidFill>
            </a:endParaRPr>
          </a:p>
          <a:p>
            <a:pPr marL="900000" indent="-457200" algn="just" rtl="1">
              <a:spcAft>
                <a:spcPts val="0"/>
              </a:spcAft>
              <a:buClr>
                <a:srgbClr val="C00000"/>
              </a:buClr>
              <a:buFont typeface="Wingdings" pitchFamily="2" charset="2"/>
              <a:buChar char="v"/>
            </a:pPr>
            <a:r>
              <a:rPr lang="ar-MA" sz="2000" kern="0" dirty="0">
                <a:solidFill>
                  <a:srgbClr val="002060"/>
                </a:solidFill>
              </a:rPr>
              <a:t>عدم اعتبار مادة التربية الأسرية مكونا مستقلا على اعتبار </a:t>
            </a:r>
            <a:r>
              <a:rPr lang="ar-MA" sz="2000" kern="0" dirty="0" smtClean="0">
                <a:solidFill>
                  <a:srgbClr val="002060"/>
                </a:solidFill>
              </a:rPr>
              <a:t>إمكانية </a:t>
            </a:r>
            <a:r>
              <a:rPr lang="ar-MA" sz="2000" kern="0" dirty="0">
                <a:solidFill>
                  <a:srgbClr val="002060"/>
                </a:solidFill>
              </a:rPr>
              <a:t>إدراجها ضمن مواد دراسية أخرى</a:t>
            </a:r>
            <a:r>
              <a:rPr lang="ar-MA" sz="2000" kern="0" dirty="0" smtClean="0">
                <a:solidFill>
                  <a:srgbClr val="002060"/>
                </a:solidFill>
              </a:rPr>
              <a:t>؛</a:t>
            </a:r>
            <a:endParaRPr lang="ar-MA" sz="2000" kern="0" dirty="0">
              <a:solidFill>
                <a:srgbClr val="002060"/>
              </a:solidFill>
            </a:endParaRPr>
          </a:p>
        </p:txBody>
      </p:sp>
    </p:spTree>
    <p:extLst>
      <p:ext uri="{BB962C8B-B14F-4D97-AF65-F5344CB8AC3E}">
        <p14:creationId xmlns="" xmlns:p14="http://schemas.microsoft.com/office/powerpoint/2010/main" val="726780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righ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righ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righ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righ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righ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wipe(right)">
                                      <p:cBhvr>
                                        <p:cTn id="36" dur="500"/>
                                        <p:tgtEl>
                                          <p:spTgt spid="1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wipe(right)">
                                      <p:cBhvr>
                                        <p:cTn id="41" dur="500"/>
                                        <p:tgtEl>
                                          <p:spTgt spid="11">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Effect transition="in" filter="wipe(right)">
                                      <p:cBhvr>
                                        <p:cTn id="4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55006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الأهداف</a:t>
            </a:r>
            <a:endParaRPr lang="de-DE" sz="2800" b="1" kern="0" dirty="0">
              <a:solidFill>
                <a:schemeClr val="bg2">
                  <a:lumMod val="40000"/>
                  <a:lumOff val="60000"/>
                </a:schemeClr>
              </a:solidFill>
              <a:latin typeface="+mj-lt"/>
              <a:ea typeface="+mj-ea"/>
              <a:cs typeface="+mj-cs"/>
            </a:endParaRPr>
          </a:p>
        </p:txBody>
      </p:sp>
      <p:sp>
        <p:nvSpPr>
          <p:cNvPr id="6" name="Titel 1"/>
          <p:cNvSpPr txBox="1">
            <a:spLocks/>
          </p:cNvSpPr>
          <p:nvPr/>
        </p:nvSpPr>
        <p:spPr bwMode="auto">
          <a:xfrm>
            <a:off x="1928794" y="66918"/>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1"/>
                </a:solidFill>
                <a:latin typeface="+mj-lt"/>
                <a:ea typeface="+mj-ea"/>
                <a:cs typeface="+mj-cs"/>
              </a:rPr>
              <a:t>المنتوج</a:t>
            </a:r>
            <a:endParaRPr lang="de-DE" sz="2800" b="1" kern="0" dirty="0">
              <a:solidFill>
                <a:schemeClr val="bg1"/>
              </a:solidFill>
              <a:latin typeface="+mj-lt"/>
              <a:ea typeface="+mj-ea"/>
              <a:cs typeface="+mj-cs"/>
            </a:endParaRPr>
          </a:p>
        </p:txBody>
      </p:sp>
      <p:sp>
        <p:nvSpPr>
          <p:cNvPr id="8" name="Titel 1"/>
          <p:cNvSpPr txBox="1">
            <a:spLocks/>
          </p:cNvSpPr>
          <p:nvPr/>
        </p:nvSpPr>
        <p:spPr bwMode="auto">
          <a:xfrm>
            <a:off x="3714744" y="66918"/>
            <a:ext cx="1714512" cy="769794"/>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1">
                    <a:lumMod val="75000"/>
                  </a:schemeClr>
                </a:solidFill>
                <a:latin typeface="+mj-lt"/>
                <a:ea typeface="+mj-ea"/>
                <a:cs typeface="+mj-cs"/>
              </a:rPr>
              <a:t>منهجية اشتغال الورشة</a:t>
            </a:r>
            <a:endParaRPr lang="de-DE" sz="2800" b="1" kern="0" dirty="0">
              <a:solidFill>
                <a:schemeClr val="bg1">
                  <a:lumMod val="75000"/>
                </a:schemeClr>
              </a:solidFill>
              <a:latin typeface="+mj-lt"/>
              <a:ea typeface="+mj-ea"/>
              <a:cs typeface="+mj-cs"/>
            </a:endParaRPr>
          </a:p>
        </p:txBody>
      </p:sp>
      <p:sp>
        <p:nvSpPr>
          <p:cNvPr id="9" name="Rectangle 1028"/>
          <p:cNvSpPr txBox="1">
            <a:spLocks noChangeArrowheads="1"/>
          </p:cNvSpPr>
          <p:nvPr/>
        </p:nvSpPr>
        <p:spPr>
          <a:xfrm>
            <a:off x="179512" y="1196752"/>
            <a:ext cx="8765372" cy="4680520"/>
          </a:xfrm>
          <a:prstGeom prst="roundRect">
            <a:avLst/>
          </a:prstGeom>
          <a:noFill/>
          <a:ln>
            <a:solidFill>
              <a:srgbClr val="F77407"/>
            </a:solidFill>
          </a:ln>
          <a:effectLst>
            <a:outerShdw dist="20000" sx="1000" sy="1000" rotWithShape="0">
              <a:srgbClr val="000000"/>
            </a:outerShdw>
          </a:effectLst>
        </p:spPr>
        <p:style>
          <a:lnRef idx="1">
            <a:schemeClr val="accent1"/>
          </a:lnRef>
          <a:fillRef idx="2">
            <a:schemeClr val="accent1"/>
          </a:fillRef>
          <a:effectRef idx="1">
            <a:schemeClr val="accent1"/>
          </a:effectRef>
          <a:fontRef idx="minor">
            <a:schemeClr val="dk1"/>
          </a:fontRef>
        </p:style>
        <p:txBody>
          <a:bodyPr lIns="91418" tIns="45709" rIns="91418" bIns="45709"/>
          <a:lstStyle/>
          <a:p>
            <a:pPr marL="414238" indent="-414238" algn="just" defTabSz="1103047" rtl="1">
              <a:spcBef>
                <a:spcPts val="0"/>
              </a:spcBef>
              <a:spcAft>
                <a:spcPts val="1200"/>
              </a:spcAft>
              <a:buClr>
                <a:srgbClr val="C00000"/>
              </a:buClr>
              <a:buSzPct val="80000"/>
              <a:buFont typeface="Wingdings" pitchFamily="2" charset="2"/>
              <a:buChar char="n"/>
              <a:defRPr/>
            </a:pPr>
            <a:r>
              <a:rPr lang="ar-MA" altLang="de-DE" sz="2800" b="1" kern="0" dirty="0" smtClean="0">
                <a:solidFill>
                  <a:srgbClr val="002060"/>
                </a:solidFill>
                <a:latin typeface="Arial" pitchFamily="34" charset="0"/>
                <a:cs typeface="Arial" pitchFamily="34" charset="0"/>
              </a:rPr>
              <a:t>تقديم خلاصة لأشغال الفرق التخصصية حسب المواد الدراسية تضم:</a:t>
            </a:r>
          </a:p>
          <a:p>
            <a:pPr marL="900000" indent="-457200" algn="just" defTabSz="1103047" rtl="1">
              <a:spcBef>
                <a:spcPts val="0"/>
              </a:spcBef>
              <a:spcAft>
                <a:spcPts val="600"/>
              </a:spcAft>
              <a:buClr>
                <a:srgbClr val="C00000"/>
              </a:buClr>
              <a:buSzPct val="80000"/>
              <a:buFont typeface="Arial" pitchFamily="34" charset="0"/>
              <a:buChar char="◄"/>
              <a:defRPr/>
            </a:pPr>
            <a:r>
              <a:rPr lang="ar-MA" altLang="de-DE" sz="2800" kern="0" dirty="0" smtClean="0">
                <a:solidFill>
                  <a:srgbClr val="002060"/>
                </a:solidFill>
                <a:latin typeface="Arial" pitchFamily="34" charset="0"/>
                <a:cs typeface="Arial" pitchFamily="34" charset="0"/>
              </a:rPr>
              <a:t>دواعي التنقيح على مستوى </a:t>
            </a:r>
            <a:r>
              <a:rPr lang="ar-MA" altLang="de-DE" sz="2800" kern="0" dirty="0" smtClean="0">
                <a:solidFill>
                  <a:srgbClr val="C00000"/>
                </a:solidFill>
                <a:latin typeface="Arial" pitchFamily="34" charset="0"/>
                <a:cs typeface="Arial" pitchFamily="34" charset="0"/>
              </a:rPr>
              <a:t>المضامين، والمقاربة الديدكتيكية، والتوافق بين الكفايات والموارد؛</a:t>
            </a:r>
          </a:p>
          <a:p>
            <a:pPr marL="900000" indent="-457200" algn="just" defTabSz="1103047" rtl="1">
              <a:spcBef>
                <a:spcPts val="0"/>
              </a:spcBef>
              <a:spcAft>
                <a:spcPts val="600"/>
              </a:spcAft>
              <a:buClr>
                <a:srgbClr val="C00000"/>
              </a:buClr>
              <a:buSzPct val="80000"/>
              <a:buFont typeface="Arial" pitchFamily="34" charset="0"/>
              <a:buChar char="◄"/>
              <a:defRPr/>
            </a:pPr>
            <a:r>
              <a:rPr lang="ar-MA" altLang="de-DE" sz="2800" kern="0" spc="-80" dirty="0" smtClean="0">
                <a:solidFill>
                  <a:srgbClr val="002060"/>
                </a:solidFill>
                <a:latin typeface="Arial" pitchFamily="34" charset="0"/>
                <a:cs typeface="Arial" pitchFamily="34" charset="0"/>
              </a:rPr>
              <a:t>البدائل المقترحة (إزاحات، حذوفات، إضافات، نقل ديدكتيكي، ...)؛</a:t>
            </a:r>
          </a:p>
          <a:p>
            <a:pPr marL="900000" indent="-457200" algn="just" defTabSz="1103047" rtl="1">
              <a:spcBef>
                <a:spcPts val="0"/>
              </a:spcBef>
              <a:spcAft>
                <a:spcPts val="600"/>
              </a:spcAft>
              <a:buClr>
                <a:srgbClr val="C00000"/>
              </a:buClr>
              <a:buSzPct val="80000"/>
              <a:buFont typeface="Arial" pitchFamily="34" charset="0"/>
              <a:buChar char="◄"/>
              <a:defRPr/>
            </a:pPr>
            <a:r>
              <a:rPr lang="ar-MA" altLang="de-DE" sz="2800" kern="0" dirty="0" smtClean="0">
                <a:solidFill>
                  <a:srgbClr val="002060"/>
                </a:solidFill>
                <a:latin typeface="Arial" pitchFamily="34" charset="0"/>
                <a:cs typeface="Arial" pitchFamily="34" charset="0"/>
              </a:rPr>
              <a:t>مواصفات البرنامج المحين من حيث </a:t>
            </a:r>
            <a:r>
              <a:rPr lang="ar-MA" altLang="de-DE" sz="2800" kern="0" dirty="0" smtClean="0">
                <a:solidFill>
                  <a:srgbClr val="C00000"/>
                </a:solidFill>
                <a:latin typeface="Arial" pitchFamily="34" charset="0"/>
                <a:cs typeface="Arial" pitchFamily="34" charset="0"/>
              </a:rPr>
              <a:t>المكونات والمميزات مقارنة مع البرنامج السابق وتدبير الزمن الأسبوعي؛</a:t>
            </a:r>
          </a:p>
          <a:p>
            <a:pPr marL="900000" indent="-457200" algn="just" defTabSz="1103047" rtl="1">
              <a:spcBef>
                <a:spcPts val="0"/>
              </a:spcBef>
              <a:spcAft>
                <a:spcPts val="600"/>
              </a:spcAft>
              <a:buClr>
                <a:srgbClr val="C00000"/>
              </a:buClr>
              <a:buSzPct val="80000"/>
              <a:buFont typeface="Arial" pitchFamily="34" charset="0"/>
              <a:buChar char="◄"/>
              <a:defRPr/>
            </a:pPr>
            <a:r>
              <a:rPr lang="ar-MA" altLang="de-DE" sz="2800" kern="0" dirty="0" smtClean="0">
                <a:solidFill>
                  <a:srgbClr val="002060"/>
                </a:solidFill>
                <a:latin typeface="Arial" pitchFamily="34" charset="0"/>
                <a:cs typeface="Arial" pitchFamily="34" charset="0"/>
              </a:rPr>
              <a:t>نموذج من الجدول المعدل للكفايات والموارد؛</a:t>
            </a:r>
          </a:p>
          <a:p>
            <a:pPr marL="900000" indent="-457200" algn="just" defTabSz="1103047" rtl="1">
              <a:spcBef>
                <a:spcPts val="0"/>
              </a:spcBef>
              <a:spcAft>
                <a:spcPts val="600"/>
              </a:spcAft>
              <a:buClr>
                <a:srgbClr val="C00000"/>
              </a:buClr>
              <a:buSzPct val="80000"/>
              <a:buFont typeface="Arial" pitchFamily="34" charset="0"/>
              <a:buChar char="◄"/>
              <a:defRPr/>
            </a:pPr>
            <a:r>
              <a:rPr lang="ar-MA" altLang="de-DE" sz="2800" kern="0" dirty="0" smtClean="0">
                <a:solidFill>
                  <a:srgbClr val="002060"/>
                </a:solidFill>
                <a:latin typeface="Arial" pitchFamily="34" charset="0"/>
                <a:cs typeface="Arial" pitchFamily="34" charset="0"/>
              </a:rPr>
              <a:t>نموذج من البرنامج الدراسي المعدل؛</a:t>
            </a:r>
          </a:p>
          <a:p>
            <a:pPr marL="900000" indent="-457200" algn="just" defTabSz="1103047" rtl="1">
              <a:spcBef>
                <a:spcPts val="0"/>
              </a:spcBef>
              <a:buClr>
                <a:srgbClr val="C00000"/>
              </a:buClr>
              <a:buSzPct val="80000"/>
              <a:buFont typeface="Arial" pitchFamily="34" charset="0"/>
              <a:buChar char="◄"/>
              <a:defRPr/>
            </a:pPr>
            <a:r>
              <a:rPr lang="ar-MA" altLang="de-DE" sz="2800" kern="0" dirty="0" smtClean="0">
                <a:solidFill>
                  <a:srgbClr val="002060"/>
                </a:solidFill>
                <a:latin typeface="Arial" pitchFamily="34" charset="0"/>
                <a:cs typeface="Arial" pitchFamily="34" charset="0"/>
              </a:rPr>
              <a:t>خلاصات عامة.</a:t>
            </a:r>
            <a:endParaRPr lang="fr-FR" altLang="de-DE" sz="2800" b="1" kern="0" dirty="0">
              <a:solidFill>
                <a:srgbClr val="002060"/>
              </a:solidFill>
              <a:latin typeface="Arial" pitchFamily="34" charset="0"/>
              <a:cs typeface="Arial" pitchFamily="34" charset="0"/>
            </a:endParaRPr>
          </a:p>
        </p:txBody>
      </p:sp>
      <p:sp>
        <p:nvSpPr>
          <p:cNvPr id="10" name="Titel 1"/>
          <p:cNvSpPr txBox="1">
            <a:spLocks/>
          </p:cNvSpPr>
          <p:nvPr/>
        </p:nvSpPr>
        <p:spPr bwMode="auto">
          <a:xfrm>
            <a:off x="7302380" y="66356"/>
            <a:ext cx="1714512" cy="576000"/>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chemeClr val="bg2">
                    <a:lumMod val="40000"/>
                    <a:lumOff val="60000"/>
                  </a:schemeClr>
                </a:solidFill>
                <a:latin typeface="+mj-lt"/>
                <a:ea typeface="+mj-ea"/>
                <a:cs typeface="+mj-cs"/>
              </a:rPr>
              <a:t>السياق</a:t>
            </a:r>
          </a:p>
          <a:p>
            <a:pPr algn="ctr" rtl="1">
              <a:defRPr/>
            </a:pPr>
            <a:r>
              <a:rPr lang="ar-MA" sz="2800" b="1" kern="0" dirty="0" smtClean="0">
                <a:solidFill>
                  <a:schemeClr val="bg2">
                    <a:lumMod val="40000"/>
                    <a:lumOff val="60000"/>
                  </a:schemeClr>
                </a:solidFill>
                <a:latin typeface="+mj-lt"/>
                <a:ea typeface="+mj-ea"/>
                <a:cs typeface="+mj-cs"/>
              </a:rPr>
              <a:t>والدواعي</a:t>
            </a:r>
            <a:endParaRPr lang="de-DE" sz="2800" b="1" kern="0" dirty="0">
              <a:solidFill>
                <a:schemeClr val="bg2">
                  <a:lumMod val="40000"/>
                  <a:lumOff val="60000"/>
                </a:schemeClr>
              </a:solidFill>
              <a:latin typeface="+mj-lt"/>
              <a:ea typeface="+mj-ea"/>
              <a:cs typeface="+mj-cs"/>
            </a:endParaRPr>
          </a:p>
        </p:txBody>
      </p:sp>
      <p:sp>
        <p:nvSpPr>
          <p:cNvPr id="11" name="Titel 1"/>
          <p:cNvSpPr txBox="1">
            <a:spLocks/>
          </p:cNvSpPr>
          <p:nvPr/>
        </p:nvSpPr>
        <p:spPr bwMode="auto">
          <a:xfrm>
            <a:off x="142844" y="71414"/>
            <a:ext cx="1714512" cy="765298"/>
          </a:xfrm>
          <a:prstGeom prst="rect">
            <a:avLst/>
          </a:prstGeom>
          <a:noFill/>
          <a:ln w="9525">
            <a:noFill/>
            <a:miter lim="800000"/>
            <a:headEnd/>
            <a:tailEnd/>
          </a:ln>
          <a:effectLst/>
        </p:spPr>
        <p:txBody>
          <a:bodyPr lIns="0" tIns="0" rIns="0" bIns="0" anchor="ctr" anchorCtr="1"/>
          <a:lstStyle/>
          <a:p>
            <a:pPr algn="ctr" rtl="1">
              <a:defRPr/>
            </a:pPr>
            <a:r>
              <a:rPr lang="ar-MA" sz="2800" b="1" kern="0" dirty="0" smtClean="0">
                <a:solidFill>
                  <a:srgbClr val="C00000"/>
                </a:solidFill>
              </a:rPr>
              <a:t>البرامج المحينة</a:t>
            </a:r>
            <a:endParaRPr lang="de-DE" sz="2800" b="1" kern="0" dirty="0">
              <a:solidFill>
                <a:srgbClr val="C00000"/>
              </a:solidFill>
              <a:latin typeface="+mj-lt"/>
              <a:ea typeface="+mj-ea"/>
              <a:cs typeface="+mj-cs"/>
            </a:endParaRPr>
          </a:p>
        </p:txBody>
      </p:sp>
      <p:sp>
        <p:nvSpPr>
          <p:cNvPr id="12"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dirty="0" smtClean="0">
                <a:solidFill>
                  <a:srgbClr val="002060"/>
                </a:solidFill>
              </a:rPr>
              <a:t>مديرية المناهج</a:t>
            </a:r>
            <a:endParaRPr lang="fr-FR" b="1" dirty="0">
              <a:solidFill>
                <a:srgbClr val="002060"/>
              </a:solidFill>
            </a:endParaRPr>
          </a:p>
        </p:txBody>
      </p:sp>
      <p:sp>
        <p:nvSpPr>
          <p:cNvPr id="13"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a:t>
            </a:fld>
            <a:endParaRPr lang="fr-FR" dirty="0"/>
          </a:p>
        </p:txBody>
      </p:sp>
    </p:spTree>
    <p:extLst>
      <p:ext uri="{BB962C8B-B14F-4D97-AF65-F5344CB8AC3E}">
        <p14:creationId xmlns="" xmlns:p14="http://schemas.microsoft.com/office/powerpoint/2010/main" val="31079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8" presetClass="entr" presetSubtype="12"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strips(downLeft)">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strips(downLef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strips(downLef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strips(downLeft)">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strips(downLeft)">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strips(downLeft)">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strips(downLeft)">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90</a:t>
            </a:fld>
            <a:endParaRPr lang="fr-FR" dirty="0"/>
          </a:p>
        </p:txBody>
      </p:sp>
      <p:sp>
        <p:nvSpPr>
          <p:cNvPr id="10" name="Espace réservé du contenu 2"/>
          <p:cNvSpPr txBox="1">
            <a:spLocks/>
          </p:cNvSpPr>
          <p:nvPr/>
        </p:nvSpPr>
        <p:spPr bwMode="auto">
          <a:xfrm>
            <a:off x="214282" y="1054557"/>
            <a:ext cx="8715436" cy="4708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14900" marR="0" lvl="1" indent="-342900" algn="r" defTabSz="914400" rtl="1" eaLnBrk="1" fontAlgn="base" latinLnBrk="0" hangingPunct="1">
              <a:lnSpc>
                <a:spcPct val="150000"/>
              </a:lnSpc>
              <a:spcBef>
                <a:spcPct val="0"/>
              </a:spcBef>
              <a:spcAft>
                <a:spcPts val="0"/>
              </a:spcAft>
              <a:buClr>
                <a:schemeClr val="accent5">
                  <a:lumMod val="50000"/>
                </a:schemeClr>
              </a:buClr>
              <a:buSzTx/>
              <a:buFont typeface="Wingdings" pitchFamily="2" charset="2"/>
              <a:buChar char="ü"/>
              <a:tabLst/>
              <a:defRPr/>
            </a:pPr>
            <a:r>
              <a:rPr kumimoji="0" lang="ar-MA" sz="3200" b="1" i="0" u="none" strike="noStrike" kern="0" cap="none" spc="0" normalizeH="0" baseline="0" noProof="0" dirty="0" smtClean="0">
                <a:ln>
                  <a:noFill/>
                </a:ln>
                <a:solidFill>
                  <a:srgbClr val="C00000"/>
                </a:solidFill>
                <a:effectLst/>
                <a:uLnTx/>
                <a:uFillTx/>
                <a:latin typeface="+mn-lt"/>
                <a:ea typeface="+mn-ea"/>
                <a:cs typeface="+mn-cs"/>
              </a:rPr>
              <a:t>على مستوى الغلاف الزمني للوحدة:</a:t>
            </a:r>
          </a:p>
          <a:p>
            <a:pPr marL="900000" marR="0" lvl="2" indent="-252000" algn="just" defTabSz="914400" rtl="1" eaLnBrk="1" fontAlgn="base" latinLnBrk="0" hangingPunct="1">
              <a:lnSpc>
                <a:spcPct val="150000"/>
              </a:lnSpc>
              <a:spcBef>
                <a:spcPct val="0"/>
              </a:spcBef>
              <a:spcAft>
                <a:spcPts val="0"/>
              </a:spcAft>
              <a:buClr>
                <a:srgbClr val="C00000"/>
              </a:buClr>
              <a:buSzPct val="80000"/>
              <a:buFont typeface="Wingdings" pitchFamily="2" charset="2"/>
              <a:buChar char="v"/>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حصتان أسبوعيا: حصة واحدة للفنون التشكيلية وحصة ثانية تقدم بالتناوب بين المسرح والموسيقى بالنسبة المستويات 3 و 4 و 5 و6؛</a:t>
            </a:r>
          </a:p>
          <a:p>
            <a:pPr marL="900000" marR="0" lvl="2" indent="-252000" algn="just" defTabSz="914400" rtl="1" eaLnBrk="1" fontAlgn="base" latinLnBrk="0" hangingPunct="1">
              <a:lnSpc>
                <a:spcPct val="150000"/>
              </a:lnSpc>
              <a:spcBef>
                <a:spcPct val="0"/>
              </a:spcBef>
              <a:spcAft>
                <a:spcPts val="0"/>
              </a:spcAft>
              <a:buClr>
                <a:srgbClr val="C00000"/>
              </a:buClr>
              <a:buSzPct val="80000"/>
              <a:buFont typeface="Wingdings" pitchFamily="2" charset="2"/>
              <a:buChar char="v"/>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تخصيص الأسبوع الثالث لإدماج مختلف المكونات، الموسيقية والمسرحية والتشكيلية في أنشطة مندمجة يمكن أن تشكل مشروعا إبداعيا للمتعلم(ة) أو للقسم أو للمؤسسة، وأسبوعين للإدماج العام بعد كل ستة أسابيع</a:t>
            </a:r>
            <a:r>
              <a:rPr kumimoji="0" lang="ar-MA" sz="2400" b="0" i="0" u="none" strike="noStrike" kern="0" cap="none" spc="0" normalizeH="0" baseline="0" noProof="0" dirty="0" smtClean="0">
                <a:ln>
                  <a:noFill/>
                </a:ln>
                <a:solidFill>
                  <a:schemeClr val="tx2"/>
                </a:solidFill>
                <a:effectLst/>
                <a:uLnTx/>
                <a:uFillTx/>
                <a:latin typeface="+mn-lt"/>
                <a:ea typeface="+mn-ea"/>
                <a:cs typeface="Arial" charset="0"/>
              </a:rPr>
              <a:t>.</a:t>
            </a:r>
          </a:p>
        </p:txBody>
      </p:sp>
    </p:spTree>
    <p:extLst>
      <p:ext uri="{BB962C8B-B14F-4D97-AF65-F5344CB8AC3E}">
        <p14:creationId xmlns="" xmlns:p14="http://schemas.microsoft.com/office/powerpoint/2010/main" val="19143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down)">
                                      <p:cBhvr>
                                        <p:cTn id="2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91</a:t>
            </a:fld>
            <a:endParaRPr lang="fr-FR" dirty="0"/>
          </a:p>
        </p:txBody>
      </p:sp>
      <p:sp>
        <p:nvSpPr>
          <p:cNvPr id="10" name="Espace réservé du contenu 2"/>
          <p:cNvSpPr txBox="1">
            <a:spLocks/>
          </p:cNvSpPr>
          <p:nvPr/>
        </p:nvSpPr>
        <p:spPr bwMode="auto">
          <a:xfrm>
            <a:off x="142844" y="1071546"/>
            <a:ext cx="8786874" cy="4708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14900" marR="0" lvl="1" indent="-342900" algn="just" defTabSz="914400" rtl="1" eaLnBrk="1" fontAlgn="base" latinLnBrk="0" hangingPunct="1">
              <a:lnSpc>
                <a:spcPts val="4000"/>
              </a:lnSpc>
              <a:spcBef>
                <a:spcPct val="0"/>
              </a:spcBef>
              <a:spcAft>
                <a:spcPts val="0"/>
              </a:spcAft>
              <a:buClr>
                <a:schemeClr val="accent5">
                  <a:lumMod val="50000"/>
                </a:schemeClr>
              </a:buClr>
              <a:buSzTx/>
              <a:buFont typeface="Wingdings" pitchFamily="2" charset="2"/>
              <a:buChar char="ü"/>
              <a:tabLst/>
              <a:defRPr/>
            </a:pPr>
            <a:r>
              <a:rPr kumimoji="0" lang="ar-MA" sz="3600" b="1" i="0" u="none" strike="noStrike" kern="0" cap="none" spc="0" normalizeH="0" baseline="0" noProof="0" dirty="0" smtClean="0">
                <a:ln>
                  <a:noFill/>
                </a:ln>
                <a:solidFill>
                  <a:srgbClr val="C00000"/>
                </a:solidFill>
                <a:effectLst/>
                <a:uLnTx/>
                <a:uFillTx/>
                <a:latin typeface="+mn-lt"/>
                <a:ea typeface="+mn-ea"/>
                <a:cs typeface="+mn-cs"/>
              </a:rPr>
              <a:t>بالنسبة للتربية التشكيلية:</a:t>
            </a:r>
          </a:p>
          <a:p>
            <a:pPr marL="720000" marR="0" lvl="2" indent="-252000" algn="just" defTabSz="914400" rtl="1" eaLnBrk="1" fontAlgn="base" latinLnBrk="0" hangingPunct="1">
              <a:lnSpc>
                <a:spcPts val="4000"/>
              </a:lnSpc>
              <a:spcBef>
                <a:spcPct val="0"/>
              </a:spcBef>
              <a:spcAft>
                <a:spcPts val="0"/>
              </a:spcAft>
              <a:buClr>
                <a:srgbClr val="C00000"/>
              </a:buClr>
              <a:buSzPct val="80000"/>
              <a:buFont typeface="Wingdings" pitchFamily="2" charset="2"/>
              <a:buChar char="v"/>
              <a:tabLst/>
              <a:defRPr/>
            </a:pPr>
            <a:r>
              <a:rPr kumimoji="0" lang="ar-MA" sz="32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 تم اعتماد برنامج الكتاب الأبيض بالدرجة الأولى، كما تم تعديل بعض الصياغات والمضامين الواردة بعدة بيداغوجيا الإدماج، نظرا لكونها حدت من غنى وتنوع مضامين الكتاب الأبيض؛ مثلا تم حصر التلوين بالبصمات في التلوين بتقنية الطبع بالبطاطس والمرسام، كذلك فيما يتعلق بالخط العربي وخطوط أخرى التي حصرت في الخط المغربي والكوفي وتفناغ ومن خلال إنتاج لوحات فنية فقط، وكأن الإبداع ينحصر فقط في اللوحات. وذلك حسب المستويات الدراسية:</a:t>
            </a:r>
            <a:endParaRPr kumimoji="0" lang="fr-FR" sz="32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19143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البدائل المقترحة</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92</a:t>
            </a:fld>
            <a:endParaRPr lang="fr-FR" dirty="0"/>
          </a:p>
        </p:txBody>
      </p:sp>
      <p:sp>
        <p:nvSpPr>
          <p:cNvPr id="10" name="Espace réservé du contenu 2"/>
          <p:cNvSpPr txBox="1">
            <a:spLocks/>
          </p:cNvSpPr>
          <p:nvPr/>
        </p:nvSpPr>
        <p:spPr bwMode="auto">
          <a:xfrm>
            <a:off x="142844" y="1071546"/>
            <a:ext cx="8786874" cy="50167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40000" marR="0" lvl="2" indent="-288000" algn="just" defTabSz="914400" rtl="1" eaLnBrk="1" fontAlgn="base" latinLnBrk="0" hangingPunct="1">
              <a:lnSpc>
                <a:spcPts val="2900"/>
              </a:lnSpc>
              <a:spcBef>
                <a:spcPct val="0"/>
              </a:spcBef>
              <a:spcAft>
                <a:spcPts val="600"/>
              </a:spcAft>
              <a:buClr>
                <a:srgbClr val="C00000"/>
              </a:buClr>
              <a:buSzPct val="80000"/>
              <a:buFont typeface="Courier New" pitchFamily="49" charset="0"/>
              <a:buChar char="o"/>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أضيفت بعض الموارد (النقط المتجاورة/المتباعدة، الكثيفة/المشتتة) وحذفت الألوان الأساسية والثانوية من مقترح بيداغوجيا الإدماج لأن هذه المفاهيم سترجأ إلى المستوى الثالث الابتدائي؛</a:t>
            </a:r>
            <a:endParaRPr kumimoji="0" lang="fr-FR"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540000" marR="0" lvl="2" indent="-288000" algn="just" defTabSz="914400" rtl="1" eaLnBrk="1" fontAlgn="base" latinLnBrk="0" hangingPunct="1">
              <a:lnSpc>
                <a:spcPts val="2900"/>
              </a:lnSpc>
              <a:spcBef>
                <a:spcPct val="0"/>
              </a:spcBef>
              <a:spcAft>
                <a:spcPts val="600"/>
              </a:spcAft>
              <a:buClr>
                <a:srgbClr val="C00000"/>
              </a:buClr>
              <a:buSzPct val="80000"/>
              <a:buFont typeface="Courier New" pitchFamily="49" charset="0"/>
              <a:buChar char="o"/>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إعادة ترتيب (إزاحة) بعض الموارد تقديما أو تأخيرا ضمانا للتدرج المنطقي، وإعادة النظر في تصنيف بعض الموارد (إضافة المجسمات إلى صنف الأشكال العضوية بالضافة على الأشكال الهندسية)؛</a:t>
            </a:r>
            <a:endParaRPr kumimoji="0" lang="fr-FR"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540000" marR="0" lvl="2" indent="-288000" algn="just" defTabSz="914400" rtl="1" eaLnBrk="1" fontAlgn="base" latinLnBrk="0" hangingPunct="1">
              <a:lnSpc>
                <a:spcPts val="2900"/>
              </a:lnSpc>
              <a:spcBef>
                <a:spcPct val="0"/>
              </a:spcBef>
              <a:spcAft>
                <a:spcPts val="600"/>
              </a:spcAft>
              <a:buClr>
                <a:srgbClr val="C00000"/>
              </a:buClr>
              <a:buSzPct val="80000"/>
              <a:buFont typeface="Courier New" pitchFamily="49" charset="0"/>
              <a:buChar char="o"/>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إزاحة فقط لبعض الموارد ضمانا للتدرج المنطقي مع إعادة النظر في تصنيفها الوارد بالكتاب الأبيض وببيداغوجيا الإدماج؛</a:t>
            </a:r>
            <a:endParaRPr kumimoji="0" lang="fr-FR"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540000" marR="0" lvl="2" indent="-288000" algn="just" defTabSz="914400" rtl="1" eaLnBrk="1" fontAlgn="base" latinLnBrk="0" hangingPunct="1">
              <a:lnSpc>
                <a:spcPts val="2900"/>
              </a:lnSpc>
              <a:spcBef>
                <a:spcPct val="0"/>
              </a:spcBef>
              <a:spcAft>
                <a:spcPts val="600"/>
              </a:spcAft>
              <a:buClr>
                <a:srgbClr val="C00000"/>
              </a:buClr>
              <a:buSzPct val="80000"/>
              <a:buFont typeface="Courier New" pitchFamily="49" charset="0"/>
              <a:buChar char="o"/>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إعادة ترتيب (إزاحة) بعض الموارد تقديما أو تأخيرا ضمانا للتدرج المنطقي (تأخير محور قراءة الصورة)؛</a:t>
            </a:r>
            <a:endParaRPr kumimoji="0" lang="fr-FR"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540000" marR="0" lvl="2" indent="-288000" algn="just" defTabSz="914400" rtl="1" eaLnBrk="1" fontAlgn="base" latinLnBrk="0" hangingPunct="1">
              <a:lnSpc>
                <a:spcPts val="2900"/>
              </a:lnSpc>
              <a:spcBef>
                <a:spcPct val="0"/>
              </a:spcBef>
              <a:spcAft>
                <a:spcPts val="0"/>
              </a:spcAft>
              <a:buClr>
                <a:srgbClr val="C00000"/>
              </a:buClr>
              <a:buSzPct val="80000"/>
              <a:buFont typeface="Courier New" pitchFamily="49" charset="0"/>
              <a:buChar char="o"/>
              <a:tabLst/>
              <a:defRPr/>
            </a:pPr>
            <a:r>
              <a:rPr kumimoji="0" lang="ar-MA" sz="2800" b="0"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إضافة محور هام، هو محور فن التصميم (الديزاين) ضمن البرنامج نظرا لراهنيته وامتداداته بالسلك الإعدادي.</a:t>
            </a:r>
            <a:endParaRPr kumimoji="0" lang="fr-FR" sz="2800" b="0"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19143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down)">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down)">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down)">
                                      <p:cBhvr>
                                        <p:cTn id="3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0" y="0"/>
            <a:ext cx="3571868"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مواصفات البرنامج </a:t>
            </a:r>
            <a:r>
              <a:rPr kumimoji="0" lang="ar-MA" sz="2800" b="1" i="0" u="none" strike="noStrike" kern="0" cap="none" spc="0" normalizeH="0" baseline="0" noProof="0" dirty="0" err="1" smtClean="0">
                <a:ln>
                  <a:noFill/>
                </a:ln>
                <a:solidFill>
                  <a:srgbClr val="C00000"/>
                </a:solidFill>
                <a:effectLst/>
                <a:uLnTx/>
                <a:uFillTx/>
                <a:latin typeface="Times New Roman" pitchFamily="18" charset="0"/>
                <a:ea typeface="MS PGothic" pitchFamily="34" charset="-128"/>
                <a:cs typeface="Times New Roman" pitchFamily="18" charset="0"/>
              </a:rPr>
              <a:t>المحين</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ZoneTexte 7"/>
          <p:cNvSpPr txBox="1"/>
          <p:nvPr/>
        </p:nvSpPr>
        <p:spPr>
          <a:xfrm>
            <a:off x="5214942" y="1285860"/>
            <a:ext cx="3786214" cy="4693593"/>
          </a:xfrm>
          <a:prstGeom prst="rect">
            <a:avLst/>
          </a:prstGeom>
          <a:noFill/>
        </p:spPr>
        <p:txBody>
          <a:bodyPr wrap="square" rtlCol="0">
            <a:spAutoFit/>
          </a:bodyPr>
          <a:lstStyle/>
          <a:p>
            <a:pPr marL="180000" indent="-180000" algn="r" rtl="1">
              <a:spcAft>
                <a:spcPts val="0"/>
              </a:spcAft>
              <a:buClr>
                <a:srgbClr val="C00000"/>
              </a:buClr>
              <a:buFont typeface="Wingdings" pitchFamily="2" charset="2"/>
              <a:buChar char="v"/>
            </a:pPr>
            <a:r>
              <a:rPr lang="ar-MA" sz="2300" b="1" kern="0" dirty="0">
                <a:solidFill>
                  <a:srgbClr val="C00000"/>
                </a:solidFill>
              </a:rPr>
              <a:t>المكونات:</a:t>
            </a:r>
            <a:r>
              <a:rPr lang="ar-MA" sz="2300" kern="0" dirty="0">
                <a:solidFill>
                  <a:srgbClr val="002060"/>
                </a:solidFill>
              </a:rPr>
              <a:t> الفنون </a:t>
            </a:r>
            <a:r>
              <a:rPr lang="ar-MA" sz="2300" kern="0" dirty="0" smtClean="0">
                <a:solidFill>
                  <a:srgbClr val="002060"/>
                </a:solidFill>
              </a:rPr>
              <a:t>التشكيلية؛ المسرح؛ الموسيقيى والأناشيد؛</a:t>
            </a:r>
            <a:endParaRPr lang="ar-MA" sz="2300" kern="0" dirty="0">
              <a:solidFill>
                <a:srgbClr val="002060"/>
              </a:solidFill>
            </a:endParaRPr>
          </a:p>
          <a:p>
            <a:pPr marL="180000" indent="-180000" algn="r" rtl="1">
              <a:spcAft>
                <a:spcPts val="0"/>
              </a:spcAft>
              <a:buClr>
                <a:srgbClr val="C00000"/>
              </a:buClr>
              <a:buFont typeface="Wingdings" pitchFamily="2" charset="2"/>
              <a:buChar char="v"/>
            </a:pPr>
            <a:r>
              <a:rPr lang="ar-MA" sz="2300" b="1" kern="0" dirty="0">
                <a:solidFill>
                  <a:srgbClr val="C00000"/>
                </a:solidFill>
              </a:rPr>
              <a:t>بعض المميزات: </a:t>
            </a:r>
            <a:r>
              <a:rPr lang="ar-MA" sz="2300" kern="0" dirty="0">
                <a:solidFill>
                  <a:srgbClr val="002060"/>
                </a:solidFill>
              </a:rPr>
              <a:t>في بعض المواد </a:t>
            </a:r>
            <a:r>
              <a:rPr lang="ar-MA" sz="2300" kern="0" dirty="0" smtClean="0">
                <a:solidFill>
                  <a:srgbClr val="002060"/>
                </a:solidFill>
              </a:rPr>
              <a:t>تتكرر المواضيع </a:t>
            </a:r>
            <a:r>
              <a:rPr lang="ar-MA" sz="2300" kern="0" dirty="0">
                <a:solidFill>
                  <a:srgbClr val="002060"/>
                </a:solidFill>
              </a:rPr>
              <a:t>نفسها في المستويات الدراسية </a:t>
            </a:r>
            <a:r>
              <a:rPr lang="ar-MA" sz="2300" kern="0" dirty="0" smtClean="0">
                <a:solidFill>
                  <a:srgbClr val="002060"/>
                </a:solidFill>
              </a:rPr>
              <a:t>اللاحقة </a:t>
            </a:r>
            <a:r>
              <a:rPr lang="ar-MA" sz="2300" kern="0" dirty="0">
                <a:solidFill>
                  <a:srgbClr val="002060"/>
                </a:solidFill>
              </a:rPr>
              <a:t>لكن مع تعميقها والتوسع فيها </a:t>
            </a:r>
            <a:r>
              <a:rPr lang="ar-MA" sz="2300" kern="0" dirty="0" smtClean="0">
                <a:solidFill>
                  <a:srgbClr val="002060"/>
                </a:solidFill>
              </a:rPr>
              <a:t>والتحكم </a:t>
            </a:r>
            <a:r>
              <a:rPr lang="ar-MA" sz="2300" kern="0" dirty="0">
                <a:solidFill>
                  <a:srgbClr val="002060"/>
                </a:solidFill>
              </a:rPr>
              <a:t>فيها أكثر؛</a:t>
            </a:r>
            <a:endParaRPr lang="fr-FR" sz="2300" kern="0" dirty="0">
              <a:solidFill>
                <a:srgbClr val="002060"/>
              </a:solidFill>
            </a:endParaRPr>
          </a:p>
          <a:p>
            <a:pPr marL="180000" indent="-180000" algn="r" rtl="1">
              <a:spcAft>
                <a:spcPts val="0"/>
              </a:spcAft>
              <a:buClr>
                <a:srgbClr val="C00000"/>
              </a:buClr>
              <a:buFont typeface="Wingdings" pitchFamily="2" charset="2"/>
              <a:buChar char="v"/>
            </a:pPr>
            <a:r>
              <a:rPr lang="ar-MA" sz="2300" b="1" kern="0" dirty="0">
                <a:solidFill>
                  <a:srgbClr val="C00000"/>
                </a:solidFill>
              </a:rPr>
              <a:t>تدبير الزمن </a:t>
            </a:r>
            <a:r>
              <a:rPr lang="ar-MA" sz="2300" b="1" kern="0" dirty="0" smtClean="0">
                <a:solidFill>
                  <a:srgbClr val="C00000"/>
                </a:solidFill>
              </a:rPr>
              <a:t>الأسبوعي:</a:t>
            </a:r>
          </a:p>
          <a:p>
            <a:pPr algn="r" rtl="1">
              <a:spcAft>
                <a:spcPts val="0"/>
              </a:spcAft>
              <a:buClr>
                <a:srgbClr val="C00000"/>
              </a:buClr>
            </a:pPr>
            <a:r>
              <a:rPr lang="ar-MA" sz="2300" kern="0" dirty="0" smtClean="0">
                <a:solidFill>
                  <a:srgbClr val="002060"/>
                </a:solidFill>
              </a:rPr>
              <a:t>عدد </a:t>
            </a:r>
            <a:r>
              <a:rPr lang="ar-MA" sz="2300" kern="0" dirty="0">
                <a:solidFill>
                  <a:srgbClr val="002060"/>
                </a:solidFill>
              </a:rPr>
              <a:t>الحصص الأسبوعية:</a:t>
            </a:r>
          </a:p>
          <a:p>
            <a:pPr marL="540000" indent="-342900" algn="r" rtl="1">
              <a:spcAft>
                <a:spcPts val="0"/>
              </a:spcAft>
              <a:buClr>
                <a:srgbClr val="C00000"/>
              </a:buClr>
              <a:buFont typeface="Courier New" pitchFamily="49" charset="0"/>
              <a:buChar char="o"/>
            </a:pPr>
            <a:r>
              <a:rPr lang="ar-MA" sz="2300" kern="0" dirty="0" smtClean="0">
                <a:solidFill>
                  <a:srgbClr val="002060"/>
                </a:solidFill>
              </a:rPr>
              <a:t>السنة الأولى: 3 حصص أسبوعية</a:t>
            </a:r>
          </a:p>
          <a:p>
            <a:pPr marL="540000" indent="-342900" algn="r" rtl="1">
              <a:spcAft>
                <a:spcPts val="0"/>
              </a:spcAft>
              <a:buClr>
                <a:srgbClr val="C00000"/>
              </a:buClr>
              <a:buFont typeface="Courier New" pitchFamily="49" charset="0"/>
              <a:buChar char="o"/>
            </a:pPr>
            <a:r>
              <a:rPr lang="ar-MA" sz="2300" kern="0" dirty="0" smtClean="0">
                <a:solidFill>
                  <a:srgbClr val="002060"/>
                </a:solidFill>
              </a:rPr>
              <a:t>السنة الثانية: 3 حصص أسبوعية</a:t>
            </a:r>
          </a:p>
          <a:p>
            <a:pPr marL="197100" algn="r" rtl="1">
              <a:spcAft>
                <a:spcPts val="0"/>
              </a:spcAft>
              <a:buClr>
                <a:srgbClr val="C00000"/>
              </a:buClr>
            </a:pPr>
            <a:r>
              <a:rPr lang="ar-MA" sz="2300" kern="0" dirty="0">
                <a:solidFill>
                  <a:srgbClr val="002060"/>
                </a:solidFill>
              </a:rPr>
              <a:t> </a:t>
            </a:r>
            <a:r>
              <a:rPr lang="ar-MA" sz="2300" kern="0" dirty="0" smtClean="0">
                <a:solidFill>
                  <a:srgbClr val="002060"/>
                </a:solidFill>
              </a:rPr>
              <a:t>   3 </a:t>
            </a:r>
            <a:r>
              <a:rPr lang="ar-MA" sz="2300" kern="0" dirty="0">
                <a:solidFill>
                  <a:srgbClr val="002060"/>
                </a:solidFill>
              </a:rPr>
              <a:t>حصص </a:t>
            </a:r>
            <a:r>
              <a:rPr lang="ar-MA" sz="2300" kern="0" dirty="0" smtClean="0">
                <a:solidFill>
                  <a:srgbClr val="002060"/>
                </a:solidFill>
              </a:rPr>
              <a:t>أسبوعية؛</a:t>
            </a:r>
          </a:p>
          <a:p>
            <a:pPr marL="540000" indent="-342900" algn="r" rtl="1">
              <a:spcAft>
                <a:spcPts val="0"/>
              </a:spcAft>
              <a:buClr>
                <a:srgbClr val="C00000"/>
              </a:buClr>
              <a:buFont typeface="Courier New" pitchFamily="49" charset="0"/>
              <a:buChar char="o"/>
            </a:pPr>
            <a:r>
              <a:rPr lang="ar-MA" sz="2300" kern="0" dirty="0" smtClean="0">
                <a:solidFill>
                  <a:srgbClr val="002060"/>
                </a:solidFill>
              </a:rPr>
              <a:t>باقي </a:t>
            </a:r>
            <a:r>
              <a:rPr lang="ar-MA" sz="2300" kern="0" dirty="0">
                <a:solidFill>
                  <a:srgbClr val="002060"/>
                </a:solidFill>
              </a:rPr>
              <a:t>المستويات: حصتان </a:t>
            </a:r>
            <a:r>
              <a:rPr lang="ar-MA" sz="2300" kern="0" dirty="0" smtClean="0">
                <a:solidFill>
                  <a:srgbClr val="002060"/>
                </a:solidFill>
              </a:rPr>
              <a:t>فقط</a:t>
            </a:r>
            <a:endParaRPr lang="ar-MA" sz="2300" kern="0" dirty="0">
              <a:solidFill>
                <a:srgbClr val="002060"/>
              </a:solidFill>
            </a:endParaRPr>
          </a:p>
        </p:txBody>
      </p:sp>
      <p:graphicFrame>
        <p:nvGraphicFramePr>
          <p:cNvPr id="5" name="Tableau 4"/>
          <p:cNvGraphicFramePr>
            <a:graphicFrameLocks noGrp="1"/>
          </p:cNvGraphicFramePr>
          <p:nvPr>
            <p:extLst>
              <p:ext uri="{D42A27DB-BD31-4B8C-83A1-F6EECF244321}">
                <p14:modId xmlns="" xmlns:p14="http://schemas.microsoft.com/office/powerpoint/2010/main" val="2786418926"/>
              </p:ext>
            </p:extLst>
          </p:nvPr>
        </p:nvGraphicFramePr>
        <p:xfrm>
          <a:off x="179512" y="1285860"/>
          <a:ext cx="4968552" cy="4574729"/>
        </p:xfrm>
        <a:graphic>
          <a:graphicData uri="http://schemas.openxmlformats.org/drawingml/2006/table">
            <a:tbl>
              <a:tblPr rtl="1">
                <a:tableStyleId>{3C2FFA5D-87B4-456A-9821-1D502468CF0F}</a:tableStyleId>
              </a:tblPr>
              <a:tblGrid>
                <a:gridCol w="1125199"/>
                <a:gridCol w="2102077"/>
                <a:gridCol w="870638"/>
                <a:gridCol w="870638"/>
              </a:tblGrid>
              <a:tr h="568744">
                <a:tc>
                  <a:txBody>
                    <a:bodyPr/>
                    <a:lstStyle/>
                    <a:p>
                      <a:pPr algn="ctr" rtl="1">
                        <a:lnSpc>
                          <a:spcPct val="115000"/>
                        </a:lnSpc>
                        <a:spcAft>
                          <a:spcPts val="0"/>
                        </a:spcAft>
                      </a:pPr>
                      <a:r>
                        <a:rPr lang="ar-MA" sz="2000" b="1" dirty="0">
                          <a:solidFill>
                            <a:srgbClr val="002060"/>
                          </a:solidFill>
                        </a:rPr>
                        <a:t>المستويات الدراسية</a:t>
                      </a:r>
                      <a:endParaRPr lang="fr-FR" sz="14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algn="ctr" rtl="1">
                        <a:lnSpc>
                          <a:spcPct val="115000"/>
                        </a:lnSpc>
                        <a:spcAft>
                          <a:spcPts val="0"/>
                        </a:spcAft>
                      </a:pPr>
                      <a:r>
                        <a:rPr lang="ar-MA" sz="2000" b="1" dirty="0">
                          <a:solidFill>
                            <a:srgbClr val="002060"/>
                          </a:solidFill>
                        </a:rPr>
                        <a:t>مكونات </a:t>
                      </a:r>
                      <a:r>
                        <a:rPr lang="ar-MA" sz="2000" b="1" dirty="0" smtClean="0">
                          <a:solidFill>
                            <a:srgbClr val="002060"/>
                          </a:solidFill>
                        </a:rPr>
                        <a:t>وحدة</a:t>
                      </a:r>
                    </a:p>
                    <a:p>
                      <a:pPr algn="ctr" rtl="1">
                        <a:lnSpc>
                          <a:spcPct val="115000"/>
                        </a:lnSpc>
                        <a:spcAft>
                          <a:spcPts val="0"/>
                        </a:spcAft>
                      </a:pPr>
                      <a:r>
                        <a:rPr lang="ar-MA" sz="2000" b="1" dirty="0" smtClean="0">
                          <a:solidFill>
                            <a:srgbClr val="002060"/>
                          </a:solidFill>
                        </a:rPr>
                        <a:t>التربية </a:t>
                      </a:r>
                      <a:r>
                        <a:rPr lang="ar-MA" sz="2000" b="1" dirty="0">
                          <a:solidFill>
                            <a:srgbClr val="002060"/>
                          </a:solidFill>
                        </a:rPr>
                        <a:t>الفنية</a:t>
                      </a:r>
                      <a:endParaRPr lang="fr-FR" sz="14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algn="ctr" rtl="1">
                        <a:lnSpc>
                          <a:spcPct val="115000"/>
                        </a:lnSpc>
                        <a:spcAft>
                          <a:spcPts val="0"/>
                        </a:spcAft>
                      </a:pPr>
                      <a:r>
                        <a:rPr lang="ar-MA" sz="1800" b="1" dirty="0" smtClean="0">
                          <a:solidFill>
                            <a:srgbClr val="002060"/>
                          </a:solidFill>
                        </a:rPr>
                        <a:t>عدد الحصص</a:t>
                      </a:r>
                      <a:r>
                        <a:rPr lang="ar-MA" sz="1800" b="1" baseline="0" dirty="0" smtClean="0">
                          <a:solidFill>
                            <a:srgbClr val="002060"/>
                          </a:solidFill>
                        </a:rPr>
                        <a:t> الأسبوعية</a:t>
                      </a:r>
                      <a:endParaRPr lang="fr-FR" sz="18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algn="ctr" rtl="1">
                        <a:lnSpc>
                          <a:spcPct val="115000"/>
                        </a:lnSpc>
                        <a:spcAft>
                          <a:spcPts val="0"/>
                        </a:spcAft>
                      </a:pPr>
                      <a:r>
                        <a:rPr lang="ar-MA" sz="1800" b="1" dirty="0" smtClean="0">
                          <a:solidFill>
                            <a:srgbClr val="002060"/>
                          </a:solidFill>
                        </a:rPr>
                        <a:t>مدة الحصة الواحدة</a:t>
                      </a:r>
                      <a:endParaRPr lang="fr-FR" sz="1800" b="1" dirty="0">
                        <a:solidFill>
                          <a:srgbClr val="002060"/>
                        </a:solidFill>
                        <a:latin typeface="Calibri"/>
                        <a:ea typeface="Times New Roman"/>
                        <a:cs typeface="Arial"/>
                      </a:endParaRPr>
                    </a:p>
                  </a:txBody>
                  <a:tcPr marL="53942" marR="53942" marT="0" marB="0" anchor="ctr">
                    <a:solidFill>
                      <a:schemeClr val="accent5"/>
                    </a:solidFill>
                  </a:tcPr>
                </a:tc>
              </a:tr>
              <a:tr h="0">
                <a:tc rowSpan="4">
                  <a:txBody>
                    <a:bodyPr/>
                    <a:lstStyle/>
                    <a:p>
                      <a:pPr algn="ctr" rtl="1">
                        <a:lnSpc>
                          <a:spcPct val="115000"/>
                        </a:lnSpc>
                        <a:spcAft>
                          <a:spcPts val="0"/>
                        </a:spcAft>
                      </a:pPr>
                      <a:endParaRPr lang="ar-MA" sz="2000" b="1" dirty="0">
                        <a:solidFill>
                          <a:srgbClr val="002060"/>
                        </a:solidFill>
                      </a:endParaRPr>
                    </a:p>
                    <a:p>
                      <a:pPr algn="ctr" rtl="1">
                        <a:lnSpc>
                          <a:spcPct val="115000"/>
                        </a:lnSpc>
                        <a:spcAft>
                          <a:spcPts val="0"/>
                        </a:spcAft>
                      </a:pPr>
                      <a:r>
                        <a:rPr lang="ar-MA" sz="2000" b="1" dirty="0">
                          <a:solidFill>
                            <a:srgbClr val="002060"/>
                          </a:solidFill>
                        </a:rPr>
                        <a:t>المستوى الأول</a:t>
                      </a:r>
                      <a:endParaRPr lang="fr-FR" sz="14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marL="0" algn="ctr" rtl="1">
                        <a:lnSpc>
                          <a:spcPct val="115000"/>
                        </a:lnSpc>
                        <a:spcAft>
                          <a:spcPts val="0"/>
                        </a:spcAft>
                      </a:pPr>
                      <a:r>
                        <a:rPr lang="ar-MA" sz="2000" kern="1200" dirty="0" smtClean="0">
                          <a:solidFill>
                            <a:srgbClr val="002060"/>
                          </a:solidFill>
                          <a:latin typeface="+mn-lt"/>
                          <a:ea typeface="+mn-ea"/>
                          <a:cs typeface="+mn-cs"/>
                        </a:rPr>
                        <a:t>أنشطة لغوية بالفرنسية</a:t>
                      </a:r>
                      <a:r>
                        <a:rPr lang="ar-MA" sz="2000" kern="1200" dirty="0" smtClean="0">
                          <a:solidFill>
                            <a:srgbClr val="C00000"/>
                          </a:solidFill>
                          <a:latin typeface="+mn-lt"/>
                          <a:ea typeface="+mn-ea"/>
                          <a:cs typeface="+mn-cs"/>
                        </a:rPr>
                        <a:t>*</a:t>
                      </a:r>
                      <a:endParaRPr lang="fr-FR" sz="2000" kern="1200" dirty="0">
                        <a:solidFill>
                          <a:srgbClr val="C00000"/>
                        </a:solidFill>
                        <a:latin typeface="+mn-lt"/>
                        <a:ea typeface="+mn-ea"/>
                        <a:cs typeface="+mn-cs"/>
                      </a:endParaRPr>
                    </a:p>
                  </a:txBody>
                  <a:tcPr marL="53942" marR="53942" marT="0" marB="0" anchor="ctr"/>
                </a:tc>
                <a:tc>
                  <a:txBody>
                    <a:bodyPr/>
                    <a:lstStyle/>
                    <a:p>
                      <a:pPr algn="ctr"/>
                      <a:r>
                        <a:rPr lang="ar-MA" sz="2000" kern="1200" dirty="0" smtClean="0">
                          <a:solidFill>
                            <a:srgbClr val="002060"/>
                          </a:solidFill>
                          <a:latin typeface="+mn-lt"/>
                          <a:ea typeface="+mn-ea"/>
                          <a:cs typeface="+mn-cs"/>
                        </a:rPr>
                        <a:t>3</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kern="1200" dirty="0" smtClean="0">
                          <a:solidFill>
                            <a:srgbClr val="002060"/>
                          </a:solidFill>
                          <a:latin typeface="+mn-lt"/>
                          <a:ea typeface="+mn-ea"/>
                          <a:cs typeface="+mn-cs"/>
                        </a:rPr>
                        <a:t>30د</a:t>
                      </a:r>
                      <a:endParaRPr lang="fr-FR" sz="2000" kern="1200" dirty="0">
                        <a:solidFill>
                          <a:srgbClr val="002060"/>
                        </a:solidFill>
                        <a:latin typeface="+mn-lt"/>
                        <a:ea typeface="+mn-ea"/>
                        <a:cs typeface="+mn-cs"/>
                      </a:endParaRPr>
                    </a:p>
                  </a:txBody>
                  <a:tcPr marL="53942" marR="53942" marT="0" marB="0" anchor="ctr"/>
                </a:tc>
              </a:tr>
              <a:tr h="0">
                <a:tc vMerge="1">
                  <a:txBody>
                    <a:bodyPr/>
                    <a:lstStyle/>
                    <a:p>
                      <a:pPr algn="ctr" rtl="1">
                        <a:lnSpc>
                          <a:spcPct val="115000"/>
                        </a:lnSpc>
                        <a:spcAft>
                          <a:spcPts val="0"/>
                        </a:spcAft>
                      </a:pPr>
                      <a:endParaRPr lang="fr-FR" sz="14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marL="0" algn="ctr" rtl="1">
                        <a:lnSpc>
                          <a:spcPct val="115000"/>
                        </a:lnSpc>
                        <a:spcAft>
                          <a:spcPts val="0"/>
                        </a:spcAft>
                      </a:pPr>
                      <a:r>
                        <a:rPr lang="ar-MA" sz="2000" dirty="0">
                          <a:solidFill>
                            <a:srgbClr val="002060"/>
                          </a:solidFill>
                        </a:rPr>
                        <a:t>الفنون التشكيلية</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45د</a:t>
                      </a:r>
                      <a:endParaRPr lang="fr-FR" sz="1400" b="1" dirty="0">
                        <a:solidFill>
                          <a:srgbClr val="002060"/>
                        </a:solidFill>
                        <a:latin typeface="Calibri"/>
                        <a:ea typeface="Times New Roman"/>
                        <a:cs typeface="Arial"/>
                      </a:endParaRPr>
                    </a:p>
                  </a:txBody>
                  <a:tcPr marL="53942" marR="53942" marT="0" marB="0" anchor="ctr"/>
                </a:tc>
              </a:tr>
              <a:tr h="0">
                <a:tc vMerge="1">
                  <a:txBody>
                    <a:bodyPr/>
                    <a:lstStyle/>
                    <a:p>
                      <a:endParaRPr lang="fr-FR"/>
                    </a:p>
                  </a:txBody>
                  <a:tcPr/>
                </a:tc>
                <a:tc>
                  <a:txBody>
                    <a:bodyPr/>
                    <a:lstStyle/>
                    <a:p>
                      <a:pPr marL="0" algn="ctr" rtl="1">
                        <a:lnSpc>
                          <a:spcPct val="115000"/>
                        </a:lnSpc>
                        <a:spcAft>
                          <a:spcPts val="0"/>
                        </a:spcAft>
                      </a:pPr>
                      <a:r>
                        <a:rPr lang="ar-MA" sz="2000" dirty="0">
                          <a:solidFill>
                            <a:srgbClr val="002060"/>
                          </a:solidFill>
                        </a:rPr>
                        <a:t>المسرح</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45د</a:t>
                      </a:r>
                      <a:endParaRPr lang="fr-FR" sz="1400" b="1" dirty="0">
                        <a:solidFill>
                          <a:srgbClr val="002060"/>
                        </a:solidFill>
                        <a:latin typeface="Calibri"/>
                        <a:ea typeface="Times New Roman"/>
                        <a:cs typeface="Arial"/>
                      </a:endParaRPr>
                    </a:p>
                  </a:txBody>
                  <a:tcPr marL="53942" marR="53942" marT="0" marB="0" anchor="ctr"/>
                </a:tc>
              </a:tr>
              <a:tr h="0">
                <a:tc vMerge="1">
                  <a:txBody>
                    <a:bodyPr/>
                    <a:lstStyle/>
                    <a:p>
                      <a:endParaRPr lang="fr-FR"/>
                    </a:p>
                  </a:txBody>
                  <a:tcPr/>
                </a:tc>
                <a:tc>
                  <a:txBody>
                    <a:bodyPr/>
                    <a:lstStyle/>
                    <a:p>
                      <a:pPr marL="0" algn="ctr" rtl="1">
                        <a:lnSpc>
                          <a:spcPct val="115000"/>
                        </a:lnSpc>
                        <a:spcAft>
                          <a:spcPts val="0"/>
                        </a:spcAft>
                      </a:pPr>
                      <a:r>
                        <a:rPr lang="ar-MA" sz="2000" dirty="0">
                          <a:solidFill>
                            <a:srgbClr val="002060"/>
                          </a:solidFill>
                        </a:rPr>
                        <a:t>الموسيقى والأناشيد</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45د</a:t>
                      </a:r>
                      <a:endParaRPr lang="fr-FR" sz="1400" b="1" dirty="0">
                        <a:solidFill>
                          <a:srgbClr val="002060"/>
                        </a:solidFill>
                        <a:latin typeface="Calibri"/>
                        <a:ea typeface="Times New Roman"/>
                        <a:cs typeface="Arial"/>
                      </a:endParaRPr>
                    </a:p>
                  </a:txBody>
                  <a:tcPr marL="53942" marR="53942" marT="0" marB="0" anchor="ctr"/>
                </a:tc>
              </a:tr>
              <a:tr h="0">
                <a:tc rowSpan="3">
                  <a:txBody>
                    <a:bodyPr/>
                    <a:lstStyle/>
                    <a:p>
                      <a:pPr algn="ctr" rtl="1">
                        <a:lnSpc>
                          <a:spcPct val="115000"/>
                        </a:lnSpc>
                        <a:spcAft>
                          <a:spcPts val="0"/>
                        </a:spcAft>
                      </a:pPr>
                      <a:endParaRPr lang="ar-MA" sz="2000" b="1" dirty="0">
                        <a:solidFill>
                          <a:srgbClr val="002060"/>
                        </a:solidFill>
                      </a:endParaRPr>
                    </a:p>
                    <a:p>
                      <a:pPr algn="ctr" rtl="1">
                        <a:lnSpc>
                          <a:spcPct val="115000"/>
                        </a:lnSpc>
                        <a:spcAft>
                          <a:spcPts val="0"/>
                        </a:spcAft>
                      </a:pPr>
                      <a:r>
                        <a:rPr lang="ar-MA" sz="2000" b="1" dirty="0">
                          <a:solidFill>
                            <a:srgbClr val="002060"/>
                          </a:solidFill>
                        </a:rPr>
                        <a:t>المستوى الثاني</a:t>
                      </a:r>
                      <a:endParaRPr lang="fr-FR" sz="14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marL="0" algn="ctr" rtl="1">
                        <a:lnSpc>
                          <a:spcPct val="115000"/>
                        </a:lnSpc>
                        <a:spcAft>
                          <a:spcPts val="0"/>
                        </a:spcAft>
                      </a:pPr>
                      <a:r>
                        <a:rPr lang="ar-MA" sz="2000" dirty="0">
                          <a:solidFill>
                            <a:srgbClr val="002060"/>
                          </a:solidFill>
                        </a:rPr>
                        <a:t>الفنون التشكيلية</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45د</a:t>
                      </a:r>
                      <a:endParaRPr lang="fr-FR" sz="1400" b="1" dirty="0">
                        <a:solidFill>
                          <a:srgbClr val="002060"/>
                        </a:solidFill>
                        <a:latin typeface="Calibri"/>
                        <a:ea typeface="Times New Roman"/>
                        <a:cs typeface="Arial"/>
                      </a:endParaRPr>
                    </a:p>
                  </a:txBody>
                  <a:tcPr marL="53942" marR="53942" marT="0" marB="0" anchor="ctr"/>
                </a:tc>
              </a:tr>
              <a:tr h="0">
                <a:tc vMerge="1">
                  <a:txBody>
                    <a:bodyPr/>
                    <a:lstStyle/>
                    <a:p>
                      <a:endParaRPr lang="fr-FR"/>
                    </a:p>
                  </a:txBody>
                  <a:tcPr/>
                </a:tc>
                <a:tc>
                  <a:txBody>
                    <a:bodyPr/>
                    <a:lstStyle/>
                    <a:p>
                      <a:pPr marL="0" algn="ctr" rtl="1">
                        <a:lnSpc>
                          <a:spcPct val="115000"/>
                        </a:lnSpc>
                        <a:spcAft>
                          <a:spcPts val="0"/>
                        </a:spcAft>
                      </a:pPr>
                      <a:r>
                        <a:rPr lang="ar-MA" sz="2000" dirty="0">
                          <a:solidFill>
                            <a:srgbClr val="002060"/>
                          </a:solidFill>
                        </a:rPr>
                        <a:t>المسرح</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30د</a:t>
                      </a:r>
                      <a:endParaRPr lang="fr-FR" sz="1400" b="1" dirty="0">
                        <a:solidFill>
                          <a:srgbClr val="002060"/>
                        </a:solidFill>
                        <a:latin typeface="Calibri"/>
                        <a:ea typeface="Times New Roman"/>
                        <a:cs typeface="Arial"/>
                      </a:endParaRPr>
                    </a:p>
                  </a:txBody>
                  <a:tcPr marL="53942" marR="53942" marT="0" marB="0" anchor="ctr"/>
                </a:tc>
              </a:tr>
              <a:tr h="381301">
                <a:tc vMerge="1">
                  <a:txBody>
                    <a:bodyPr/>
                    <a:lstStyle/>
                    <a:p>
                      <a:endParaRPr lang="fr-FR"/>
                    </a:p>
                  </a:txBody>
                  <a:tcPr/>
                </a:tc>
                <a:tc>
                  <a:txBody>
                    <a:bodyPr/>
                    <a:lstStyle/>
                    <a:p>
                      <a:pPr marL="0" algn="ctr" rtl="1">
                        <a:lnSpc>
                          <a:spcPct val="115000"/>
                        </a:lnSpc>
                        <a:spcAft>
                          <a:spcPts val="0"/>
                        </a:spcAft>
                      </a:pPr>
                      <a:r>
                        <a:rPr lang="ar-MA" sz="2000" dirty="0">
                          <a:solidFill>
                            <a:srgbClr val="002060"/>
                          </a:solidFill>
                        </a:rPr>
                        <a:t>الموسيقى والأناشيد</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30د</a:t>
                      </a:r>
                      <a:endParaRPr lang="fr-FR" sz="1400" b="1" dirty="0">
                        <a:solidFill>
                          <a:srgbClr val="002060"/>
                        </a:solidFill>
                        <a:latin typeface="Calibri"/>
                        <a:ea typeface="Times New Roman"/>
                        <a:cs typeface="Arial"/>
                      </a:endParaRPr>
                    </a:p>
                  </a:txBody>
                  <a:tcPr marL="53942" marR="53942" marT="0" marB="0" anchor="ctr"/>
                </a:tc>
              </a:tr>
              <a:tr h="381301">
                <a:tc rowSpan="2">
                  <a:txBody>
                    <a:bodyPr/>
                    <a:lstStyle/>
                    <a:p>
                      <a:pPr algn="ctr" rtl="1">
                        <a:lnSpc>
                          <a:spcPct val="115000"/>
                        </a:lnSpc>
                        <a:spcAft>
                          <a:spcPts val="0"/>
                        </a:spcAft>
                      </a:pPr>
                      <a:r>
                        <a:rPr lang="ar-MA" sz="2000" b="1" dirty="0" smtClean="0">
                          <a:solidFill>
                            <a:srgbClr val="002060"/>
                          </a:solidFill>
                        </a:rPr>
                        <a:t>المستويات 3و4و5و6</a:t>
                      </a:r>
                      <a:endParaRPr lang="fr-FR" sz="1400" b="1" dirty="0">
                        <a:solidFill>
                          <a:srgbClr val="002060"/>
                        </a:solidFill>
                        <a:latin typeface="Calibri"/>
                        <a:ea typeface="Times New Roman"/>
                        <a:cs typeface="Arial"/>
                      </a:endParaRPr>
                    </a:p>
                  </a:txBody>
                  <a:tcPr marL="53942" marR="53942" marT="0" marB="0" anchor="ctr">
                    <a:solidFill>
                      <a:schemeClr val="accent5"/>
                    </a:solidFill>
                  </a:tcPr>
                </a:tc>
                <a:tc>
                  <a:txBody>
                    <a:bodyPr/>
                    <a:lstStyle/>
                    <a:p>
                      <a:pPr marL="0" algn="ctr" rtl="1">
                        <a:lnSpc>
                          <a:spcPct val="115000"/>
                        </a:lnSpc>
                        <a:spcAft>
                          <a:spcPts val="0"/>
                        </a:spcAft>
                      </a:pPr>
                      <a:r>
                        <a:rPr lang="ar-MA" sz="2000" dirty="0">
                          <a:solidFill>
                            <a:srgbClr val="002060"/>
                          </a:solidFill>
                        </a:rPr>
                        <a:t>الفنون التشكيلية</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30د</a:t>
                      </a:r>
                      <a:endParaRPr lang="fr-FR" sz="1400" b="1" dirty="0">
                        <a:solidFill>
                          <a:srgbClr val="002060"/>
                        </a:solidFill>
                        <a:latin typeface="Calibri"/>
                        <a:ea typeface="Times New Roman"/>
                        <a:cs typeface="Arial"/>
                      </a:endParaRPr>
                    </a:p>
                  </a:txBody>
                  <a:tcPr marL="53942" marR="53942" marT="0" marB="0" anchor="ctr"/>
                </a:tc>
              </a:tr>
              <a:tr h="762603">
                <a:tc vMerge="1">
                  <a:txBody>
                    <a:bodyPr/>
                    <a:lstStyle/>
                    <a:p>
                      <a:endParaRPr lang="fr-FR"/>
                    </a:p>
                  </a:txBody>
                  <a:tcPr/>
                </a:tc>
                <a:tc>
                  <a:txBody>
                    <a:bodyPr/>
                    <a:lstStyle/>
                    <a:p>
                      <a:pPr marL="0" algn="ctr" rtl="1">
                        <a:lnSpc>
                          <a:spcPct val="115000"/>
                        </a:lnSpc>
                        <a:spcAft>
                          <a:spcPts val="0"/>
                        </a:spcAft>
                      </a:pPr>
                      <a:r>
                        <a:rPr lang="ar-MA" sz="2000" dirty="0">
                          <a:solidFill>
                            <a:srgbClr val="002060"/>
                          </a:solidFill>
                        </a:rPr>
                        <a:t>المسرح والموسيقى والأناشيد بالتناوب</a:t>
                      </a:r>
                      <a:endParaRPr lang="fr-FR" sz="1400" b="1" dirty="0">
                        <a:solidFill>
                          <a:srgbClr val="002060"/>
                        </a:solidFill>
                        <a:latin typeface="Calibri"/>
                        <a:ea typeface="Calibri"/>
                        <a:cs typeface="Arial"/>
                      </a:endParaRPr>
                    </a:p>
                  </a:txBody>
                  <a:tcPr marL="53942" marR="53942" marT="0" marB="0" anchor="ctr"/>
                </a:tc>
                <a:tc>
                  <a:txBody>
                    <a:bodyPr/>
                    <a:lstStyle/>
                    <a:p>
                      <a:pPr algn="ctr"/>
                      <a:r>
                        <a:rPr lang="ar-MA" sz="2000" kern="1200" dirty="0" smtClean="0">
                          <a:solidFill>
                            <a:srgbClr val="002060"/>
                          </a:solidFill>
                          <a:latin typeface="+mn-lt"/>
                          <a:ea typeface="+mn-ea"/>
                          <a:cs typeface="+mn-cs"/>
                        </a:rPr>
                        <a:t>1</a:t>
                      </a:r>
                      <a:endParaRPr lang="de-DE" sz="2000" kern="1200" dirty="0">
                        <a:solidFill>
                          <a:srgbClr val="002060"/>
                        </a:solidFill>
                        <a:latin typeface="+mn-lt"/>
                        <a:ea typeface="+mn-ea"/>
                        <a:cs typeface="+mn-cs"/>
                      </a:endParaRPr>
                    </a:p>
                  </a:txBody>
                  <a:tcPr marL="53942" marR="53942" marT="0" marB="0" anchor="ctr"/>
                </a:tc>
                <a:tc>
                  <a:txBody>
                    <a:bodyPr/>
                    <a:lstStyle/>
                    <a:p>
                      <a:pPr algn="ctr" rtl="1">
                        <a:lnSpc>
                          <a:spcPct val="115000"/>
                        </a:lnSpc>
                        <a:spcAft>
                          <a:spcPts val="0"/>
                        </a:spcAft>
                      </a:pPr>
                      <a:r>
                        <a:rPr lang="ar-MA" sz="2000" dirty="0">
                          <a:solidFill>
                            <a:srgbClr val="002060"/>
                          </a:solidFill>
                        </a:rPr>
                        <a:t>30د</a:t>
                      </a:r>
                      <a:endParaRPr lang="fr-FR" sz="1400" b="1" dirty="0">
                        <a:solidFill>
                          <a:srgbClr val="002060"/>
                        </a:solidFill>
                        <a:latin typeface="Calibri"/>
                        <a:ea typeface="Times New Roman"/>
                        <a:cs typeface="Arial"/>
                      </a:endParaRPr>
                    </a:p>
                  </a:txBody>
                  <a:tcPr marL="53942" marR="53942" marT="0" marB="0" anchor="ctr"/>
                </a:tc>
              </a:tr>
            </a:tbl>
          </a:graphicData>
        </a:graphic>
      </p:graphicFrame>
      <p:sp>
        <p:nvSpPr>
          <p:cNvPr id="9"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10"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11"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93</a:t>
            </a:fld>
            <a:endParaRPr lang="fr-FR" dirty="0"/>
          </a:p>
        </p:txBody>
      </p:sp>
      <p:sp>
        <p:nvSpPr>
          <p:cNvPr id="12" name="Textfeld 11"/>
          <p:cNvSpPr txBox="1"/>
          <p:nvPr/>
        </p:nvSpPr>
        <p:spPr>
          <a:xfrm>
            <a:off x="2500298" y="5929330"/>
            <a:ext cx="3857652" cy="369332"/>
          </a:xfrm>
          <a:prstGeom prst="rect">
            <a:avLst/>
          </a:prstGeom>
          <a:noFill/>
        </p:spPr>
        <p:txBody>
          <a:bodyPr wrap="square" rtlCol="0">
            <a:spAutoFit/>
          </a:bodyPr>
          <a:lstStyle/>
          <a:p>
            <a:pPr algn="ctr" rtl="1"/>
            <a:r>
              <a:rPr lang="ar-MA" b="1" dirty="0" smtClean="0">
                <a:solidFill>
                  <a:srgbClr val="C00000"/>
                </a:solidFill>
              </a:rPr>
              <a:t>* أنشطة تتوزع داخل المكونات الثلاثة الأخرى</a:t>
            </a:r>
            <a:endParaRPr lang="de-DE" b="1" dirty="0">
              <a:solidFill>
                <a:srgbClr val="C00000"/>
              </a:solidFill>
            </a:endParaRPr>
          </a:p>
        </p:txBody>
      </p:sp>
    </p:spTree>
    <p:extLst>
      <p:ext uri="{BB962C8B-B14F-4D97-AF65-F5344CB8AC3E}">
        <p14:creationId xmlns="" xmlns:p14="http://schemas.microsoft.com/office/powerpoint/2010/main" val="42883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1"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par>
                                <p:cTn id="12" presetID="42"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anim calcmode="lin" valueType="num">
                                      <p:cBhvr>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anim calcmode="lin" valueType="num">
                                      <p:cBhvr>
                                        <p:cTn id="2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anim calcmode="lin" valueType="num">
                                      <p:cBhvr>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anim calcmode="lin" valueType="num">
                                      <p:cBhvr>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8">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anim calcmode="lin" valueType="num">
                                      <p:cBhvr>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8">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anim calcmode="lin" valueType="num">
                                      <p:cBhvr>
                                        <p:cTn id="40"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8">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500"/>
                                        <p:tgtEl>
                                          <p:spTgt spid="8">
                                            <p:txEl>
                                              <p:pRg st="6" end="6"/>
                                            </p:txEl>
                                          </p:spTgt>
                                        </p:tgtEl>
                                      </p:cBhvr>
                                    </p:animEffect>
                                    <p:anim calcmode="lin" valueType="num">
                                      <p:cBhvr>
                                        <p:cTn id="4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8">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500"/>
                                        <p:tgtEl>
                                          <p:spTgt spid="8">
                                            <p:txEl>
                                              <p:pRg st="7" end="7"/>
                                            </p:txEl>
                                          </p:spTgt>
                                        </p:tgtEl>
                                      </p:cBhvr>
                                    </p:animEffect>
                                    <p:anim calcmode="lin" valueType="num">
                                      <p:cBhvr>
                                        <p:cTn id="50"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8">
                                            <p:txEl>
                                              <p:pRg st="7" end="7"/>
                                            </p:txEl>
                                          </p:spTgt>
                                        </p:tgtEl>
                                        <p:attrNameLst>
                                          <p:attrName>ppt_y</p:attrName>
                                        </p:attrNameLst>
                                      </p:cBhvr>
                                      <p:tavLst>
                                        <p:tav tm="0">
                                          <p:val>
                                            <p:strVal val="#ppt_y+.1"/>
                                          </p:val>
                                        </p:tav>
                                        <p:tav tm="100000">
                                          <p:val>
                                            <p:strVal val="#ppt_y"/>
                                          </p:val>
                                        </p:tav>
                                      </p:tavLst>
                                    </p:anim>
                                  </p:childTnLst>
                                </p:cTn>
                              </p:par>
                              <p:par>
                                <p:cTn id="52" presetID="5" presetClass="entr" presetSubtype="1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checkerboard(across)">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478631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للكفايات والموارد والبرنامج بالسنة 1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6"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94</a:t>
            </a:fld>
            <a:endParaRPr lang="fr-FR" dirty="0"/>
          </a:p>
        </p:txBody>
      </p:sp>
      <p:graphicFrame>
        <p:nvGraphicFramePr>
          <p:cNvPr id="10" name="Tabelle 9"/>
          <p:cNvGraphicFramePr>
            <a:graphicFrameLocks noGrp="1"/>
          </p:cNvGraphicFramePr>
          <p:nvPr/>
        </p:nvGraphicFramePr>
        <p:xfrm>
          <a:off x="142844" y="1571614"/>
          <a:ext cx="8786873" cy="4320288"/>
        </p:xfrm>
        <a:graphic>
          <a:graphicData uri="http://schemas.openxmlformats.org/drawingml/2006/table">
            <a:tbl>
              <a:tblPr rtl="1"/>
              <a:tblGrid>
                <a:gridCol w="1396530"/>
                <a:gridCol w="1747865"/>
                <a:gridCol w="2870549"/>
                <a:gridCol w="2771929"/>
              </a:tblGrid>
              <a:tr h="325692">
                <a:tc>
                  <a:txBody>
                    <a:bodyPr/>
                    <a:lstStyle/>
                    <a:p>
                      <a:pPr algn="ctr" rtl="1">
                        <a:lnSpc>
                          <a:spcPct val="100000"/>
                        </a:lnSpc>
                        <a:spcAft>
                          <a:spcPts val="0"/>
                        </a:spcAft>
                      </a:pPr>
                      <a:r>
                        <a:rPr lang="ar-SA" sz="1800" b="1" dirty="0">
                          <a:solidFill>
                            <a:srgbClr val="002060"/>
                          </a:solidFill>
                          <a:latin typeface="Simplified Arabic"/>
                          <a:ea typeface="Calibri"/>
                          <a:cs typeface="Simplified Arabic"/>
                        </a:rPr>
                        <a:t>الأسابيع</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00000"/>
                        </a:lnSpc>
                        <a:spcAft>
                          <a:spcPts val="0"/>
                        </a:spcAft>
                      </a:pPr>
                      <a:r>
                        <a:rPr lang="ar-MA" sz="1800" b="1">
                          <a:solidFill>
                            <a:srgbClr val="002060"/>
                          </a:solidFill>
                          <a:latin typeface="Simplified Arabic"/>
                          <a:ea typeface="Calibri"/>
                          <a:cs typeface="Simplified Arabic"/>
                        </a:rPr>
                        <a:t>المجالات</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00000"/>
                        </a:lnSpc>
                        <a:spcAft>
                          <a:spcPts val="0"/>
                        </a:spcAft>
                      </a:pPr>
                      <a:r>
                        <a:rPr lang="ar-MA" sz="1800" b="1">
                          <a:solidFill>
                            <a:srgbClr val="002060"/>
                          </a:solidFill>
                          <a:latin typeface="Simplified Arabic"/>
                          <a:ea typeface="Calibri"/>
                          <a:cs typeface="Simplified Arabic"/>
                        </a:rPr>
                        <a:t>الكفاية أو مراحل الكفاية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00000"/>
                        </a:lnSpc>
                        <a:spcAft>
                          <a:spcPts val="0"/>
                        </a:spcAft>
                      </a:pPr>
                      <a:r>
                        <a:rPr lang="ar-MA" sz="1800" b="1">
                          <a:solidFill>
                            <a:srgbClr val="002060"/>
                          </a:solidFill>
                          <a:latin typeface="Simplified Arabic"/>
                          <a:ea typeface="Calibri"/>
                          <a:cs typeface="Simplified Arabic"/>
                        </a:rPr>
                        <a:t>الموارد</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1</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rtl="1">
                        <a:lnSpc>
                          <a:spcPct val="100000"/>
                        </a:lnSpc>
                        <a:spcAft>
                          <a:spcPts val="0"/>
                        </a:spcAft>
                      </a:pPr>
                      <a:r>
                        <a:rPr lang="ar-SA" sz="1400" b="1">
                          <a:solidFill>
                            <a:srgbClr val="002060"/>
                          </a:solidFill>
                          <a:latin typeface="Simplified Arabic"/>
                          <a:ea typeface="Calibri"/>
                          <a:cs typeface="Simplified Arabic"/>
                        </a:rPr>
                        <a:t>تقويم تشخيصي</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2</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00000"/>
                        </a:lnSpc>
                        <a:spcAft>
                          <a:spcPts val="0"/>
                        </a:spcAft>
                      </a:pPr>
                      <a:r>
                        <a:rPr lang="ar-MA" sz="1800">
                          <a:solidFill>
                            <a:srgbClr val="002060"/>
                          </a:solidFill>
                          <a:latin typeface="Arial"/>
                          <a:ea typeface="Calibri"/>
                          <a:cs typeface="Simplified Arabic"/>
                        </a:rPr>
                        <a:t>الطفل والأسرة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r" rtl="1">
                        <a:lnSpc>
                          <a:spcPct val="100000"/>
                        </a:lnSpc>
                        <a:spcAft>
                          <a:spcPts val="0"/>
                        </a:spcAft>
                      </a:pPr>
                      <a:r>
                        <a:rPr lang="ar-MA" sz="1800" b="1" dirty="0">
                          <a:solidFill>
                            <a:srgbClr val="002060"/>
                          </a:solidFill>
                          <a:latin typeface="Simplified Arabic"/>
                          <a:ea typeface="Calibri"/>
                          <a:cs typeface="Simplified Arabic"/>
                        </a:rPr>
                        <a:t>المرحلة 1</a:t>
                      </a:r>
                      <a:endParaRPr lang="de-DE" sz="1800" dirty="0">
                        <a:solidFill>
                          <a:srgbClr val="002060"/>
                        </a:solidFill>
                        <a:latin typeface="Calibri"/>
                        <a:ea typeface="Calibri"/>
                        <a:cs typeface="Arial"/>
                      </a:endParaRPr>
                    </a:p>
                    <a:p>
                      <a:pPr algn="r" rtl="1">
                        <a:lnSpc>
                          <a:spcPct val="100000"/>
                        </a:lnSpc>
                        <a:spcAft>
                          <a:spcPts val="0"/>
                        </a:spcAft>
                      </a:pPr>
                      <a:r>
                        <a:rPr lang="ar-MA" sz="1800" dirty="0">
                          <a:solidFill>
                            <a:srgbClr val="002060"/>
                          </a:solidFill>
                          <a:latin typeface="Simplified Arabic"/>
                          <a:ea typeface="Calibri"/>
                          <a:cs typeface="Simplified Arabic"/>
                        </a:rPr>
                        <a:t> في نهاية المرحلة الأولى من السنة الأولى، في وضعية دالة، واعتمادا على مكتسباته السابقة وعلى </a:t>
                      </a:r>
                      <a:r>
                        <a:rPr lang="ar-MA" sz="1800" dirty="0" err="1">
                          <a:solidFill>
                            <a:srgbClr val="002060"/>
                          </a:solidFill>
                          <a:latin typeface="Simplified Arabic"/>
                          <a:ea typeface="Calibri"/>
                          <a:cs typeface="Simplified Arabic"/>
                        </a:rPr>
                        <a:t>أسناد</a:t>
                      </a:r>
                      <a:r>
                        <a:rPr lang="ar-MA" sz="1800" dirty="0">
                          <a:solidFill>
                            <a:srgbClr val="002060"/>
                          </a:solidFill>
                          <a:latin typeface="Simplified Arabic"/>
                          <a:ea typeface="Calibri"/>
                          <a:cs typeface="Simplified Arabic"/>
                        </a:rPr>
                        <a:t> مادية أو رمزية، يقدم المتعلم(ة) </a:t>
                      </a:r>
                      <a:r>
                        <a:rPr lang="ar-MA" sz="1800" dirty="0" err="1">
                          <a:solidFill>
                            <a:srgbClr val="002060"/>
                          </a:solidFill>
                          <a:latin typeface="Simplified Arabic"/>
                          <a:ea typeface="Calibri"/>
                          <a:cs typeface="Simplified Arabic"/>
                        </a:rPr>
                        <a:t>منتوجا</a:t>
                      </a:r>
                      <a:r>
                        <a:rPr lang="ar-MA" sz="1800" dirty="0">
                          <a:solidFill>
                            <a:srgbClr val="002060"/>
                          </a:solidFill>
                          <a:latin typeface="Simplified Arabic"/>
                          <a:ea typeface="Calibri"/>
                          <a:cs typeface="Simplified Arabic"/>
                        </a:rPr>
                        <a:t> تشكيليا بتوظيف مكتسباته المرتبطة بالنقط ودلالاتها الفنية.</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r" rtl="1">
                        <a:lnSpc>
                          <a:spcPct val="100000"/>
                        </a:lnSpc>
                        <a:spcAft>
                          <a:spcPts val="0"/>
                        </a:spcAft>
                      </a:pPr>
                      <a:r>
                        <a:rPr lang="ar-MA" sz="1800">
                          <a:solidFill>
                            <a:srgbClr val="002060"/>
                          </a:solidFill>
                          <a:latin typeface="Simplified Arabic"/>
                          <a:ea typeface="Calibri"/>
                          <a:cs typeface="Simplified Arabic"/>
                        </a:rPr>
                        <a:t>يعبر المتعلم(ة) تشكيليا بتوظيف:</a:t>
                      </a:r>
                      <a:endParaRPr lang="de-DE" sz="1800">
                        <a:solidFill>
                          <a:srgbClr val="002060"/>
                        </a:solidFill>
                        <a:latin typeface="Calibri"/>
                        <a:ea typeface="Calibri"/>
                        <a:cs typeface="Arial"/>
                      </a:endParaRPr>
                    </a:p>
                    <a:p>
                      <a:pPr algn="r" rtl="1">
                        <a:lnSpc>
                          <a:spcPct val="100000"/>
                        </a:lnSpc>
                        <a:spcAft>
                          <a:spcPts val="0"/>
                        </a:spcAft>
                      </a:pPr>
                      <a:r>
                        <a:rPr lang="ar-MA" sz="1800">
                          <a:solidFill>
                            <a:srgbClr val="002060"/>
                          </a:solidFill>
                          <a:latin typeface="Simplified Arabic"/>
                          <a:ea typeface="Calibri"/>
                          <a:cs typeface="Simplified Arabic"/>
                        </a:rPr>
                        <a:t>- النقط المنظمة موحدة الشكل والحجم وغير الملونة؛</a:t>
                      </a:r>
                      <a:endParaRPr lang="de-DE" sz="1800">
                        <a:solidFill>
                          <a:srgbClr val="002060"/>
                        </a:solidFill>
                        <a:latin typeface="Calibri"/>
                        <a:ea typeface="Calibri"/>
                        <a:cs typeface="Arial"/>
                      </a:endParaRPr>
                    </a:p>
                    <a:p>
                      <a:pPr algn="r" rtl="1">
                        <a:lnSpc>
                          <a:spcPct val="100000"/>
                        </a:lnSpc>
                        <a:spcAft>
                          <a:spcPts val="0"/>
                        </a:spcAft>
                      </a:pPr>
                      <a:r>
                        <a:rPr lang="ar-MA" sz="1800">
                          <a:solidFill>
                            <a:srgbClr val="002060"/>
                          </a:solidFill>
                          <a:latin typeface="Simplified Arabic"/>
                          <a:ea typeface="Calibri"/>
                          <a:cs typeface="Simplified Arabic"/>
                        </a:rPr>
                        <a:t>- النقط المنظمة مختلفة الشكل والحجم وغير الملونة؛</a:t>
                      </a:r>
                      <a:endParaRPr lang="de-DE" sz="1800">
                        <a:solidFill>
                          <a:srgbClr val="002060"/>
                        </a:solidFill>
                        <a:latin typeface="Calibri"/>
                        <a:ea typeface="Calibri"/>
                        <a:cs typeface="Arial"/>
                      </a:endParaRPr>
                    </a:p>
                    <a:p>
                      <a:pPr algn="r" rtl="1">
                        <a:lnSpc>
                          <a:spcPct val="100000"/>
                        </a:lnSpc>
                        <a:spcAft>
                          <a:spcPts val="0"/>
                        </a:spcAft>
                      </a:pPr>
                      <a:r>
                        <a:rPr lang="ar-MA" sz="1800">
                          <a:solidFill>
                            <a:srgbClr val="002060"/>
                          </a:solidFill>
                          <a:latin typeface="Simplified Arabic"/>
                          <a:ea typeface="Calibri"/>
                          <a:cs typeface="Simplified Arabic"/>
                        </a:rPr>
                        <a:t>- النقط المبعثرة موحدة الشكل والحجم وغير الملونة؛</a:t>
                      </a:r>
                      <a:endParaRPr lang="de-DE" sz="1800">
                        <a:solidFill>
                          <a:srgbClr val="002060"/>
                        </a:solidFill>
                        <a:latin typeface="Calibri"/>
                        <a:ea typeface="Calibri"/>
                        <a:cs typeface="Arial"/>
                      </a:endParaRPr>
                    </a:p>
                    <a:p>
                      <a:pPr algn="r" rtl="1">
                        <a:lnSpc>
                          <a:spcPct val="100000"/>
                        </a:lnSpc>
                        <a:spcAft>
                          <a:spcPts val="0"/>
                        </a:spcAft>
                      </a:pPr>
                      <a:r>
                        <a:rPr lang="ar-MA" sz="1800">
                          <a:solidFill>
                            <a:srgbClr val="002060"/>
                          </a:solidFill>
                          <a:latin typeface="Simplified Arabic"/>
                          <a:ea typeface="Calibri"/>
                          <a:cs typeface="Simplified Arabic"/>
                        </a:rPr>
                        <a:t>- النقط المبعثرة مختلفة الشكل والحجم وغير الملونة؛</a:t>
                      </a:r>
                      <a:endParaRPr lang="de-DE" sz="1800">
                        <a:solidFill>
                          <a:srgbClr val="002060"/>
                        </a:solidFill>
                        <a:latin typeface="Calibri"/>
                        <a:ea typeface="Calibri"/>
                        <a:cs typeface="Arial"/>
                      </a:endParaRPr>
                    </a:p>
                    <a:p>
                      <a:pPr algn="r" rtl="1">
                        <a:lnSpc>
                          <a:spcPct val="100000"/>
                        </a:lnSpc>
                        <a:spcAft>
                          <a:spcPts val="0"/>
                        </a:spcAft>
                      </a:pPr>
                      <a:r>
                        <a:rPr lang="ar-MA" sz="1800">
                          <a:solidFill>
                            <a:srgbClr val="002060"/>
                          </a:solidFill>
                          <a:latin typeface="Simplified Arabic"/>
                          <a:ea typeface="Calibri"/>
                          <a:cs typeface="Simplified Arabic"/>
                        </a:rPr>
                        <a:t>- الدلالات الفنية للنقط المنظمة والمبعثرة.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3</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r>
              <a:tr h="804653">
                <a:tc>
                  <a:txBody>
                    <a:bodyPr/>
                    <a:lstStyle/>
                    <a:p>
                      <a:pPr algn="ctr" rtl="1">
                        <a:lnSpc>
                          <a:spcPct val="100000"/>
                        </a:lnSpc>
                        <a:spcAft>
                          <a:spcPts val="0"/>
                        </a:spcAft>
                      </a:pPr>
                      <a:r>
                        <a:rPr lang="ar-MA" sz="1800" b="1" spc="-50">
                          <a:solidFill>
                            <a:srgbClr val="002060"/>
                          </a:solidFill>
                          <a:latin typeface="Simplified Arabic"/>
                          <a:ea typeface="Calibri"/>
                          <a:cs typeface="Simplified Arabic"/>
                        </a:rPr>
                        <a:t>4</a:t>
                      </a:r>
                      <a:endParaRPr lang="de-DE" sz="1800">
                        <a:solidFill>
                          <a:srgbClr val="002060"/>
                        </a:solidFill>
                        <a:latin typeface="Calibri"/>
                        <a:ea typeface="Calibri"/>
                        <a:cs typeface="Arial"/>
                      </a:endParaRPr>
                    </a:p>
                    <a:p>
                      <a:pPr algn="ctr" rtl="1">
                        <a:lnSpc>
                          <a:spcPct val="100000"/>
                        </a:lnSpc>
                        <a:spcAft>
                          <a:spcPts val="0"/>
                        </a:spcAft>
                      </a:pPr>
                      <a:r>
                        <a:rPr lang="ar-MA" sz="1800" b="1" spc="-50">
                          <a:solidFill>
                            <a:srgbClr val="002060"/>
                          </a:solidFill>
                          <a:latin typeface="Simplified Arabic"/>
                          <a:ea typeface="Calibri"/>
                          <a:cs typeface="Simplified Arabic"/>
                        </a:rPr>
                        <a:t>(توليف وتقويم ودعم)</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5</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00000"/>
                        </a:lnSpc>
                        <a:spcAft>
                          <a:spcPts val="0"/>
                        </a:spcAft>
                      </a:pPr>
                      <a:r>
                        <a:rPr lang="ar-MA" sz="1800">
                          <a:solidFill>
                            <a:srgbClr val="002060"/>
                          </a:solidFill>
                          <a:latin typeface="Arial"/>
                          <a:ea typeface="Calibri"/>
                          <a:cs typeface="Simplified Arabic"/>
                        </a:rPr>
                        <a:t>الطفل والمدرسة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6</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r>
              <a:tr h="804653">
                <a:tc>
                  <a:txBody>
                    <a:bodyPr/>
                    <a:lstStyle/>
                    <a:p>
                      <a:pPr algn="ctr" rtl="1">
                        <a:lnSpc>
                          <a:spcPct val="100000"/>
                        </a:lnSpc>
                        <a:spcAft>
                          <a:spcPts val="0"/>
                        </a:spcAft>
                      </a:pPr>
                      <a:r>
                        <a:rPr lang="ar-MA" sz="1800" b="1" spc="-50">
                          <a:solidFill>
                            <a:srgbClr val="002060"/>
                          </a:solidFill>
                          <a:latin typeface="Simplified Arabic"/>
                          <a:ea typeface="Calibri"/>
                          <a:cs typeface="Simplified Arabic"/>
                        </a:rPr>
                        <a:t>7</a:t>
                      </a:r>
                      <a:endParaRPr lang="de-DE" sz="1800">
                        <a:solidFill>
                          <a:srgbClr val="002060"/>
                        </a:solidFill>
                        <a:latin typeface="Calibri"/>
                        <a:ea typeface="Calibri"/>
                        <a:cs typeface="Arial"/>
                      </a:endParaRPr>
                    </a:p>
                    <a:p>
                      <a:pPr algn="ctr" rtl="1">
                        <a:lnSpc>
                          <a:spcPct val="100000"/>
                        </a:lnSpc>
                        <a:spcAft>
                          <a:spcPts val="0"/>
                        </a:spcAft>
                      </a:pPr>
                      <a:r>
                        <a:rPr lang="ar-MA" sz="1800" b="1" spc="-50">
                          <a:solidFill>
                            <a:srgbClr val="002060"/>
                          </a:solidFill>
                          <a:latin typeface="Simplified Arabic"/>
                          <a:ea typeface="Calibri"/>
                          <a:cs typeface="Simplified Arabic"/>
                        </a:rPr>
                        <a:t>(توليف وتقويم ودعم)</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8</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a:txBody>
                    <a:bodyPr/>
                    <a:lstStyle/>
                    <a:p>
                      <a:pPr algn="ctr" rtl="1">
                        <a:lnSpc>
                          <a:spcPct val="100000"/>
                        </a:lnSpc>
                        <a:spcAft>
                          <a:spcPts val="0"/>
                        </a:spcAft>
                      </a:pPr>
                      <a:r>
                        <a:rPr lang="ar-SA" sz="1800" b="1">
                          <a:solidFill>
                            <a:srgbClr val="002060"/>
                          </a:solidFill>
                          <a:latin typeface="Simplified Arabic"/>
                          <a:ea typeface="Calibri"/>
                          <a:cs typeface="Simplified Arabic"/>
                        </a:rPr>
                        <a:t>أسبوع تعلم الإدماج</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r>
              <a:tr h="325692">
                <a:tc>
                  <a:txBody>
                    <a:bodyPr/>
                    <a:lstStyle/>
                    <a:p>
                      <a:pPr algn="ctr" rtl="1">
                        <a:lnSpc>
                          <a:spcPct val="100000"/>
                        </a:lnSpc>
                        <a:spcAft>
                          <a:spcPts val="0"/>
                        </a:spcAft>
                      </a:pPr>
                      <a:r>
                        <a:rPr lang="ar-MA" sz="1800" b="1">
                          <a:solidFill>
                            <a:srgbClr val="002060"/>
                          </a:solidFill>
                          <a:latin typeface="Simplified Arabic"/>
                          <a:ea typeface="Calibri"/>
                          <a:cs typeface="Simplified Arabic"/>
                        </a:rPr>
                        <a:t>9</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a:txBody>
                    <a:bodyPr/>
                    <a:lstStyle/>
                    <a:p>
                      <a:pPr algn="ctr" rtl="1">
                        <a:lnSpc>
                          <a:spcPct val="100000"/>
                        </a:lnSpc>
                        <a:spcAft>
                          <a:spcPts val="0"/>
                        </a:spcAft>
                      </a:pPr>
                      <a:r>
                        <a:rPr lang="ar-SA" sz="1800" b="1" dirty="0">
                          <a:solidFill>
                            <a:srgbClr val="002060"/>
                          </a:solidFill>
                          <a:latin typeface="Simplified Arabic"/>
                          <a:ea typeface="Calibri"/>
                          <a:cs typeface="Simplified Arabic"/>
                        </a:rPr>
                        <a:t>أسبوع تقويم نماء الكفاية</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r>
            </a:tbl>
          </a:graphicData>
        </a:graphic>
      </p:graphicFrame>
      <p:sp>
        <p:nvSpPr>
          <p:cNvPr id="11" name="Rechteck 10"/>
          <p:cNvSpPr/>
          <p:nvPr/>
        </p:nvSpPr>
        <p:spPr>
          <a:xfrm>
            <a:off x="5786446" y="1071546"/>
            <a:ext cx="3152935" cy="461665"/>
          </a:xfrm>
          <a:prstGeom prst="rect">
            <a:avLst/>
          </a:prstGeom>
        </p:spPr>
        <p:txBody>
          <a:bodyPr wrap="square">
            <a:spAutoFit/>
          </a:bodyPr>
          <a:lstStyle/>
          <a:p>
            <a:pPr algn="r" rtl="1"/>
            <a:r>
              <a:rPr lang="ar-SA" sz="2400" b="1" dirty="0" smtClean="0">
                <a:solidFill>
                  <a:srgbClr val="C00000"/>
                </a:solidFill>
              </a:rPr>
              <a:t>الفنون التشكيلية</a:t>
            </a:r>
            <a:endParaRPr lang="de-DE" sz="2400" b="1" dirty="0">
              <a:solidFill>
                <a:srgbClr val="C00000"/>
              </a:solidFill>
            </a:endParaRPr>
          </a:p>
        </p:txBody>
      </p:sp>
    </p:spTree>
    <p:extLst>
      <p:ext uri="{BB962C8B-B14F-4D97-AF65-F5344CB8AC3E}">
        <p14:creationId xmlns="" xmlns:p14="http://schemas.microsoft.com/office/powerpoint/2010/main" val="4823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1"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478631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للكفايات والموارد والبرنامج بالسنة 1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6"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95</a:t>
            </a:fld>
            <a:endParaRPr lang="fr-FR" dirty="0"/>
          </a:p>
        </p:txBody>
      </p:sp>
      <p:sp>
        <p:nvSpPr>
          <p:cNvPr id="11" name="Rechteck 10"/>
          <p:cNvSpPr/>
          <p:nvPr/>
        </p:nvSpPr>
        <p:spPr>
          <a:xfrm>
            <a:off x="5786446" y="1071546"/>
            <a:ext cx="3152935" cy="461665"/>
          </a:xfrm>
          <a:prstGeom prst="rect">
            <a:avLst/>
          </a:prstGeom>
        </p:spPr>
        <p:txBody>
          <a:bodyPr wrap="square">
            <a:spAutoFit/>
          </a:bodyPr>
          <a:lstStyle/>
          <a:p>
            <a:pPr algn="r" rtl="1"/>
            <a:r>
              <a:rPr lang="ar-SA" sz="2400" b="1" dirty="0" smtClean="0">
                <a:solidFill>
                  <a:srgbClr val="C00000"/>
                </a:solidFill>
              </a:rPr>
              <a:t>ا</a:t>
            </a:r>
            <a:r>
              <a:rPr lang="ar-MA" sz="2400" b="1" dirty="0" smtClean="0">
                <a:solidFill>
                  <a:srgbClr val="C00000"/>
                </a:solidFill>
              </a:rPr>
              <a:t>لموسيقى والأناشيد</a:t>
            </a:r>
            <a:endParaRPr lang="de-DE" sz="2400" b="1" dirty="0">
              <a:solidFill>
                <a:srgbClr val="C00000"/>
              </a:solidFill>
            </a:endParaRPr>
          </a:p>
        </p:txBody>
      </p:sp>
      <p:graphicFrame>
        <p:nvGraphicFramePr>
          <p:cNvPr id="8" name="Tabelle 7"/>
          <p:cNvGraphicFramePr>
            <a:graphicFrameLocks noGrp="1"/>
          </p:cNvGraphicFramePr>
          <p:nvPr/>
        </p:nvGraphicFramePr>
        <p:xfrm>
          <a:off x="142844" y="1571611"/>
          <a:ext cx="8786873" cy="4286281"/>
        </p:xfrm>
        <a:graphic>
          <a:graphicData uri="http://schemas.openxmlformats.org/drawingml/2006/table">
            <a:tbl>
              <a:tblPr rtl="1"/>
              <a:tblGrid>
                <a:gridCol w="1396530"/>
                <a:gridCol w="1747865"/>
                <a:gridCol w="2870549"/>
                <a:gridCol w="2771929"/>
              </a:tblGrid>
              <a:tr h="319167">
                <a:tc>
                  <a:txBody>
                    <a:bodyPr/>
                    <a:lstStyle/>
                    <a:p>
                      <a:pPr algn="ctr" rtl="1">
                        <a:lnSpc>
                          <a:spcPct val="100000"/>
                        </a:lnSpc>
                        <a:spcAft>
                          <a:spcPts val="0"/>
                        </a:spcAft>
                      </a:pPr>
                      <a:r>
                        <a:rPr lang="ar-SA" sz="1600" b="1" dirty="0">
                          <a:solidFill>
                            <a:srgbClr val="002060"/>
                          </a:solidFill>
                          <a:latin typeface="Simplified Arabic"/>
                          <a:ea typeface="Calibri"/>
                          <a:cs typeface="Simplified Arabic"/>
                        </a:rPr>
                        <a:t>الأسابيع</a:t>
                      </a:r>
                      <a:endParaRPr lang="de-DE" sz="16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00000"/>
                        </a:lnSpc>
                        <a:spcAft>
                          <a:spcPts val="0"/>
                        </a:spcAft>
                      </a:pPr>
                      <a:r>
                        <a:rPr lang="ar-MA" sz="1600" b="1">
                          <a:solidFill>
                            <a:srgbClr val="002060"/>
                          </a:solidFill>
                          <a:latin typeface="Simplified Arabic"/>
                          <a:ea typeface="Calibri"/>
                          <a:cs typeface="Simplified Arabic"/>
                        </a:rPr>
                        <a:t>المجالات</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00000"/>
                        </a:lnSpc>
                        <a:spcAft>
                          <a:spcPts val="0"/>
                        </a:spcAft>
                      </a:pPr>
                      <a:r>
                        <a:rPr lang="ar-MA" sz="1600" b="1">
                          <a:solidFill>
                            <a:srgbClr val="002060"/>
                          </a:solidFill>
                          <a:latin typeface="Simplified Arabic"/>
                          <a:ea typeface="Calibri"/>
                          <a:cs typeface="Simplified Arabic"/>
                        </a:rPr>
                        <a:t>الكفاية أو مراحل الكفاية</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00000"/>
                        </a:lnSpc>
                        <a:spcAft>
                          <a:spcPts val="0"/>
                        </a:spcAft>
                      </a:pPr>
                      <a:r>
                        <a:rPr lang="ar-MA" sz="1600" b="1">
                          <a:solidFill>
                            <a:srgbClr val="002060"/>
                          </a:solidFill>
                          <a:latin typeface="Simplified Arabic"/>
                          <a:ea typeface="Calibri"/>
                          <a:cs typeface="Simplified Arabic"/>
                        </a:rPr>
                        <a:t>الموارد</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19167">
                <a:tc>
                  <a:txBody>
                    <a:bodyPr/>
                    <a:lstStyle/>
                    <a:p>
                      <a:pPr algn="ctr" rtl="1">
                        <a:lnSpc>
                          <a:spcPct val="100000"/>
                        </a:lnSpc>
                        <a:spcAft>
                          <a:spcPts val="0"/>
                        </a:spcAft>
                      </a:pPr>
                      <a:r>
                        <a:rPr lang="ar-MA" sz="1600" b="1">
                          <a:solidFill>
                            <a:srgbClr val="002060"/>
                          </a:solidFill>
                          <a:latin typeface="Simplified Arabic"/>
                          <a:ea typeface="Calibri"/>
                          <a:cs typeface="Simplified Arabic"/>
                        </a:rPr>
                        <a:t>1</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rtl="1">
                        <a:lnSpc>
                          <a:spcPct val="100000"/>
                        </a:lnSpc>
                        <a:spcAft>
                          <a:spcPts val="0"/>
                        </a:spcAft>
                      </a:pPr>
                      <a:r>
                        <a:rPr lang="ar-SA" sz="1200" b="1">
                          <a:solidFill>
                            <a:srgbClr val="002060"/>
                          </a:solidFill>
                          <a:latin typeface="Simplified Arabic"/>
                          <a:ea typeface="Calibri"/>
                          <a:cs typeface="Simplified Arabic"/>
                        </a:rPr>
                        <a:t>تقويم تشخيصي</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r>
              <a:tr h="372675">
                <a:tc>
                  <a:txBody>
                    <a:bodyPr/>
                    <a:lstStyle/>
                    <a:p>
                      <a:pPr algn="ctr" rtl="1">
                        <a:lnSpc>
                          <a:spcPct val="100000"/>
                        </a:lnSpc>
                        <a:spcAft>
                          <a:spcPts val="0"/>
                        </a:spcAft>
                      </a:pPr>
                      <a:r>
                        <a:rPr lang="ar-MA" sz="1600" b="1">
                          <a:solidFill>
                            <a:srgbClr val="002060"/>
                          </a:solidFill>
                          <a:latin typeface="Simplified Arabic"/>
                          <a:ea typeface="Calibri"/>
                          <a:cs typeface="Simplified Arabic"/>
                        </a:rPr>
                        <a:t>2</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00000"/>
                        </a:lnSpc>
                        <a:spcAft>
                          <a:spcPts val="0"/>
                        </a:spcAft>
                      </a:pPr>
                      <a:r>
                        <a:rPr lang="ar-MA" sz="1600">
                          <a:solidFill>
                            <a:srgbClr val="002060"/>
                          </a:solidFill>
                          <a:latin typeface="Arial"/>
                          <a:ea typeface="Calibri"/>
                          <a:cs typeface="Simplified Arabic"/>
                        </a:rPr>
                        <a:t>الطفل والأسرة</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r" rtl="1">
                        <a:lnSpc>
                          <a:spcPct val="100000"/>
                        </a:lnSpc>
                        <a:spcAft>
                          <a:spcPts val="0"/>
                        </a:spcAft>
                      </a:pPr>
                      <a:r>
                        <a:rPr lang="ar-MA" sz="1600" b="1" dirty="0">
                          <a:solidFill>
                            <a:srgbClr val="002060"/>
                          </a:solidFill>
                          <a:latin typeface="Simplified Arabic"/>
                          <a:ea typeface="Calibri"/>
                          <a:cs typeface="Simplified Arabic"/>
                        </a:rPr>
                        <a:t>المرحلة 1</a:t>
                      </a:r>
                      <a:endParaRPr lang="de-DE" sz="1600" dirty="0">
                        <a:solidFill>
                          <a:srgbClr val="002060"/>
                        </a:solidFill>
                        <a:latin typeface="Calibri"/>
                        <a:ea typeface="Calibri"/>
                        <a:cs typeface="Arial"/>
                      </a:endParaRPr>
                    </a:p>
                    <a:p>
                      <a:pPr algn="r" rtl="1">
                        <a:lnSpc>
                          <a:spcPct val="100000"/>
                        </a:lnSpc>
                        <a:spcAft>
                          <a:spcPts val="0"/>
                        </a:spcAft>
                      </a:pPr>
                      <a:r>
                        <a:rPr lang="ar-MA" sz="1600" dirty="0">
                          <a:solidFill>
                            <a:srgbClr val="002060"/>
                          </a:solidFill>
                          <a:latin typeface="Simplified Arabic"/>
                          <a:ea typeface="Calibri"/>
                          <a:cs typeface="Simplified Arabic"/>
                        </a:rPr>
                        <a:t>في نهاية المرحلة الأولى من السنة الأولى، في وضعية دالة، واعتمادا على مكتسباته السابقة وعلى </a:t>
                      </a:r>
                      <a:r>
                        <a:rPr lang="ar-MA" sz="1600" dirty="0" err="1">
                          <a:solidFill>
                            <a:srgbClr val="002060"/>
                          </a:solidFill>
                          <a:latin typeface="Simplified Arabic"/>
                          <a:ea typeface="Calibri"/>
                          <a:cs typeface="Simplified Arabic"/>
                        </a:rPr>
                        <a:t>أسناد</a:t>
                      </a:r>
                      <a:r>
                        <a:rPr lang="ar-MA" sz="1600" dirty="0">
                          <a:solidFill>
                            <a:srgbClr val="002060"/>
                          </a:solidFill>
                          <a:latin typeface="Simplified Arabic"/>
                          <a:ea typeface="Calibri"/>
                          <a:cs typeface="Simplified Arabic"/>
                        </a:rPr>
                        <a:t> مرسومة أو مصورة أو رقمية أو </a:t>
                      </a:r>
                      <a:r>
                        <a:rPr lang="ar-MA" sz="1600" dirty="0" err="1">
                          <a:solidFill>
                            <a:srgbClr val="002060"/>
                          </a:solidFill>
                          <a:latin typeface="Simplified Arabic"/>
                          <a:ea typeface="Calibri"/>
                          <a:cs typeface="Simplified Arabic"/>
                        </a:rPr>
                        <a:t>مؤداة</a:t>
                      </a:r>
                      <a:r>
                        <a:rPr lang="ar-MA" sz="1600" dirty="0">
                          <a:solidFill>
                            <a:srgbClr val="002060"/>
                          </a:solidFill>
                          <a:latin typeface="Simplified Arabic"/>
                          <a:ea typeface="Calibri"/>
                          <a:cs typeface="Simplified Arabic"/>
                        </a:rPr>
                        <a:t>:</a:t>
                      </a:r>
                      <a:endParaRPr lang="de-DE" sz="1600" dirty="0">
                        <a:solidFill>
                          <a:srgbClr val="002060"/>
                        </a:solidFill>
                        <a:latin typeface="Calibri"/>
                        <a:ea typeface="Calibri"/>
                        <a:cs typeface="Arial"/>
                      </a:endParaRPr>
                    </a:p>
                    <a:p>
                      <a:pPr algn="r" rtl="1">
                        <a:lnSpc>
                          <a:spcPct val="100000"/>
                        </a:lnSpc>
                        <a:spcAft>
                          <a:spcPts val="0"/>
                        </a:spcAft>
                      </a:pPr>
                      <a:r>
                        <a:rPr lang="ar-MA" sz="1600" dirty="0">
                          <a:solidFill>
                            <a:srgbClr val="002060"/>
                          </a:solidFill>
                          <a:latin typeface="Simplified Arabic"/>
                          <a:ea typeface="Calibri"/>
                          <a:cs typeface="Simplified Arabic"/>
                        </a:rPr>
                        <a:t>- يغني النشيد الوطني بطريقة سليمة كلمات ولحنا في الساحة مع الزملاء.</a:t>
                      </a:r>
                      <a:endParaRPr lang="de-DE" sz="1600" dirty="0">
                        <a:solidFill>
                          <a:srgbClr val="002060"/>
                        </a:solidFill>
                        <a:latin typeface="Calibri"/>
                        <a:ea typeface="Calibri"/>
                        <a:cs typeface="Arial"/>
                      </a:endParaRPr>
                    </a:p>
                    <a:p>
                      <a:pPr algn="r" rtl="1">
                        <a:lnSpc>
                          <a:spcPct val="100000"/>
                        </a:lnSpc>
                        <a:spcAft>
                          <a:spcPts val="0"/>
                        </a:spcAft>
                      </a:pPr>
                      <a:r>
                        <a:rPr lang="ar-MA" sz="1600" dirty="0">
                          <a:solidFill>
                            <a:srgbClr val="002060"/>
                          </a:solidFill>
                          <a:latin typeface="Simplified Arabic"/>
                          <a:ea typeface="Calibri"/>
                          <a:cs typeface="Simplified Arabic"/>
                        </a:rPr>
                        <a:t>- يحفظ الحروف الموسيقية ويغني السلم الموسيقي صعودا ونزولا.</a:t>
                      </a:r>
                      <a:endParaRPr lang="de-DE" sz="1600" dirty="0">
                        <a:solidFill>
                          <a:srgbClr val="002060"/>
                        </a:solidFill>
                        <a:latin typeface="Calibri"/>
                        <a:ea typeface="Calibri"/>
                        <a:cs typeface="Arial"/>
                      </a:endParaRPr>
                    </a:p>
                    <a:p>
                      <a:pPr algn="r" rtl="1">
                        <a:lnSpc>
                          <a:spcPct val="100000"/>
                        </a:lnSpc>
                        <a:spcAft>
                          <a:spcPts val="0"/>
                        </a:spcAft>
                      </a:pPr>
                      <a:r>
                        <a:rPr lang="ar-MA" sz="1600" dirty="0">
                          <a:solidFill>
                            <a:srgbClr val="002060"/>
                          </a:solidFill>
                          <a:latin typeface="Simplified Arabic"/>
                          <a:ea typeface="Calibri"/>
                          <a:cs typeface="Simplified Arabic"/>
                        </a:rPr>
                        <a:t>يغني أغنيتين من الرصيد الغنائي للموسم الدراسي مع مصاحبة الغناء بالنبض الذي يؤديه بالتصفيق أو بحركة الجسد.</a:t>
                      </a:r>
                      <a:endParaRPr lang="de-DE" sz="16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r" rtl="1">
                        <a:lnSpc>
                          <a:spcPct val="100000"/>
                        </a:lnSpc>
                        <a:spcAft>
                          <a:spcPts val="0"/>
                        </a:spcAft>
                      </a:pPr>
                      <a:r>
                        <a:rPr lang="ar-MA" sz="1600">
                          <a:solidFill>
                            <a:srgbClr val="002060"/>
                          </a:solidFill>
                          <a:latin typeface="Simplified Arabic"/>
                          <a:ea typeface="Calibri"/>
                          <a:cs typeface="Simplified Arabic"/>
                        </a:rPr>
                        <a:t>يوظف المتعلم(ة) مكتسباته:</a:t>
                      </a:r>
                      <a:endParaRPr lang="de-DE" sz="1600">
                        <a:solidFill>
                          <a:srgbClr val="002060"/>
                        </a:solidFill>
                        <a:latin typeface="Calibri"/>
                        <a:ea typeface="Calibri"/>
                        <a:cs typeface="Arial"/>
                      </a:endParaRPr>
                    </a:p>
                    <a:p>
                      <a:pPr algn="r" rtl="1">
                        <a:lnSpc>
                          <a:spcPct val="100000"/>
                        </a:lnSpc>
                        <a:spcAft>
                          <a:spcPts val="0"/>
                        </a:spcAft>
                      </a:pPr>
                      <a:r>
                        <a:rPr lang="ar-MA" sz="1600" b="1">
                          <a:solidFill>
                            <a:srgbClr val="002060"/>
                          </a:solidFill>
                          <a:latin typeface="Simplified Arabic"/>
                          <a:ea typeface="Calibri"/>
                          <a:cs typeface="Simplified Arabic"/>
                        </a:rPr>
                        <a:t>المعرفية: </a:t>
                      </a:r>
                      <a:endParaRPr lang="de-DE" sz="1600">
                        <a:solidFill>
                          <a:srgbClr val="002060"/>
                        </a:solidFill>
                        <a:latin typeface="Calibri"/>
                        <a:ea typeface="Calibri"/>
                        <a:cs typeface="Arial"/>
                      </a:endParaRPr>
                    </a:p>
                    <a:p>
                      <a:pPr algn="r" rtl="1">
                        <a:lnSpc>
                          <a:spcPct val="100000"/>
                        </a:lnSpc>
                        <a:spcAft>
                          <a:spcPts val="0"/>
                        </a:spcAft>
                      </a:pPr>
                      <a:r>
                        <a:rPr lang="ar-MA" sz="1600">
                          <a:solidFill>
                            <a:srgbClr val="002060"/>
                          </a:solidFill>
                          <a:latin typeface="Simplified Arabic"/>
                          <a:ea typeface="Calibri"/>
                          <a:cs typeface="Simplified Arabic"/>
                        </a:rPr>
                        <a:t>- حفظ كلمات النشيد الوطني والأغنيتين.</a:t>
                      </a:r>
                      <a:endParaRPr lang="de-DE" sz="1600">
                        <a:solidFill>
                          <a:srgbClr val="002060"/>
                        </a:solidFill>
                        <a:latin typeface="Calibri"/>
                        <a:ea typeface="Calibri"/>
                        <a:cs typeface="Arial"/>
                      </a:endParaRPr>
                    </a:p>
                    <a:p>
                      <a:pPr algn="r" rtl="1">
                        <a:lnSpc>
                          <a:spcPct val="100000"/>
                        </a:lnSpc>
                        <a:spcAft>
                          <a:spcPts val="0"/>
                        </a:spcAft>
                      </a:pPr>
                      <a:r>
                        <a:rPr lang="ar-MA" sz="1600">
                          <a:solidFill>
                            <a:srgbClr val="002060"/>
                          </a:solidFill>
                          <a:latin typeface="Simplified Arabic"/>
                          <a:ea typeface="Calibri"/>
                          <a:cs typeface="Simplified Arabic"/>
                        </a:rPr>
                        <a:t>- حفظ ترتيب الحروف الموسيقية</a:t>
                      </a:r>
                      <a:endParaRPr lang="de-DE" sz="1600">
                        <a:solidFill>
                          <a:srgbClr val="002060"/>
                        </a:solidFill>
                        <a:latin typeface="Calibri"/>
                        <a:ea typeface="Calibri"/>
                        <a:cs typeface="Arial"/>
                      </a:endParaRPr>
                    </a:p>
                    <a:p>
                      <a:pPr algn="r" rtl="1">
                        <a:lnSpc>
                          <a:spcPct val="100000"/>
                        </a:lnSpc>
                        <a:spcAft>
                          <a:spcPts val="0"/>
                        </a:spcAft>
                      </a:pPr>
                      <a:r>
                        <a:rPr lang="ar-MA" sz="1600" b="1">
                          <a:solidFill>
                            <a:srgbClr val="002060"/>
                          </a:solidFill>
                          <a:latin typeface="Simplified Arabic"/>
                          <a:ea typeface="Calibri"/>
                          <a:cs typeface="Simplified Arabic"/>
                        </a:rPr>
                        <a:t>المهارية: </a:t>
                      </a:r>
                      <a:endParaRPr lang="de-DE" sz="1600">
                        <a:solidFill>
                          <a:srgbClr val="002060"/>
                        </a:solidFill>
                        <a:latin typeface="Calibri"/>
                        <a:ea typeface="Calibri"/>
                        <a:cs typeface="Arial"/>
                      </a:endParaRPr>
                    </a:p>
                    <a:p>
                      <a:pPr algn="r" rtl="1">
                        <a:lnSpc>
                          <a:spcPct val="100000"/>
                        </a:lnSpc>
                        <a:spcAft>
                          <a:spcPts val="0"/>
                        </a:spcAft>
                      </a:pPr>
                      <a:r>
                        <a:rPr lang="ar-MA" sz="1600">
                          <a:solidFill>
                            <a:srgbClr val="002060"/>
                          </a:solidFill>
                          <a:latin typeface="Simplified Arabic"/>
                          <a:ea typeface="Calibri"/>
                          <a:cs typeface="Simplified Arabic"/>
                        </a:rPr>
                        <a:t>- الغناء السليم باحترام القرار والإيقاع.</a:t>
                      </a:r>
                      <a:endParaRPr lang="de-DE" sz="1600">
                        <a:solidFill>
                          <a:srgbClr val="002060"/>
                        </a:solidFill>
                        <a:latin typeface="Calibri"/>
                        <a:ea typeface="Calibri"/>
                        <a:cs typeface="Arial"/>
                      </a:endParaRPr>
                    </a:p>
                    <a:p>
                      <a:pPr algn="r" rtl="1">
                        <a:lnSpc>
                          <a:spcPct val="100000"/>
                        </a:lnSpc>
                        <a:spcAft>
                          <a:spcPts val="0"/>
                        </a:spcAft>
                      </a:pPr>
                      <a:r>
                        <a:rPr lang="ar-MA" sz="1600">
                          <a:solidFill>
                            <a:srgbClr val="002060"/>
                          </a:solidFill>
                          <a:latin typeface="Simplified Arabic"/>
                          <a:ea typeface="Calibri"/>
                          <a:cs typeface="Simplified Arabic"/>
                        </a:rPr>
                        <a:t>- استعمال التصفيق أساسا لأداء النبض </a:t>
                      </a:r>
                      <a:endParaRPr lang="de-DE" sz="1600">
                        <a:solidFill>
                          <a:srgbClr val="002060"/>
                        </a:solidFill>
                        <a:latin typeface="Calibri"/>
                        <a:ea typeface="Calibri"/>
                        <a:cs typeface="Arial"/>
                      </a:endParaRPr>
                    </a:p>
                    <a:p>
                      <a:pPr algn="r" rtl="1">
                        <a:lnSpc>
                          <a:spcPct val="100000"/>
                        </a:lnSpc>
                        <a:spcAft>
                          <a:spcPts val="0"/>
                        </a:spcAft>
                      </a:pPr>
                      <a:r>
                        <a:rPr lang="ar-MA" sz="1600">
                          <a:solidFill>
                            <a:srgbClr val="002060"/>
                          </a:solidFill>
                          <a:latin typeface="Simplified Arabic"/>
                          <a:ea typeface="Calibri"/>
                          <a:cs typeface="Simplified Arabic"/>
                        </a:rPr>
                        <a:t>- الموسيقي.</a:t>
                      </a:r>
                      <a:endParaRPr lang="de-DE" sz="1600">
                        <a:solidFill>
                          <a:srgbClr val="002060"/>
                        </a:solidFill>
                        <a:latin typeface="Calibri"/>
                        <a:ea typeface="Calibri"/>
                        <a:cs typeface="Arial"/>
                      </a:endParaRPr>
                    </a:p>
                    <a:p>
                      <a:pPr algn="r" rtl="1">
                        <a:lnSpc>
                          <a:spcPct val="100000"/>
                        </a:lnSpc>
                        <a:spcAft>
                          <a:spcPts val="0"/>
                        </a:spcAft>
                      </a:pPr>
                      <a:r>
                        <a:rPr lang="ar-MA" sz="1600" b="1">
                          <a:solidFill>
                            <a:srgbClr val="002060"/>
                          </a:solidFill>
                          <a:latin typeface="Simplified Arabic"/>
                          <a:ea typeface="Calibri"/>
                          <a:cs typeface="Simplified Arabic"/>
                        </a:rPr>
                        <a:t>الوجدانية:</a:t>
                      </a:r>
                      <a:endParaRPr lang="de-DE" sz="1600">
                        <a:solidFill>
                          <a:srgbClr val="002060"/>
                        </a:solidFill>
                        <a:latin typeface="Calibri"/>
                        <a:ea typeface="Calibri"/>
                        <a:cs typeface="Arial"/>
                      </a:endParaRPr>
                    </a:p>
                    <a:p>
                      <a:pPr algn="r" rtl="1">
                        <a:lnSpc>
                          <a:spcPct val="100000"/>
                        </a:lnSpc>
                        <a:spcAft>
                          <a:spcPts val="0"/>
                        </a:spcAft>
                      </a:pPr>
                      <a:r>
                        <a:rPr lang="ar-MA" sz="1600">
                          <a:solidFill>
                            <a:srgbClr val="002060"/>
                          </a:solidFill>
                          <a:latin typeface="Simplified Arabic"/>
                          <a:ea typeface="Calibri"/>
                          <a:cs typeface="Simplified Arabic"/>
                        </a:rPr>
                        <a:t>- غناء النشيد الوطني بإجلال.</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21">
                <a:tc>
                  <a:txBody>
                    <a:bodyPr/>
                    <a:lstStyle/>
                    <a:p>
                      <a:pPr algn="ctr" rtl="1">
                        <a:lnSpc>
                          <a:spcPct val="100000"/>
                        </a:lnSpc>
                        <a:spcAft>
                          <a:spcPts val="0"/>
                        </a:spcAft>
                      </a:pPr>
                      <a:r>
                        <a:rPr lang="ar-MA" sz="1600" b="1">
                          <a:solidFill>
                            <a:srgbClr val="002060"/>
                          </a:solidFill>
                          <a:latin typeface="Simplified Arabic"/>
                          <a:ea typeface="Calibri"/>
                          <a:cs typeface="Simplified Arabic"/>
                        </a:rPr>
                        <a:t>3</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r>
              <a:tr h="788532">
                <a:tc>
                  <a:txBody>
                    <a:bodyPr/>
                    <a:lstStyle/>
                    <a:p>
                      <a:pPr algn="ctr" rtl="1">
                        <a:lnSpc>
                          <a:spcPct val="100000"/>
                        </a:lnSpc>
                        <a:spcAft>
                          <a:spcPts val="0"/>
                        </a:spcAft>
                      </a:pPr>
                      <a:r>
                        <a:rPr lang="ar-MA" sz="1600" b="1" spc="-50">
                          <a:solidFill>
                            <a:srgbClr val="002060"/>
                          </a:solidFill>
                          <a:latin typeface="Simplified Arabic"/>
                          <a:ea typeface="Calibri"/>
                          <a:cs typeface="Simplified Arabic"/>
                        </a:rPr>
                        <a:t>4</a:t>
                      </a:r>
                      <a:endParaRPr lang="de-DE" sz="1600">
                        <a:solidFill>
                          <a:srgbClr val="002060"/>
                        </a:solidFill>
                        <a:latin typeface="Calibri"/>
                        <a:ea typeface="Calibri"/>
                        <a:cs typeface="Arial"/>
                      </a:endParaRPr>
                    </a:p>
                    <a:p>
                      <a:pPr algn="ctr" rtl="1">
                        <a:lnSpc>
                          <a:spcPct val="100000"/>
                        </a:lnSpc>
                        <a:spcAft>
                          <a:spcPts val="0"/>
                        </a:spcAft>
                      </a:pPr>
                      <a:r>
                        <a:rPr lang="ar-MA" sz="1600" b="1" spc="-50">
                          <a:solidFill>
                            <a:srgbClr val="002060"/>
                          </a:solidFill>
                          <a:latin typeface="Simplified Arabic"/>
                          <a:ea typeface="Calibri"/>
                          <a:cs typeface="Simplified Arabic"/>
                        </a:rPr>
                        <a:t>(توليف وتقويم ودعم)</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383939">
                <a:tc>
                  <a:txBody>
                    <a:bodyPr/>
                    <a:lstStyle/>
                    <a:p>
                      <a:pPr algn="ctr" rtl="1">
                        <a:lnSpc>
                          <a:spcPct val="100000"/>
                        </a:lnSpc>
                        <a:spcAft>
                          <a:spcPts val="0"/>
                        </a:spcAft>
                      </a:pPr>
                      <a:r>
                        <a:rPr lang="ar-MA" sz="1600" b="1">
                          <a:solidFill>
                            <a:srgbClr val="002060"/>
                          </a:solidFill>
                          <a:latin typeface="Simplified Arabic"/>
                          <a:ea typeface="Calibri"/>
                          <a:cs typeface="Simplified Arabic"/>
                        </a:rPr>
                        <a:t>5</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ct val="100000"/>
                        </a:lnSpc>
                        <a:spcAft>
                          <a:spcPts val="0"/>
                        </a:spcAft>
                      </a:pPr>
                      <a:r>
                        <a:rPr lang="ar-MA" sz="1600">
                          <a:solidFill>
                            <a:srgbClr val="002060"/>
                          </a:solidFill>
                          <a:latin typeface="Arial"/>
                          <a:ea typeface="Calibri"/>
                          <a:cs typeface="Simplified Arabic"/>
                        </a:rPr>
                        <a:t>الطفل والمدرسة</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r>
              <a:tr h="402714">
                <a:tc>
                  <a:txBody>
                    <a:bodyPr/>
                    <a:lstStyle/>
                    <a:p>
                      <a:pPr algn="ctr" rtl="1">
                        <a:lnSpc>
                          <a:spcPct val="100000"/>
                        </a:lnSpc>
                        <a:spcAft>
                          <a:spcPts val="0"/>
                        </a:spcAft>
                      </a:pPr>
                      <a:r>
                        <a:rPr lang="ar-MA" sz="1600" b="1">
                          <a:solidFill>
                            <a:srgbClr val="002060"/>
                          </a:solidFill>
                          <a:latin typeface="Simplified Arabic"/>
                          <a:ea typeface="Calibri"/>
                          <a:cs typeface="Simplified Arabic"/>
                        </a:rPr>
                        <a:t>6</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r>
              <a:tr h="788532">
                <a:tc>
                  <a:txBody>
                    <a:bodyPr/>
                    <a:lstStyle/>
                    <a:p>
                      <a:pPr algn="ctr" rtl="1">
                        <a:lnSpc>
                          <a:spcPct val="100000"/>
                        </a:lnSpc>
                        <a:spcAft>
                          <a:spcPts val="0"/>
                        </a:spcAft>
                      </a:pPr>
                      <a:r>
                        <a:rPr lang="ar-MA" sz="1600" b="1" spc="-50">
                          <a:solidFill>
                            <a:srgbClr val="002060"/>
                          </a:solidFill>
                          <a:latin typeface="Simplified Arabic"/>
                          <a:ea typeface="Calibri"/>
                          <a:cs typeface="Simplified Arabic"/>
                        </a:rPr>
                        <a:t>7</a:t>
                      </a:r>
                      <a:endParaRPr lang="de-DE" sz="1600">
                        <a:solidFill>
                          <a:srgbClr val="002060"/>
                        </a:solidFill>
                        <a:latin typeface="Calibri"/>
                        <a:ea typeface="Calibri"/>
                        <a:cs typeface="Arial"/>
                      </a:endParaRPr>
                    </a:p>
                    <a:p>
                      <a:pPr algn="ctr" rtl="1">
                        <a:lnSpc>
                          <a:spcPct val="100000"/>
                        </a:lnSpc>
                        <a:spcAft>
                          <a:spcPts val="0"/>
                        </a:spcAft>
                      </a:pPr>
                      <a:r>
                        <a:rPr lang="ar-MA" sz="1600" b="1" spc="-50">
                          <a:solidFill>
                            <a:srgbClr val="002060"/>
                          </a:solidFill>
                          <a:latin typeface="Simplified Arabic"/>
                          <a:ea typeface="Calibri"/>
                          <a:cs typeface="Simplified Arabic"/>
                        </a:rPr>
                        <a:t>(توليف وتقويم ودعم)</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319167">
                <a:tc>
                  <a:txBody>
                    <a:bodyPr/>
                    <a:lstStyle/>
                    <a:p>
                      <a:pPr algn="ctr" rtl="1">
                        <a:lnSpc>
                          <a:spcPct val="100000"/>
                        </a:lnSpc>
                        <a:spcAft>
                          <a:spcPts val="0"/>
                        </a:spcAft>
                      </a:pPr>
                      <a:r>
                        <a:rPr lang="ar-MA" sz="1600" b="1">
                          <a:solidFill>
                            <a:srgbClr val="002060"/>
                          </a:solidFill>
                          <a:latin typeface="Simplified Arabic"/>
                          <a:ea typeface="Calibri"/>
                          <a:cs typeface="Simplified Arabic"/>
                        </a:rPr>
                        <a:t>8</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a:txBody>
                    <a:bodyPr/>
                    <a:lstStyle/>
                    <a:p>
                      <a:pPr algn="ctr" rtl="1">
                        <a:lnSpc>
                          <a:spcPct val="100000"/>
                        </a:lnSpc>
                        <a:spcAft>
                          <a:spcPts val="0"/>
                        </a:spcAft>
                      </a:pPr>
                      <a:r>
                        <a:rPr lang="ar-SA" sz="1600" b="1">
                          <a:solidFill>
                            <a:srgbClr val="002060"/>
                          </a:solidFill>
                          <a:latin typeface="Simplified Arabic"/>
                          <a:ea typeface="Calibri"/>
                          <a:cs typeface="Simplified Arabic"/>
                        </a:rPr>
                        <a:t>أسبوع تعلم الإدماج</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r>
              <a:tr h="319167">
                <a:tc>
                  <a:txBody>
                    <a:bodyPr/>
                    <a:lstStyle/>
                    <a:p>
                      <a:pPr algn="ctr" rtl="1">
                        <a:lnSpc>
                          <a:spcPct val="100000"/>
                        </a:lnSpc>
                        <a:spcAft>
                          <a:spcPts val="0"/>
                        </a:spcAft>
                      </a:pPr>
                      <a:r>
                        <a:rPr lang="ar-MA" sz="1600" b="1">
                          <a:solidFill>
                            <a:srgbClr val="002060"/>
                          </a:solidFill>
                          <a:latin typeface="Simplified Arabic"/>
                          <a:ea typeface="Calibri"/>
                          <a:cs typeface="Simplified Arabic"/>
                        </a:rPr>
                        <a:t>9</a:t>
                      </a:r>
                      <a:endParaRPr lang="de-DE" sz="16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a:txBody>
                    <a:bodyPr/>
                    <a:lstStyle/>
                    <a:p>
                      <a:pPr algn="ctr" rtl="1">
                        <a:lnSpc>
                          <a:spcPct val="100000"/>
                        </a:lnSpc>
                        <a:spcAft>
                          <a:spcPts val="0"/>
                        </a:spcAft>
                      </a:pPr>
                      <a:r>
                        <a:rPr lang="ar-SA" sz="1600" b="1" dirty="0">
                          <a:solidFill>
                            <a:srgbClr val="002060"/>
                          </a:solidFill>
                          <a:latin typeface="Simplified Arabic"/>
                          <a:ea typeface="Calibri"/>
                          <a:cs typeface="Simplified Arabic"/>
                        </a:rPr>
                        <a:t>أسبوع تقويم نماء الكفاية</a:t>
                      </a:r>
                      <a:endParaRPr lang="de-DE" sz="16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 xmlns:p14="http://schemas.microsoft.com/office/powerpoint/2010/main" val="4823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8"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0" y="0"/>
            <a:ext cx="478631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a:solidFill>
                  <a:srgbClr val="C00000"/>
                </a:solidFill>
                <a:latin typeface="Times New Roman" pitchFamily="18" charset="0"/>
                <a:cs typeface="Times New Roman" pitchFamily="18" charset="0"/>
              </a:rPr>
              <a:t>نموذج من </a:t>
            </a:r>
            <a:r>
              <a:rPr lang="ar-MA" sz="2800" b="1" kern="0" dirty="0" smtClean="0">
                <a:solidFill>
                  <a:srgbClr val="C00000"/>
                </a:solidFill>
                <a:latin typeface="Times New Roman" pitchFamily="18" charset="0"/>
                <a:cs typeface="Times New Roman" pitchFamily="18" charset="0"/>
              </a:rPr>
              <a:t>الجدول المعدل  للكفايات والموارد والبرنامج بالسنة 1 </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5"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6"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7"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96</a:t>
            </a:fld>
            <a:endParaRPr lang="fr-FR" dirty="0"/>
          </a:p>
        </p:txBody>
      </p:sp>
      <p:sp>
        <p:nvSpPr>
          <p:cNvPr id="11" name="Rechteck 10"/>
          <p:cNvSpPr/>
          <p:nvPr/>
        </p:nvSpPr>
        <p:spPr>
          <a:xfrm>
            <a:off x="5786446" y="1071546"/>
            <a:ext cx="3152935" cy="461665"/>
          </a:xfrm>
          <a:prstGeom prst="rect">
            <a:avLst/>
          </a:prstGeom>
        </p:spPr>
        <p:txBody>
          <a:bodyPr wrap="square">
            <a:spAutoFit/>
          </a:bodyPr>
          <a:lstStyle/>
          <a:p>
            <a:pPr algn="r" rtl="1"/>
            <a:r>
              <a:rPr lang="ar-SA" sz="2400" b="1" dirty="0" smtClean="0">
                <a:solidFill>
                  <a:srgbClr val="C00000"/>
                </a:solidFill>
              </a:rPr>
              <a:t>ا</a:t>
            </a:r>
            <a:r>
              <a:rPr lang="ar-MA" sz="2400" b="1" dirty="0" smtClean="0">
                <a:solidFill>
                  <a:srgbClr val="C00000"/>
                </a:solidFill>
              </a:rPr>
              <a:t>لمسرح</a:t>
            </a:r>
            <a:endParaRPr lang="de-DE" sz="2400" b="1" dirty="0">
              <a:solidFill>
                <a:srgbClr val="C00000"/>
              </a:solidFill>
            </a:endParaRPr>
          </a:p>
        </p:txBody>
      </p:sp>
      <p:graphicFrame>
        <p:nvGraphicFramePr>
          <p:cNvPr id="9" name="Tabelle 8"/>
          <p:cNvGraphicFramePr>
            <a:graphicFrameLocks noGrp="1"/>
          </p:cNvGraphicFramePr>
          <p:nvPr/>
        </p:nvGraphicFramePr>
        <p:xfrm>
          <a:off x="142844" y="1571610"/>
          <a:ext cx="8858311" cy="4214844"/>
        </p:xfrm>
        <a:graphic>
          <a:graphicData uri="http://schemas.openxmlformats.org/drawingml/2006/table">
            <a:tbl>
              <a:tblPr rtl="1"/>
              <a:tblGrid>
                <a:gridCol w="1407884"/>
                <a:gridCol w="1762075"/>
                <a:gridCol w="2893887"/>
                <a:gridCol w="2794465"/>
              </a:tblGrid>
              <a:tr h="340859">
                <a:tc>
                  <a:txBody>
                    <a:bodyPr/>
                    <a:lstStyle/>
                    <a:p>
                      <a:pPr algn="ctr" rtl="1">
                        <a:lnSpc>
                          <a:spcPct val="115000"/>
                        </a:lnSpc>
                        <a:spcAft>
                          <a:spcPts val="0"/>
                        </a:spcAft>
                      </a:pPr>
                      <a:r>
                        <a:rPr lang="ar-SA" sz="1800" b="1" dirty="0">
                          <a:solidFill>
                            <a:srgbClr val="002060"/>
                          </a:solidFill>
                          <a:latin typeface="Simplified Arabic"/>
                          <a:ea typeface="Calibri"/>
                          <a:cs typeface="Simplified Arabic"/>
                        </a:rPr>
                        <a:t>الأسابيع</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800" b="1">
                          <a:solidFill>
                            <a:srgbClr val="002060"/>
                          </a:solidFill>
                          <a:latin typeface="Simplified Arabic"/>
                          <a:ea typeface="Calibri"/>
                          <a:cs typeface="Simplified Arabic"/>
                        </a:rPr>
                        <a:t>المجالات</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800" b="1">
                          <a:solidFill>
                            <a:srgbClr val="002060"/>
                          </a:solidFill>
                          <a:latin typeface="Simplified Arabic"/>
                          <a:ea typeface="Calibri"/>
                          <a:cs typeface="Simplified Arabic"/>
                        </a:rPr>
                        <a:t>الكفاية أو مراحل الكفاية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rtl="1">
                        <a:lnSpc>
                          <a:spcPct val="115000"/>
                        </a:lnSpc>
                        <a:spcAft>
                          <a:spcPts val="0"/>
                        </a:spcAft>
                      </a:pPr>
                      <a:r>
                        <a:rPr lang="ar-MA" sz="1800" b="1" dirty="0">
                          <a:solidFill>
                            <a:srgbClr val="002060"/>
                          </a:solidFill>
                          <a:latin typeface="Simplified Arabic"/>
                          <a:ea typeface="Calibri"/>
                          <a:cs typeface="Simplified Arabic"/>
                        </a:rPr>
                        <a:t>الموارد</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40859">
                <a:tc>
                  <a:txBody>
                    <a:bodyPr/>
                    <a:lstStyle/>
                    <a:p>
                      <a:pPr algn="ctr" rtl="1">
                        <a:lnSpc>
                          <a:spcPts val="1400"/>
                        </a:lnSpc>
                        <a:spcAft>
                          <a:spcPts val="0"/>
                        </a:spcAft>
                      </a:pPr>
                      <a:r>
                        <a:rPr lang="ar-MA" sz="1800" b="1">
                          <a:solidFill>
                            <a:srgbClr val="002060"/>
                          </a:solidFill>
                          <a:latin typeface="Simplified Arabic"/>
                          <a:ea typeface="Calibri"/>
                          <a:cs typeface="Simplified Arabic"/>
                        </a:rPr>
                        <a:t>1</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gridSpan="3">
                  <a:txBody>
                    <a:bodyPr/>
                    <a:lstStyle/>
                    <a:p>
                      <a:pPr algn="ctr" rtl="1">
                        <a:lnSpc>
                          <a:spcPts val="1400"/>
                        </a:lnSpc>
                        <a:spcAft>
                          <a:spcPts val="0"/>
                        </a:spcAft>
                      </a:pPr>
                      <a:r>
                        <a:rPr lang="ar-SA" sz="1400" b="1">
                          <a:solidFill>
                            <a:srgbClr val="002060"/>
                          </a:solidFill>
                          <a:latin typeface="Simplified Arabic"/>
                          <a:ea typeface="Calibri"/>
                          <a:cs typeface="Simplified Arabic"/>
                        </a:rPr>
                        <a:t>تقويم تشخيصي</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de-DE"/>
                    </a:p>
                  </a:txBody>
                  <a:tcPr/>
                </a:tc>
                <a:tc hMerge="1">
                  <a:txBody>
                    <a:bodyPr/>
                    <a:lstStyle/>
                    <a:p>
                      <a:endParaRPr lang="de-DE"/>
                    </a:p>
                  </a:txBody>
                  <a:tcPr/>
                </a:tc>
              </a:tr>
              <a:tr h="291790">
                <a:tc>
                  <a:txBody>
                    <a:bodyPr/>
                    <a:lstStyle/>
                    <a:p>
                      <a:pPr algn="ctr" rtl="1">
                        <a:lnSpc>
                          <a:spcPts val="1400"/>
                        </a:lnSpc>
                        <a:spcAft>
                          <a:spcPts val="0"/>
                        </a:spcAft>
                      </a:pPr>
                      <a:r>
                        <a:rPr lang="ar-MA" sz="1800" b="1">
                          <a:solidFill>
                            <a:srgbClr val="002060"/>
                          </a:solidFill>
                          <a:latin typeface="Simplified Arabic"/>
                          <a:ea typeface="Calibri"/>
                          <a:cs typeface="Simplified Arabic"/>
                        </a:rPr>
                        <a:t>2</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ts val="1400"/>
                        </a:lnSpc>
                        <a:spcAft>
                          <a:spcPts val="0"/>
                        </a:spcAft>
                      </a:pPr>
                      <a:r>
                        <a:rPr lang="ar-MA" sz="1800">
                          <a:solidFill>
                            <a:srgbClr val="002060"/>
                          </a:solidFill>
                          <a:latin typeface="Arial"/>
                          <a:ea typeface="Calibri"/>
                          <a:cs typeface="Simplified Arabic"/>
                        </a:rPr>
                        <a:t>الطفل والأسرة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r" rtl="1">
                        <a:lnSpc>
                          <a:spcPct val="115000"/>
                        </a:lnSpc>
                        <a:spcAft>
                          <a:spcPts val="0"/>
                        </a:spcAft>
                      </a:pPr>
                      <a:r>
                        <a:rPr lang="ar-MA" sz="1800" b="1" dirty="0">
                          <a:solidFill>
                            <a:srgbClr val="002060"/>
                          </a:solidFill>
                          <a:latin typeface="Simplified Arabic"/>
                          <a:ea typeface="Calibri"/>
                          <a:cs typeface="Simplified Arabic"/>
                        </a:rPr>
                        <a:t>المرحلة 1</a:t>
                      </a:r>
                      <a:endParaRPr lang="de-DE" sz="1800" dirty="0">
                        <a:solidFill>
                          <a:srgbClr val="002060"/>
                        </a:solidFill>
                        <a:latin typeface="Calibri"/>
                        <a:ea typeface="Calibri"/>
                        <a:cs typeface="Arial"/>
                      </a:endParaRPr>
                    </a:p>
                    <a:p>
                      <a:pPr algn="r" rtl="1">
                        <a:lnSpc>
                          <a:spcPct val="115000"/>
                        </a:lnSpc>
                        <a:spcAft>
                          <a:spcPts val="0"/>
                        </a:spcAft>
                      </a:pPr>
                      <a:r>
                        <a:rPr lang="ar-MA" sz="1800" dirty="0">
                          <a:solidFill>
                            <a:srgbClr val="002060"/>
                          </a:solidFill>
                          <a:latin typeface="Simplified Arabic"/>
                          <a:ea typeface="Calibri"/>
                          <a:cs typeface="Simplified Arabic"/>
                        </a:rPr>
                        <a:t> في نهاية المرحلة الأولى من السنة الأولى، في وضعية دالة، واعتمادا على مكتسباته السابقة وعلى </a:t>
                      </a:r>
                      <a:r>
                        <a:rPr lang="ar-MA" sz="1800" dirty="0" err="1">
                          <a:solidFill>
                            <a:srgbClr val="002060"/>
                          </a:solidFill>
                          <a:latin typeface="Simplified Arabic"/>
                          <a:ea typeface="Calibri"/>
                          <a:cs typeface="Simplified Arabic"/>
                        </a:rPr>
                        <a:t>أسناد</a:t>
                      </a:r>
                      <a:r>
                        <a:rPr lang="ar-MA" sz="1800" dirty="0">
                          <a:solidFill>
                            <a:srgbClr val="002060"/>
                          </a:solidFill>
                          <a:latin typeface="Simplified Arabic"/>
                          <a:ea typeface="Calibri"/>
                          <a:cs typeface="Simplified Arabic"/>
                        </a:rPr>
                        <a:t> مادية أو رمزية، يقدم المتعلم(ة) </a:t>
                      </a:r>
                      <a:r>
                        <a:rPr lang="ar-MA" sz="1800" dirty="0" err="1">
                          <a:solidFill>
                            <a:srgbClr val="002060"/>
                          </a:solidFill>
                          <a:latin typeface="Simplified Arabic"/>
                          <a:ea typeface="Calibri"/>
                          <a:cs typeface="Simplified Arabic"/>
                        </a:rPr>
                        <a:t>منتوجا</a:t>
                      </a:r>
                      <a:r>
                        <a:rPr lang="ar-MA" sz="1800" dirty="0">
                          <a:solidFill>
                            <a:srgbClr val="002060"/>
                          </a:solidFill>
                          <a:latin typeface="Simplified Arabic"/>
                          <a:ea typeface="Calibri"/>
                          <a:cs typeface="Simplified Arabic"/>
                        </a:rPr>
                        <a:t> مسرحيا بتوظيف مكتسباته المرتبطة بالتسخين والاسترخاء والتنفس وإيقاظ الحواس.</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r" rtl="1">
                        <a:lnSpc>
                          <a:spcPct val="115000"/>
                        </a:lnSpc>
                        <a:spcAft>
                          <a:spcPts val="0"/>
                        </a:spcAft>
                      </a:pPr>
                      <a:r>
                        <a:rPr lang="ar-MA" sz="1800">
                          <a:solidFill>
                            <a:srgbClr val="002060"/>
                          </a:solidFill>
                          <a:latin typeface="Simplified Arabic"/>
                          <a:ea typeface="Calibri"/>
                          <a:cs typeface="Simplified Arabic"/>
                        </a:rPr>
                        <a:t>يعبر المتعلم(ة) مسرحيا بتوظيف:</a:t>
                      </a:r>
                      <a:endParaRPr lang="de-DE" sz="1800">
                        <a:solidFill>
                          <a:srgbClr val="002060"/>
                        </a:solidFill>
                        <a:latin typeface="Calibri"/>
                        <a:ea typeface="Calibri"/>
                        <a:cs typeface="Arial"/>
                      </a:endParaRPr>
                    </a:p>
                    <a:p>
                      <a:pPr algn="r" rtl="1">
                        <a:lnSpc>
                          <a:spcPct val="115000"/>
                        </a:lnSpc>
                        <a:spcAft>
                          <a:spcPts val="0"/>
                        </a:spcAft>
                      </a:pPr>
                      <a:r>
                        <a:rPr lang="ar-MA" sz="1800">
                          <a:solidFill>
                            <a:srgbClr val="002060"/>
                          </a:solidFill>
                          <a:latin typeface="Simplified Arabic"/>
                          <a:ea typeface="Calibri"/>
                          <a:cs typeface="Simplified Arabic"/>
                        </a:rPr>
                        <a:t>- التسخين (الصوتي والحركي)؛ </a:t>
                      </a:r>
                      <a:endParaRPr lang="de-DE" sz="1800">
                        <a:solidFill>
                          <a:srgbClr val="002060"/>
                        </a:solidFill>
                        <a:latin typeface="Calibri"/>
                        <a:ea typeface="Calibri"/>
                        <a:cs typeface="Arial"/>
                      </a:endParaRPr>
                    </a:p>
                    <a:p>
                      <a:pPr algn="r" rtl="1">
                        <a:lnSpc>
                          <a:spcPct val="115000"/>
                        </a:lnSpc>
                        <a:spcAft>
                          <a:spcPts val="0"/>
                        </a:spcAft>
                      </a:pPr>
                      <a:r>
                        <a:rPr lang="ar-MA" sz="1800">
                          <a:solidFill>
                            <a:srgbClr val="002060"/>
                          </a:solidFill>
                          <a:latin typeface="Simplified Arabic"/>
                          <a:ea typeface="Calibri"/>
                          <a:cs typeface="Simplified Arabic"/>
                        </a:rPr>
                        <a:t>- الاسترخاء (إزالة التوتر العصبي العضلي)؛</a:t>
                      </a:r>
                      <a:endParaRPr lang="de-DE" sz="1800">
                        <a:solidFill>
                          <a:srgbClr val="002060"/>
                        </a:solidFill>
                        <a:latin typeface="Calibri"/>
                        <a:ea typeface="Calibri"/>
                        <a:cs typeface="Arial"/>
                      </a:endParaRPr>
                    </a:p>
                    <a:p>
                      <a:pPr algn="r" rtl="1">
                        <a:lnSpc>
                          <a:spcPct val="115000"/>
                        </a:lnSpc>
                        <a:spcAft>
                          <a:spcPts val="0"/>
                        </a:spcAft>
                      </a:pPr>
                      <a:r>
                        <a:rPr lang="ar-MA" sz="1800">
                          <a:solidFill>
                            <a:srgbClr val="002060"/>
                          </a:solidFill>
                          <a:latin typeface="Simplified Arabic"/>
                          <a:ea typeface="Calibri"/>
                          <a:cs typeface="Simplified Arabic"/>
                        </a:rPr>
                        <a:t>- التنفس(العميق والطبيعي)؛</a:t>
                      </a:r>
                      <a:endParaRPr lang="de-DE" sz="1800">
                        <a:solidFill>
                          <a:srgbClr val="002060"/>
                        </a:solidFill>
                        <a:latin typeface="Calibri"/>
                        <a:ea typeface="Calibri"/>
                        <a:cs typeface="Arial"/>
                      </a:endParaRPr>
                    </a:p>
                    <a:p>
                      <a:pPr algn="r" rtl="1">
                        <a:lnSpc>
                          <a:spcPct val="115000"/>
                        </a:lnSpc>
                        <a:spcAft>
                          <a:spcPts val="0"/>
                        </a:spcAft>
                      </a:pPr>
                      <a:r>
                        <a:rPr lang="ar-MA" sz="1800">
                          <a:solidFill>
                            <a:srgbClr val="002060"/>
                          </a:solidFill>
                          <a:latin typeface="Simplified Arabic"/>
                          <a:ea typeface="Calibri"/>
                          <a:cs typeface="Simplified Arabic"/>
                        </a:rPr>
                        <a:t>- إيقاظ الحواس(النظر، السمع واللمس).</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90">
                <a:tc>
                  <a:txBody>
                    <a:bodyPr/>
                    <a:lstStyle/>
                    <a:p>
                      <a:pPr algn="ctr" rtl="1">
                        <a:lnSpc>
                          <a:spcPts val="1400"/>
                        </a:lnSpc>
                        <a:spcAft>
                          <a:spcPts val="0"/>
                        </a:spcAft>
                      </a:pPr>
                      <a:r>
                        <a:rPr lang="ar-MA" sz="1800" b="1">
                          <a:solidFill>
                            <a:srgbClr val="002060"/>
                          </a:solidFill>
                          <a:latin typeface="Simplified Arabic"/>
                          <a:ea typeface="Calibri"/>
                          <a:cs typeface="Simplified Arabic"/>
                        </a:rPr>
                        <a:t>3</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r>
              <a:tr h="842124">
                <a:tc>
                  <a:txBody>
                    <a:bodyPr/>
                    <a:lstStyle/>
                    <a:p>
                      <a:pPr algn="ctr" rtl="1">
                        <a:lnSpc>
                          <a:spcPts val="1400"/>
                        </a:lnSpc>
                        <a:spcAft>
                          <a:spcPts val="0"/>
                        </a:spcAft>
                      </a:pPr>
                      <a:r>
                        <a:rPr lang="ar-MA" sz="1800" b="1" spc="-50">
                          <a:solidFill>
                            <a:srgbClr val="002060"/>
                          </a:solidFill>
                          <a:latin typeface="Simplified Arabic"/>
                          <a:ea typeface="Calibri"/>
                          <a:cs typeface="Simplified Arabic"/>
                        </a:rPr>
                        <a:t>4</a:t>
                      </a:r>
                      <a:endParaRPr lang="de-DE" sz="1800">
                        <a:solidFill>
                          <a:srgbClr val="002060"/>
                        </a:solidFill>
                        <a:latin typeface="Calibri"/>
                        <a:ea typeface="Calibri"/>
                        <a:cs typeface="Arial"/>
                      </a:endParaRPr>
                    </a:p>
                    <a:p>
                      <a:pPr algn="ctr" rtl="1">
                        <a:lnSpc>
                          <a:spcPts val="1400"/>
                        </a:lnSpc>
                        <a:spcAft>
                          <a:spcPts val="0"/>
                        </a:spcAft>
                      </a:pPr>
                      <a:r>
                        <a:rPr lang="ar-MA" sz="1800" b="1" spc="-50">
                          <a:solidFill>
                            <a:srgbClr val="002060"/>
                          </a:solidFill>
                          <a:latin typeface="Simplified Arabic"/>
                          <a:ea typeface="Calibri"/>
                          <a:cs typeface="Simplified Arabic"/>
                        </a:rPr>
                        <a:t>(توليف وتقويم ودعم)</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291790">
                <a:tc>
                  <a:txBody>
                    <a:bodyPr/>
                    <a:lstStyle/>
                    <a:p>
                      <a:pPr algn="ctr" rtl="1">
                        <a:lnSpc>
                          <a:spcPts val="1400"/>
                        </a:lnSpc>
                        <a:spcAft>
                          <a:spcPts val="0"/>
                        </a:spcAft>
                      </a:pPr>
                      <a:r>
                        <a:rPr lang="ar-MA" sz="1800" b="1">
                          <a:solidFill>
                            <a:srgbClr val="002060"/>
                          </a:solidFill>
                          <a:latin typeface="Simplified Arabic"/>
                          <a:ea typeface="Calibri"/>
                          <a:cs typeface="Simplified Arabic"/>
                        </a:rPr>
                        <a:t>5</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a:lnSpc>
                          <a:spcPts val="1400"/>
                        </a:lnSpc>
                        <a:spcAft>
                          <a:spcPts val="0"/>
                        </a:spcAft>
                      </a:pPr>
                      <a:r>
                        <a:rPr lang="ar-MA" sz="1800">
                          <a:solidFill>
                            <a:srgbClr val="002060"/>
                          </a:solidFill>
                          <a:latin typeface="Arial"/>
                          <a:ea typeface="Calibri"/>
                          <a:cs typeface="Simplified Arabic"/>
                        </a:rPr>
                        <a:t>الطفل والمدرسة</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r>
              <a:tr h="291790">
                <a:tc>
                  <a:txBody>
                    <a:bodyPr/>
                    <a:lstStyle/>
                    <a:p>
                      <a:pPr algn="ctr" rtl="1">
                        <a:lnSpc>
                          <a:spcPts val="1400"/>
                        </a:lnSpc>
                        <a:spcAft>
                          <a:spcPts val="0"/>
                        </a:spcAft>
                      </a:pPr>
                      <a:r>
                        <a:rPr lang="ar-MA" sz="1800" b="1">
                          <a:solidFill>
                            <a:srgbClr val="002060"/>
                          </a:solidFill>
                          <a:latin typeface="Simplified Arabic"/>
                          <a:ea typeface="Calibri"/>
                          <a:cs typeface="Simplified Arabic"/>
                        </a:rPr>
                        <a:t>6</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tc vMerge="1">
                  <a:txBody>
                    <a:bodyPr/>
                    <a:lstStyle/>
                    <a:p>
                      <a:endParaRPr lang="de-DE"/>
                    </a:p>
                  </a:txBody>
                  <a:tcPr/>
                </a:tc>
                <a:tc vMerge="1">
                  <a:txBody>
                    <a:bodyPr/>
                    <a:lstStyle/>
                    <a:p>
                      <a:endParaRPr lang="de-DE"/>
                    </a:p>
                  </a:txBody>
                  <a:tcPr/>
                </a:tc>
              </a:tr>
              <a:tr h="842124">
                <a:tc>
                  <a:txBody>
                    <a:bodyPr/>
                    <a:lstStyle/>
                    <a:p>
                      <a:pPr algn="ctr" rtl="1">
                        <a:lnSpc>
                          <a:spcPts val="1400"/>
                        </a:lnSpc>
                        <a:spcAft>
                          <a:spcPts val="0"/>
                        </a:spcAft>
                      </a:pPr>
                      <a:r>
                        <a:rPr lang="ar-MA" sz="1800" b="1" spc="-50">
                          <a:solidFill>
                            <a:srgbClr val="002060"/>
                          </a:solidFill>
                          <a:latin typeface="Simplified Arabic"/>
                          <a:ea typeface="Calibri"/>
                          <a:cs typeface="Simplified Arabic"/>
                        </a:rPr>
                        <a:t>7</a:t>
                      </a:r>
                      <a:endParaRPr lang="de-DE" sz="1800">
                        <a:solidFill>
                          <a:srgbClr val="002060"/>
                        </a:solidFill>
                        <a:latin typeface="Calibri"/>
                        <a:ea typeface="Calibri"/>
                        <a:cs typeface="Arial"/>
                      </a:endParaRPr>
                    </a:p>
                    <a:p>
                      <a:pPr algn="ctr" rtl="1">
                        <a:lnSpc>
                          <a:spcPts val="1400"/>
                        </a:lnSpc>
                        <a:spcAft>
                          <a:spcPts val="0"/>
                        </a:spcAft>
                      </a:pPr>
                      <a:r>
                        <a:rPr lang="ar-MA" sz="1800" b="1" spc="-50">
                          <a:solidFill>
                            <a:srgbClr val="002060"/>
                          </a:solidFill>
                          <a:latin typeface="Simplified Arabic"/>
                          <a:ea typeface="Calibri"/>
                          <a:cs typeface="Simplified Arabic"/>
                        </a:rPr>
                        <a:t>(توليف وتقويم ودعم)</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de-DE"/>
                    </a:p>
                  </a:txBody>
                  <a:tcPr/>
                </a:tc>
                <a:tc vMerge="1">
                  <a:txBody>
                    <a:bodyPr/>
                    <a:lstStyle/>
                    <a:p>
                      <a:endParaRPr lang="de-DE"/>
                    </a:p>
                  </a:txBody>
                  <a:tcPr/>
                </a:tc>
                <a:tc vMerge="1">
                  <a:txBody>
                    <a:bodyPr/>
                    <a:lstStyle/>
                    <a:p>
                      <a:endParaRPr lang="de-DE"/>
                    </a:p>
                  </a:txBody>
                  <a:tcPr/>
                </a:tc>
              </a:tr>
              <a:tr h="340859">
                <a:tc>
                  <a:txBody>
                    <a:bodyPr/>
                    <a:lstStyle/>
                    <a:p>
                      <a:pPr algn="ctr" rtl="1">
                        <a:lnSpc>
                          <a:spcPts val="1400"/>
                        </a:lnSpc>
                        <a:spcAft>
                          <a:spcPts val="0"/>
                        </a:spcAft>
                      </a:pPr>
                      <a:r>
                        <a:rPr lang="ar-MA" sz="1800" b="1">
                          <a:solidFill>
                            <a:srgbClr val="002060"/>
                          </a:solidFill>
                          <a:latin typeface="Simplified Arabic"/>
                          <a:ea typeface="Calibri"/>
                          <a:cs typeface="Simplified Arabic"/>
                        </a:rPr>
                        <a:t>8</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a:txBody>
                    <a:bodyPr/>
                    <a:lstStyle/>
                    <a:p>
                      <a:pPr algn="ctr" rtl="1">
                        <a:lnSpc>
                          <a:spcPts val="1400"/>
                        </a:lnSpc>
                        <a:spcAft>
                          <a:spcPts val="0"/>
                        </a:spcAft>
                      </a:pPr>
                      <a:r>
                        <a:rPr lang="ar-SA" sz="1800" b="1">
                          <a:solidFill>
                            <a:srgbClr val="002060"/>
                          </a:solidFill>
                          <a:latin typeface="Simplified Arabic"/>
                          <a:ea typeface="Calibri"/>
                          <a:cs typeface="Simplified Arabic"/>
                        </a:rPr>
                        <a:t>أسبوع تعلم الإدماج</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r>
              <a:tr h="340859">
                <a:tc>
                  <a:txBody>
                    <a:bodyPr/>
                    <a:lstStyle/>
                    <a:p>
                      <a:pPr algn="ctr" rtl="1">
                        <a:lnSpc>
                          <a:spcPts val="1400"/>
                        </a:lnSpc>
                        <a:spcAft>
                          <a:spcPts val="0"/>
                        </a:spcAft>
                      </a:pPr>
                      <a:r>
                        <a:rPr lang="ar-MA" sz="1800" b="1">
                          <a:solidFill>
                            <a:srgbClr val="002060"/>
                          </a:solidFill>
                          <a:latin typeface="Simplified Arabic"/>
                          <a:ea typeface="Calibri"/>
                          <a:cs typeface="Simplified Arabic"/>
                        </a:rPr>
                        <a:t>9</a:t>
                      </a:r>
                      <a:endParaRPr lang="de-DE" sz="180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3">
                  <a:txBody>
                    <a:bodyPr/>
                    <a:lstStyle/>
                    <a:p>
                      <a:pPr algn="ctr" rtl="1">
                        <a:lnSpc>
                          <a:spcPts val="1400"/>
                        </a:lnSpc>
                        <a:spcAft>
                          <a:spcPts val="0"/>
                        </a:spcAft>
                      </a:pPr>
                      <a:r>
                        <a:rPr lang="ar-SA" sz="1800" b="1" dirty="0">
                          <a:solidFill>
                            <a:srgbClr val="002060"/>
                          </a:solidFill>
                          <a:latin typeface="Simplified Arabic"/>
                          <a:ea typeface="Calibri"/>
                          <a:cs typeface="Simplified Arabic"/>
                        </a:rPr>
                        <a:t>أسبوع تقويم نماء الكفاية</a:t>
                      </a:r>
                      <a:endParaRPr lang="de-DE" sz="1800" dirty="0">
                        <a:solidFill>
                          <a:srgbClr val="002060"/>
                        </a:solidFill>
                        <a:latin typeface="Calibri"/>
                        <a:ea typeface="Calibri"/>
                        <a:cs typeface="Arial"/>
                      </a:endParaRPr>
                    </a:p>
                  </a:txBody>
                  <a:tcPr marL="65975" marR="6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 xmlns:p14="http://schemas.microsoft.com/office/powerpoint/2010/main" val="4823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0"/>
            <a:ext cx="2428860"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ar-MA" sz="2800" b="1" kern="0" dirty="0" err="1" smtClean="0">
                <a:solidFill>
                  <a:srgbClr val="C00000"/>
                </a:solidFill>
                <a:latin typeface="Times New Roman" pitchFamily="18" charset="0"/>
                <a:cs typeface="Times New Roman" pitchFamily="18" charset="0"/>
              </a:rPr>
              <a:t>خلاصات</a:t>
            </a:r>
            <a:r>
              <a:rPr lang="ar-MA" sz="2800" b="1" kern="0" dirty="0" smtClean="0">
                <a:solidFill>
                  <a:srgbClr val="C00000"/>
                </a:solidFill>
                <a:latin typeface="Times New Roman" pitchFamily="18" charset="0"/>
                <a:cs typeface="Times New Roman" pitchFamily="18" charset="0"/>
              </a:rPr>
              <a:t> عامة</a:t>
            </a:r>
            <a:endParaRPr kumimoji="0" lang="fr-FR" sz="20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
        <p:nvSpPr>
          <p:cNvPr id="8" name="Rechteck 7"/>
          <p:cNvSpPr/>
          <p:nvPr/>
        </p:nvSpPr>
        <p:spPr>
          <a:xfrm>
            <a:off x="179513" y="1402898"/>
            <a:ext cx="8712968" cy="4124206"/>
          </a:xfrm>
          <a:prstGeom prst="rect">
            <a:avLst/>
          </a:prstGeom>
        </p:spPr>
        <p:txBody>
          <a:bodyPr wrap="square">
            <a:spAutoFit/>
          </a:bodyPr>
          <a:lstStyle/>
          <a:p>
            <a:pPr marL="720000" indent="-540000" algn="just" rtl="1">
              <a:spcBef>
                <a:spcPts val="0"/>
              </a:spcBef>
              <a:spcAft>
                <a:spcPts val="600"/>
              </a:spcAft>
              <a:buClr>
                <a:schemeClr val="accent5">
                  <a:lumMod val="25000"/>
                </a:schemeClr>
              </a:buClr>
              <a:buFont typeface="Wingdings" pitchFamily="2" charset="2"/>
              <a:buChar char="ü"/>
            </a:pPr>
            <a:r>
              <a:rPr lang="ar-MA" sz="3600" dirty="0" smtClean="0">
                <a:solidFill>
                  <a:srgbClr val="002060"/>
                </a:solidFill>
              </a:rPr>
              <a:t>المنتوج </a:t>
            </a:r>
            <a:r>
              <a:rPr lang="ar-MA" sz="3600" dirty="0">
                <a:solidFill>
                  <a:srgbClr val="002060"/>
                </a:solidFill>
              </a:rPr>
              <a:t>لا يزال في حاجة إلى التطوير والتدقيق ضمانا لمزيد من الانسجام الأفقي والعمودي؛</a:t>
            </a:r>
          </a:p>
          <a:p>
            <a:pPr marL="720000" indent="-540000" algn="just" rtl="1">
              <a:spcBef>
                <a:spcPts val="0"/>
              </a:spcBef>
              <a:buClr>
                <a:schemeClr val="accent5">
                  <a:lumMod val="25000"/>
                </a:schemeClr>
              </a:buClr>
              <a:buFont typeface="Wingdings" pitchFamily="2" charset="2"/>
              <a:buChar char="ü"/>
            </a:pPr>
            <a:r>
              <a:rPr lang="ar-MA" sz="3600" dirty="0">
                <a:solidFill>
                  <a:srgbClr val="002060"/>
                </a:solidFill>
              </a:rPr>
              <a:t>تدقيق المنتوج في علاقته بالوحدات الدراسية الأخرى؛</a:t>
            </a:r>
          </a:p>
          <a:p>
            <a:pPr marL="720000" indent="-540000" algn="just" rtl="1">
              <a:spcBef>
                <a:spcPts val="0"/>
              </a:spcBef>
              <a:spcAft>
                <a:spcPts val="600"/>
              </a:spcAft>
              <a:buClr>
                <a:schemeClr val="accent5">
                  <a:lumMod val="25000"/>
                </a:schemeClr>
              </a:buClr>
              <a:buFont typeface="Wingdings" pitchFamily="2" charset="2"/>
              <a:buChar char="ü"/>
            </a:pPr>
            <a:r>
              <a:rPr lang="ar-MA" sz="3600" dirty="0">
                <a:solidFill>
                  <a:srgbClr val="002060"/>
                </a:solidFill>
              </a:rPr>
              <a:t>دراسة الغلاف الزمني الملائم للوحدة في علاقته بالوحدات الأخرى؛</a:t>
            </a:r>
          </a:p>
          <a:p>
            <a:pPr marL="720000" indent="-540000" algn="just" rtl="1">
              <a:spcBef>
                <a:spcPts val="0"/>
              </a:spcBef>
              <a:buClr>
                <a:schemeClr val="accent5">
                  <a:lumMod val="25000"/>
                </a:schemeClr>
              </a:buClr>
              <a:buFont typeface="Wingdings" pitchFamily="2" charset="2"/>
              <a:buChar char="ü"/>
            </a:pPr>
            <a:r>
              <a:rPr lang="ar-MA" sz="3600" dirty="0">
                <a:solidFill>
                  <a:srgbClr val="002060"/>
                </a:solidFill>
              </a:rPr>
              <a:t>إضافة كفاية الموسيقى والمسرح إلى كراسة كفايات بيداغوجيا الإدماج.</a:t>
            </a:r>
          </a:p>
        </p:txBody>
      </p:sp>
      <p:sp>
        <p:nvSpPr>
          <p:cNvPr id="7" name="Titre 1"/>
          <p:cNvSpPr>
            <a:spLocks noGrp="1"/>
          </p:cNvSpPr>
          <p:nvPr>
            <p:ph type="title"/>
          </p:nvPr>
        </p:nvSpPr>
        <p:spPr>
          <a:xfrm>
            <a:off x="4499992" y="41275"/>
            <a:ext cx="4464621" cy="887395"/>
          </a:xfrm>
        </p:spPr>
        <p:txBody>
          <a:bodyPr/>
          <a:lstStyle/>
          <a:p>
            <a:pPr algn="r"/>
            <a:r>
              <a:rPr lang="ar-MA" sz="4000" b="1" dirty="0" smtClean="0">
                <a:latin typeface="Times New Roman" pitchFamily="18" charset="0"/>
                <a:cs typeface="Times New Roman" pitchFamily="18" charset="0"/>
              </a:rPr>
              <a:t>التربية الفنية</a:t>
            </a:r>
            <a:endParaRPr lang="fr-FR" sz="4000" dirty="0" smtClean="0">
              <a:latin typeface="Times New Roman" pitchFamily="18" charset="0"/>
              <a:cs typeface="Times New Roman" pitchFamily="18" charset="0"/>
            </a:endParaRPr>
          </a:p>
        </p:txBody>
      </p:sp>
      <p:sp>
        <p:nvSpPr>
          <p:cNvPr id="9" name="Fußzeilenplatzhalter 6"/>
          <p:cNvSpPr txBox="1">
            <a:spLocks/>
          </p:cNvSpPr>
          <p:nvPr/>
        </p:nvSpPr>
        <p:spPr>
          <a:xfrm>
            <a:off x="3124200" y="6406738"/>
            <a:ext cx="28956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r>
              <a:rPr lang="ar-MA" b="1" smtClean="0">
                <a:solidFill>
                  <a:srgbClr val="002060"/>
                </a:solidFill>
              </a:rPr>
              <a:t>مديرية المناهج</a:t>
            </a:r>
            <a:endParaRPr lang="fr-FR" b="1" dirty="0">
              <a:solidFill>
                <a:srgbClr val="002060"/>
              </a:solidFill>
            </a:endParaRPr>
          </a:p>
        </p:txBody>
      </p:sp>
      <p:sp>
        <p:nvSpPr>
          <p:cNvPr id="6" name="Foliennummernplatzhalter 5"/>
          <p:cNvSpPr txBox="1">
            <a:spLocks/>
          </p:cNvSpPr>
          <p:nvPr/>
        </p:nvSpPr>
        <p:spPr>
          <a:xfrm>
            <a:off x="6858000" y="6400800"/>
            <a:ext cx="2286000" cy="457200"/>
          </a:xfrm>
          <a:prstGeom prst="rect">
            <a:avLst/>
          </a:prstGeom>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r">
              <a:defRPr/>
            </a:pPr>
            <a:fld id="{654102D4-9C20-4CA0-B5F3-C3AE5FCB5EC4}" type="slidenum">
              <a:rPr lang="fr-FR" smtClean="0"/>
              <a:pPr algn="r">
                <a:defRPr/>
              </a:pPr>
              <a:t>97</a:t>
            </a:fld>
            <a:endParaRPr lang="fr-FR" dirty="0"/>
          </a:p>
        </p:txBody>
      </p:sp>
    </p:spTree>
    <p:extLst>
      <p:ext uri="{BB962C8B-B14F-4D97-AF65-F5344CB8AC3E}">
        <p14:creationId xmlns="" xmlns:p14="http://schemas.microsoft.com/office/powerpoint/2010/main" val="337918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arn(in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arn(inVertical)">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barn(inVertical)">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barn(inVertical)">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p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logoMEN-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29000" y="357188"/>
            <a:ext cx="1785938" cy="149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p:cNvSpPr>
          <p:nvPr>
            <p:ph type="ctrTitle" idx="4294967295"/>
          </p:nvPr>
        </p:nvSpPr>
        <p:spPr>
          <a:xfrm>
            <a:off x="0" y="2285992"/>
            <a:ext cx="9144000" cy="3429024"/>
          </a:xfrm>
        </p:spPr>
        <p:txBody>
          <a:bodyPr/>
          <a:lstStyle/>
          <a:p>
            <a:pPr rtl="1"/>
            <a:r>
              <a:rPr lang="ar-MA" sz="6600" b="1" dirty="0" smtClean="0">
                <a:cs typeface="Arial" pitchFamily="34" charset="0"/>
              </a:rPr>
              <a:t>مادة التربية البدنية والرياضية</a:t>
            </a:r>
            <a:endParaRPr lang="fr-FR" sz="7200" b="1" dirty="0" smtClean="0">
              <a:solidFill>
                <a:schemeClr val="bg1"/>
              </a:solidFill>
              <a:cs typeface="Arial" pitchFamily="34" charset="0"/>
            </a:endParaRPr>
          </a:p>
        </p:txBody>
      </p:sp>
      <p:sp>
        <p:nvSpPr>
          <p:cNvPr id="8" name="Sous-titre 2"/>
          <p:cNvSpPr>
            <a:spLocks noGrp="1"/>
          </p:cNvSpPr>
          <p:nvPr>
            <p:ph type="subTitle" idx="1"/>
          </p:nvPr>
        </p:nvSpPr>
        <p:spPr>
          <a:xfrm>
            <a:off x="1371600" y="5904062"/>
            <a:ext cx="6400800" cy="981322"/>
          </a:xfrm>
        </p:spPr>
        <p:txBody>
          <a:bodyPr rtlCol="0">
            <a:normAutofit/>
          </a:bodyPr>
          <a:lstStyle/>
          <a:p>
            <a:pPr rtl="1" eaLnBrk="1" fontAlgn="auto" hangingPunct="1">
              <a:spcAft>
                <a:spcPts val="0"/>
              </a:spcAft>
              <a:defRPr/>
            </a:pPr>
            <a:r>
              <a:rPr lang="ar-MA" sz="2800" b="1" u="none" dirty="0" smtClean="0">
                <a:solidFill>
                  <a:schemeClr val="bg1"/>
                </a:solidFill>
                <a:cs typeface="+mj-cs"/>
              </a:rPr>
              <a:t>مديرية المناهج</a:t>
            </a:r>
          </a:p>
          <a:p>
            <a:pPr rtl="1" eaLnBrk="1" fontAlgn="auto" hangingPunct="1">
              <a:spcAft>
                <a:spcPts val="0"/>
              </a:spcAft>
              <a:defRPr/>
            </a:pPr>
            <a:r>
              <a:rPr lang="ar-MA" sz="2000" b="1" u="none" dirty="0" smtClean="0">
                <a:solidFill>
                  <a:srgbClr val="C00000"/>
                </a:solidFill>
                <a:cs typeface="+mj-cs"/>
              </a:rPr>
              <a:t>يونيو </a:t>
            </a:r>
            <a:r>
              <a:rPr lang="ar-MA" sz="1800" b="1" u="none" dirty="0" smtClean="0">
                <a:solidFill>
                  <a:srgbClr val="C00000"/>
                </a:solidFill>
                <a:cs typeface="+mj-cs"/>
              </a:rPr>
              <a:t>2011</a:t>
            </a:r>
            <a:endParaRPr lang="fr-FR" sz="1800" b="1" u="none" dirty="0" smtClean="0">
              <a:solidFill>
                <a:srgbClr val="C00000"/>
              </a:solidFill>
              <a:cs typeface="+mj-cs"/>
            </a:endParaRPr>
          </a:p>
        </p:txBody>
      </p:sp>
    </p:spTree>
    <p:extLst>
      <p:ext uri="{BB962C8B-B14F-4D97-AF65-F5344CB8AC3E}">
        <p14:creationId xmlns="" xmlns:p14="http://schemas.microsoft.com/office/powerpoint/2010/main" val="27316260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0" y="0"/>
            <a:ext cx="3000375" cy="928688"/>
          </a:xfrm>
          <a:prstGeom prst="rect">
            <a:avLst/>
          </a:prstGeom>
          <a:noFill/>
          <a:ln w="9525">
            <a:noFill/>
            <a:miter lim="800000"/>
            <a:headEnd/>
            <a:tailEnd/>
          </a:ln>
        </p:spPr>
        <p:txBody>
          <a:bodyPr anchor="ctr"/>
          <a:lstStyle/>
          <a:p>
            <a:pPr algn="ctr" rtl="1" eaLnBrk="0" hangingPunct="0">
              <a:defRPr/>
            </a:pPr>
            <a:endParaRPr lang="fr-FR" sz="2800" kern="0" dirty="0">
              <a:solidFill>
                <a:srgbClr val="FF6600"/>
              </a:solidFill>
              <a:latin typeface="Times New Roman" pitchFamily="18" charset="0"/>
              <a:cs typeface="Times New Roman" pitchFamily="18" charset="0"/>
            </a:endParaRPr>
          </a:p>
        </p:txBody>
      </p:sp>
      <p:sp>
        <p:nvSpPr>
          <p:cNvPr id="3076" name="ZoneTexte 3"/>
          <p:cNvSpPr txBox="1">
            <a:spLocks noChangeArrowheads="1"/>
          </p:cNvSpPr>
          <p:nvPr/>
        </p:nvSpPr>
        <p:spPr bwMode="auto">
          <a:xfrm>
            <a:off x="142844" y="1078602"/>
            <a:ext cx="8786874" cy="4493538"/>
          </a:xfrm>
          <a:prstGeom prst="rect">
            <a:avLst/>
          </a:prstGeom>
          <a:noFill/>
          <a:ln w="9525">
            <a:noFill/>
            <a:miter lim="800000"/>
            <a:headEnd/>
            <a:tailEnd/>
          </a:ln>
        </p:spPr>
        <p:txBody>
          <a:bodyPr wrap="square">
            <a:spAutoFit/>
          </a:bodyPr>
          <a:lstStyle/>
          <a:p>
            <a:pPr algn="r" rtl="1" eaLnBrk="0" hangingPunct="0">
              <a:buFontTx/>
              <a:buChar char="•"/>
            </a:pPr>
            <a:r>
              <a:rPr lang="ar-MA" sz="2200" b="1" dirty="0">
                <a:solidFill>
                  <a:srgbClr val="C00000"/>
                </a:solidFill>
              </a:rPr>
              <a:t>على </a:t>
            </a:r>
            <a:r>
              <a:rPr lang="ar-MA" sz="2200" b="1" dirty="0" smtClean="0">
                <a:solidFill>
                  <a:srgbClr val="C00000"/>
                </a:solidFill>
              </a:rPr>
              <a:t>مستوى المضامين</a:t>
            </a:r>
            <a:r>
              <a:rPr lang="ar-MA" sz="2200" b="1" dirty="0">
                <a:solidFill>
                  <a:srgbClr val="C00000"/>
                </a:solidFill>
              </a:rPr>
              <a:t>:</a:t>
            </a:r>
          </a:p>
          <a:p>
            <a:pPr marL="540000" indent="-360000" algn="r" rtl="1" eaLnBrk="0" hangingPunct="0">
              <a:buFont typeface="Wingdings" pitchFamily="2" charset="2"/>
              <a:buChar char="§"/>
            </a:pPr>
            <a:r>
              <a:rPr lang="ar-MA" sz="2200" b="1" dirty="0" smtClean="0">
                <a:solidFill>
                  <a:srgbClr val="002060"/>
                </a:solidFill>
                <a:latin typeface="Calibri" pitchFamily="34" charset="0"/>
                <a:cs typeface="Times New Roman" pitchFamily="18" charset="0"/>
              </a:rPr>
              <a:t>غياب </a:t>
            </a:r>
            <a:r>
              <a:rPr lang="ar-MA" sz="2200" b="1" dirty="0">
                <a:solidFill>
                  <a:srgbClr val="002060"/>
                </a:solidFill>
                <a:latin typeface="Calibri" pitchFamily="34" charset="0"/>
                <a:cs typeface="Times New Roman" pitchFamily="18" charset="0"/>
              </a:rPr>
              <a:t>اقتراحات عملية تساعد الأستاذ على إعداد حصص التربية </a:t>
            </a:r>
            <a:r>
              <a:rPr lang="ar-MA" sz="2200" b="1" dirty="0" smtClean="0">
                <a:solidFill>
                  <a:srgbClr val="002060"/>
                </a:solidFill>
                <a:latin typeface="Calibri" pitchFamily="34" charset="0"/>
                <a:cs typeface="Times New Roman" pitchFamily="18" charset="0"/>
              </a:rPr>
              <a:t>البدنية؛</a:t>
            </a:r>
            <a:endParaRPr lang="ar-MA" sz="2200" b="1" dirty="0">
              <a:solidFill>
                <a:srgbClr val="002060"/>
              </a:solidFill>
              <a:latin typeface="Calibri" pitchFamily="34" charset="0"/>
              <a:cs typeface="Times New Roman" pitchFamily="18" charset="0"/>
            </a:endParaRPr>
          </a:p>
          <a:p>
            <a:pPr marL="540000" indent="-360000" algn="r" rtl="1" eaLnBrk="0" hangingPunct="0">
              <a:buFont typeface="Wingdings" pitchFamily="2" charset="2"/>
              <a:buChar char="§"/>
            </a:pPr>
            <a:r>
              <a:rPr lang="ar-MA" sz="2200" b="1" dirty="0">
                <a:solidFill>
                  <a:srgbClr val="002060"/>
                </a:solidFill>
                <a:latin typeface="Times New Roman" pitchFamily="18" charset="0"/>
                <a:cs typeface="Calibri" pitchFamily="34" charset="0"/>
              </a:rPr>
              <a:t>ضرورة إضافة بعض الألعاب أو الوضعيات التي تساهم في إرساء الموارد، وتمكن من تنمية موارد إضافية غير مسطرة في دليل الإدماج، بحثا عن إنماء شامل ومتكامل لمختلف مكونات شخصية المتعلم؛</a:t>
            </a:r>
          </a:p>
          <a:p>
            <a:pPr algn="r" rtl="1" eaLnBrk="0" hangingPunct="0">
              <a:buFontTx/>
              <a:buChar char="•"/>
            </a:pPr>
            <a:r>
              <a:rPr lang="ar-MA" sz="2200" b="1" dirty="0" smtClean="0">
                <a:solidFill>
                  <a:srgbClr val="C00000"/>
                </a:solidFill>
              </a:rPr>
              <a:t>على مستوى المقاربة الديدكتيكية</a:t>
            </a:r>
            <a:r>
              <a:rPr lang="ar-MA" sz="2200" b="1" dirty="0">
                <a:solidFill>
                  <a:srgbClr val="C00000"/>
                </a:solidFill>
              </a:rPr>
              <a:t>:</a:t>
            </a:r>
          </a:p>
          <a:p>
            <a:pPr marL="540000" indent="-180000" algn="r" rtl="1" eaLnBrk="0" hangingPunct="0">
              <a:buFont typeface="Wingdings" pitchFamily="2" charset="2"/>
              <a:buChar char="§"/>
            </a:pPr>
            <a:r>
              <a:rPr lang="ar-MA" sz="2200" b="1" dirty="0"/>
              <a:t> </a:t>
            </a:r>
            <a:r>
              <a:rPr lang="ar-MA" sz="2200" b="1" dirty="0">
                <a:solidFill>
                  <a:srgbClr val="002060"/>
                </a:solidFill>
              </a:rPr>
              <a:t>غياب مقرر للتربية البدنية والرياضية، وصعوبة تطبيق ما جاء به المنهاج من طرف الأساتذة؛</a:t>
            </a:r>
          </a:p>
          <a:p>
            <a:pPr marL="540000" indent="-180000" algn="r" rtl="1" eaLnBrk="0" hangingPunct="0">
              <a:buFont typeface="Wingdings" pitchFamily="2" charset="2"/>
              <a:buChar char="§"/>
            </a:pPr>
            <a:r>
              <a:rPr lang="ar-MA" sz="2200" b="1" dirty="0">
                <a:solidFill>
                  <a:srgbClr val="002060"/>
                </a:solidFill>
                <a:latin typeface="Times New Roman" pitchFamily="18" charset="0"/>
                <a:cs typeface="Calibri" pitchFamily="34" charset="0"/>
              </a:rPr>
              <a:t> صعوبة توحيد مقرر بين جميع المؤسسات ( ظروف الاشتغال، مستوى وخصائص المتعلمين في هذه المرحلة...)، تم اقتراح تمارين ووضعيات تستجيب لحاجات المتعلمين؛</a:t>
            </a:r>
          </a:p>
          <a:p>
            <a:pPr algn="r" rtl="1" eaLnBrk="0" hangingPunct="0">
              <a:buFontTx/>
              <a:buChar char="•"/>
            </a:pPr>
            <a:r>
              <a:rPr lang="ar-MA" sz="2200" b="1" dirty="0" smtClean="0">
                <a:solidFill>
                  <a:srgbClr val="C00000"/>
                </a:solidFill>
              </a:rPr>
              <a:t>على مستوى التوافق </a:t>
            </a:r>
            <a:r>
              <a:rPr lang="ar-MA" sz="2200" b="1" dirty="0">
                <a:solidFill>
                  <a:srgbClr val="C00000"/>
                </a:solidFill>
              </a:rPr>
              <a:t>بين الكفايات والموارد:</a:t>
            </a:r>
          </a:p>
          <a:p>
            <a:pPr marL="540000" indent="-180000" algn="r" rtl="1" eaLnBrk="0" hangingPunct="0">
              <a:buFont typeface="Wingdings" pitchFamily="2" charset="2"/>
              <a:buChar char="§"/>
            </a:pPr>
            <a:r>
              <a:rPr lang="ar-MA" sz="2200" b="1" dirty="0">
                <a:solidFill>
                  <a:srgbClr val="002060"/>
                </a:solidFill>
              </a:rPr>
              <a:t>اكتفى المنهاج (ما ورد بالكتاب </a:t>
            </a:r>
            <a:r>
              <a:rPr lang="ar-MA" sz="2200" b="1" dirty="0" smtClean="0">
                <a:solidFill>
                  <a:srgbClr val="002060"/>
                </a:solidFill>
              </a:rPr>
              <a:t>الأبيض)بعرض </a:t>
            </a:r>
            <a:r>
              <a:rPr lang="ar-MA" sz="2200" b="1" dirty="0">
                <a:solidFill>
                  <a:srgbClr val="002060"/>
                </a:solidFill>
              </a:rPr>
              <a:t>للكفايات الخاصة بكل مستوى دراسي دون اقتراح الموارد الخاصة بكل </a:t>
            </a:r>
            <a:r>
              <a:rPr lang="ar-MA" sz="2200" b="1" dirty="0" smtClean="0">
                <a:solidFill>
                  <a:srgbClr val="002060"/>
                </a:solidFill>
              </a:rPr>
              <a:t>كفاية؛</a:t>
            </a:r>
            <a:endParaRPr lang="ar-MA" sz="2200" b="1" dirty="0">
              <a:solidFill>
                <a:srgbClr val="002060"/>
              </a:solidFill>
            </a:endParaRPr>
          </a:p>
        </p:txBody>
      </p:sp>
      <p:sp>
        <p:nvSpPr>
          <p:cNvPr id="5" name="Titre 1"/>
          <p:cNvSpPr txBox="1">
            <a:spLocks/>
          </p:cNvSpPr>
          <p:nvPr/>
        </p:nvSpPr>
        <p:spPr bwMode="auto">
          <a:xfrm>
            <a:off x="4499992" y="41275"/>
            <a:ext cx="4464621" cy="8873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MA" sz="40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التربية البدنية</a:t>
            </a:r>
            <a:r>
              <a:rPr kumimoji="0" lang="ar-MA" sz="40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والرياضية</a:t>
            </a:r>
            <a:endParaRPr kumimoji="0" lang="fr-FR" sz="40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p:txBody>
      </p:sp>
      <p:sp>
        <p:nvSpPr>
          <p:cNvPr id="7" name="Titre 1"/>
          <p:cNvSpPr txBox="1">
            <a:spLocks/>
          </p:cNvSpPr>
          <p:nvPr/>
        </p:nvSpPr>
        <p:spPr bwMode="auto">
          <a:xfrm>
            <a:off x="0" y="0"/>
            <a:ext cx="3000364" cy="9286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MA" sz="2800" b="1"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rPr>
              <a:t>دواعي التنقيح</a:t>
            </a:r>
            <a:endParaRPr kumimoji="0" lang="fr-FR" sz="2800" b="0" i="0" u="none" strike="noStrike" kern="0" cap="none" spc="0" normalizeH="0" baseline="0" noProof="0" dirty="0" smtClean="0">
              <a:ln>
                <a:noFill/>
              </a:ln>
              <a:solidFill>
                <a:srgbClr val="C00000"/>
              </a:solidFill>
              <a:effectLst/>
              <a:uLnTx/>
              <a:uFillTx/>
              <a:latin typeface="Times New Roman" pitchFamily="18" charset="0"/>
              <a:ea typeface="MS PGothic"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8" presetClass="entr" presetSubtype="12" fill="hold" nodeType="withEffect">
                                  <p:stCondLst>
                                    <p:cond delay="0"/>
                                  </p:stCondLst>
                                  <p:childTnLst>
                                    <p:set>
                                      <p:cBhvr>
                                        <p:cTn id="10" dur="1" fill="hold">
                                          <p:stCondLst>
                                            <p:cond delay="0"/>
                                          </p:stCondLst>
                                        </p:cTn>
                                        <p:tgtEl>
                                          <p:spTgt spid="3076">
                                            <p:txEl>
                                              <p:pRg st="0" end="0"/>
                                            </p:txEl>
                                          </p:spTgt>
                                        </p:tgtEl>
                                        <p:attrNameLst>
                                          <p:attrName>style.visibility</p:attrName>
                                        </p:attrNameLst>
                                      </p:cBhvr>
                                      <p:to>
                                        <p:strVal val="visible"/>
                                      </p:to>
                                    </p:set>
                                    <p:animEffect transition="in" filter="strips(downLeft)">
                                      <p:cBhvr>
                                        <p:cTn id="11" dur="500"/>
                                        <p:tgtEl>
                                          <p:spTgt spid="3076">
                                            <p:txEl>
                                              <p:pRg st="0" end="0"/>
                                            </p:txEl>
                                          </p:spTgt>
                                        </p:tgtEl>
                                      </p:cBhvr>
                                    </p:animEffect>
                                  </p:childTnLst>
                                </p:cTn>
                              </p:par>
                              <p:par>
                                <p:cTn id="12" presetID="18" presetClass="entr" presetSubtype="12" fill="hold" nodeType="withEffect">
                                  <p:stCondLst>
                                    <p:cond delay="0"/>
                                  </p:stCondLst>
                                  <p:childTnLst>
                                    <p:set>
                                      <p:cBhvr>
                                        <p:cTn id="13" dur="1" fill="hold">
                                          <p:stCondLst>
                                            <p:cond delay="0"/>
                                          </p:stCondLst>
                                        </p:cTn>
                                        <p:tgtEl>
                                          <p:spTgt spid="3076">
                                            <p:txEl>
                                              <p:pRg st="3" end="3"/>
                                            </p:txEl>
                                          </p:spTgt>
                                        </p:tgtEl>
                                        <p:attrNameLst>
                                          <p:attrName>style.visibility</p:attrName>
                                        </p:attrNameLst>
                                      </p:cBhvr>
                                      <p:to>
                                        <p:strVal val="visible"/>
                                      </p:to>
                                    </p:set>
                                    <p:animEffect transition="in" filter="strips(downLeft)">
                                      <p:cBhvr>
                                        <p:cTn id="14" dur="500"/>
                                        <p:tgtEl>
                                          <p:spTgt spid="3076">
                                            <p:txEl>
                                              <p:pRg st="3" end="3"/>
                                            </p:txEl>
                                          </p:spTgt>
                                        </p:tgtEl>
                                      </p:cBhvr>
                                    </p:animEffect>
                                  </p:childTnLst>
                                </p:cTn>
                              </p:par>
                              <p:par>
                                <p:cTn id="15" presetID="18" presetClass="entr" presetSubtype="12" fill="hold" nodeType="withEffect">
                                  <p:stCondLst>
                                    <p:cond delay="0"/>
                                  </p:stCondLst>
                                  <p:childTnLst>
                                    <p:set>
                                      <p:cBhvr>
                                        <p:cTn id="16" dur="1" fill="hold">
                                          <p:stCondLst>
                                            <p:cond delay="0"/>
                                          </p:stCondLst>
                                        </p:cTn>
                                        <p:tgtEl>
                                          <p:spTgt spid="3076">
                                            <p:txEl>
                                              <p:pRg st="6" end="6"/>
                                            </p:txEl>
                                          </p:spTgt>
                                        </p:tgtEl>
                                        <p:attrNameLst>
                                          <p:attrName>style.visibility</p:attrName>
                                        </p:attrNameLst>
                                      </p:cBhvr>
                                      <p:to>
                                        <p:strVal val="visible"/>
                                      </p:to>
                                    </p:set>
                                    <p:animEffect transition="in" filter="strips(downLeft)">
                                      <p:cBhvr>
                                        <p:cTn id="17" dur="500"/>
                                        <p:tgtEl>
                                          <p:spTgt spid="307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6">
                                            <p:txEl>
                                              <p:pRg st="1" end="1"/>
                                            </p:txEl>
                                          </p:spTgt>
                                        </p:tgtEl>
                                        <p:attrNameLst>
                                          <p:attrName>style.visibility</p:attrName>
                                        </p:attrNameLst>
                                      </p:cBhvr>
                                      <p:to>
                                        <p:strVal val="visible"/>
                                      </p:to>
                                    </p:set>
                                    <p:animEffect transition="in" filter="checkerboard(across)">
                                      <p:cBhvr>
                                        <p:cTn id="22" dur="500"/>
                                        <p:tgtEl>
                                          <p:spTgt spid="307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6">
                                            <p:txEl>
                                              <p:pRg st="2" end="2"/>
                                            </p:txEl>
                                          </p:spTgt>
                                        </p:tgtEl>
                                        <p:attrNameLst>
                                          <p:attrName>style.visibility</p:attrName>
                                        </p:attrNameLst>
                                      </p:cBhvr>
                                      <p:to>
                                        <p:strVal val="visible"/>
                                      </p:to>
                                    </p:set>
                                    <p:animEffect transition="in" filter="checkerboard(across)">
                                      <p:cBhvr>
                                        <p:cTn id="27" dur="500"/>
                                        <p:tgtEl>
                                          <p:spTgt spid="307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076">
                                            <p:txEl>
                                              <p:pRg st="4" end="4"/>
                                            </p:txEl>
                                          </p:spTgt>
                                        </p:tgtEl>
                                        <p:attrNameLst>
                                          <p:attrName>style.visibility</p:attrName>
                                        </p:attrNameLst>
                                      </p:cBhvr>
                                      <p:to>
                                        <p:strVal val="visible"/>
                                      </p:to>
                                    </p:set>
                                    <p:animEffect transition="in" filter="box(in)">
                                      <p:cBhvr>
                                        <p:cTn id="32" dur="500"/>
                                        <p:tgtEl>
                                          <p:spTgt spid="307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Effect transition="in" filter="box(in)">
                                      <p:cBhvr>
                                        <p:cTn id="37" dur="500"/>
                                        <p:tgtEl>
                                          <p:spTgt spid="307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3076">
                                            <p:txEl>
                                              <p:pRg st="7" end="7"/>
                                            </p:txEl>
                                          </p:spTgt>
                                        </p:tgtEl>
                                        <p:attrNameLst>
                                          <p:attrName>style.visibility</p:attrName>
                                        </p:attrNameLst>
                                      </p:cBhvr>
                                      <p:to>
                                        <p:strVal val="visible"/>
                                      </p:to>
                                    </p:set>
                                    <p:animEffect transition="in" filter="barn(inHorizontal)">
                                      <p:cBhvr>
                                        <p:cTn id="42" dur="500"/>
                                        <p:tgtEl>
                                          <p:spTgt spid="30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Design1">
  <a:themeElements>
    <a:clrScheme name="Personnalis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وزارة التعليم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وزارة التعليم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وزارة التعليم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وزارة التعليم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وزارة التعليم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وزارة التعليم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وزارة التعليم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وزارة التعليم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وزارة التعليم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وزارة التعليم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وزارة التعليم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وزارة التعليم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Design1</Template>
  <TotalTime>1</TotalTime>
  <Words>12246</Words>
  <Application>Microsoft Office PowerPoint</Application>
  <PresentationFormat>Affichage à l'écran (4:3)</PresentationFormat>
  <Paragraphs>2043</Paragraphs>
  <Slides>109</Slides>
  <Notes>43</Notes>
  <HiddenSlides>0</HiddenSlides>
  <MMClips>0</MMClips>
  <ScaleCrop>false</ScaleCrop>
  <HeadingPairs>
    <vt:vector size="4" baseType="variant">
      <vt:variant>
        <vt:lpstr>Thème</vt:lpstr>
      </vt:variant>
      <vt:variant>
        <vt:i4>1</vt:i4>
      </vt:variant>
      <vt:variant>
        <vt:lpstr>Titres des diapositives</vt:lpstr>
      </vt:variant>
      <vt:variant>
        <vt:i4>109</vt:i4>
      </vt:variant>
    </vt:vector>
  </HeadingPairs>
  <TitlesOfParts>
    <vt:vector size="110" baseType="lpstr">
      <vt:lpstr>Design1</vt:lpstr>
      <vt:lpstr>عرض حول البرامج الدراسية والتوجيهات التربوية المنقحة لسلك التعليم الابتدائي</vt:lpstr>
      <vt:lpstr>عناصر العرض</vt:lpstr>
      <vt:lpstr>Diapositive 3</vt:lpstr>
      <vt:lpstr>Diapositive 4</vt:lpstr>
      <vt:lpstr>Diapositive 5</vt:lpstr>
      <vt:lpstr>Diapositive 6</vt:lpstr>
      <vt:lpstr>Diapositive 7</vt:lpstr>
      <vt:lpstr>Diapositive 8</vt:lpstr>
      <vt:lpstr>Diapositive 9</vt:lpstr>
      <vt:lpstr>مادة 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اللغة العربية</vt:lpstr>
      <vt:lpstr>Diapositive 23</vt:lpstr>
      <vt:lpstr>اللغة العربية</vt:lpstr>
      <vt:lpstr>اللغة العربية</vt:lpstr>
      <vt:lpstr>اللغة العربية</vt:lpstr>
      <vt:lpstr>اللغة العربية</vt:lpstr>
      <vt:lpstr>اللغة العربية</vt:lpstr>
      <vt:lpstr>اللغة العربية</vt:lpstr>
      <vt:lpstr>مادة اللغة الأمازيغية</vt:lpstr>
      <vt:lpstr>اللغة الأمازيغية</vt:lpstr>
      <vt:lpstr>اللغة الأمازيغية</vt:lpstr>
      <vt:lpstr>اللغة الأمازيغية</vt:lpstr>
      <vt:lpstr>Diapositive 34</vt:lpstr>
      <vt:lpstr>اللغة الأمازيغية</vt:lpstr>
      <vt:lpstr>اللغة الأمازيغية</vt:lpstr>
      <vt:lpstr>اللغة الأمازيغية</vt:lpstr>
      <vt:lpstr>اللغة الأمازيغية</vt:lpstr>
      <vt:lpstr>مادة الفرنسية</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مادة التربية الإسلامية</vt:lpstr>
      <vt:lpstr>التربية الإسلامية</vt:lpstr>
      <vt:lpstr>Diapositive 53</vt:lpstr>
      <vt:lpstr>Diapositive 54</vt:lpstr>
      <vt:lpstr>Diapositive 55</vt:lpstr>
      <vt:lpstr>التربية الإسلامية</vt:lpstr>
      <vt:lpstr>التربية الإسلامية</vt:lpstr>
      <vt:lpstr>التربية الإسلامية</vt:lpstr>
      <vt:lpstr>التربية الإسلامية</vt:lpstr>
      <vt:lpstr>التربية الإسلامية</vt:lpstr>
      <vt:lpstr>مادة الاجتماعيات</vt:lpstr>
      <vt:lpstr>الاجتماعيات</vt:lpstr>
      <vt:lpstr>الاجتماعيات</vt:lpstr>
      <vt:lpstr>الاجتماعيات</vt:lpstr>
      <vt:lpstr>الاجتماعيات</vt:lpstr>
      <vt:lpstr>الاجتماعيات</vt:lpstr>
      <vt:lpstr>الاجتماعيات</vt:lpstr>
      <vt:lpstr>الاجتماعيات</vt:lpstr>
      <vt:lpstr>الاجتماعيات</vt:lpstr>
      <vt:lpstr>مادة الرياضيات</vt:lpstr>
      <vt:lpstr>الرياضيات</vt:lpstr>
      <vt:lpstr>الرياضيات</vt:lpstr>
      <vt:lpstr>الرياضيات</vt:lpstr>
      <vt:lpstr>Diapositive 74</vt:lpstr>
      <vt:lpstr>الرياضيات</vt:lpstr>
      <vt:lpstr>الرياضيات</vt:lpstr>
      <vt:lpstr>الرياضيات</vt:lpstr>
      <vt:lpstr>الرياضيات</vt:lpstr>
      <vt:lpstr>مادة النشاط العلمي</vt:lpstr>
      <vt:lpstr>النشاط العلمي</vt:lpstr>
      <vt:lpstr>النشاط العلمي</vt:lpstr>
      <vt:lpstr>النشاط العلمي</vt:lpstr>
      <vt:lpstr>النشاط العلمي</vt:lpstr>
      <vt:lpstr>النشاط العلمي</vt:lpstr>
      <vt:lpstr>النشاط العلمي</vt:lpstr>
      <vt:lpstr>النشاط العلمي</vt:lpstr>
      <vt:lpstr>مادة التربية الفنية</vt:lpstr>
      <vt:lpstr>التربية الفنية</vt:lpstr>
      <vt:lpstr>التربية الفنية</vt:lpstr>
      <vt:lpstr>التربية الفنية</vt:lpstr>
      <vt:lpstr>التربية الفنية</vt:lpstr>
      <vt:lpstr>التربية الفنية</vt:lpstr>
      <vt:lpstr>التربية الفنية</vt:lpstr>
      <vt:lpstr>التربية الفنية</vt:lpstr>
      <vt:lpstr>التربية الفنية</vt:lpstr>
      <vt:lpstr>التربية الفنية</vt:lpstr>
      <vt:lpstr>التربية الفنية</vt:lpstr>
      <vt:lpstr>مادة التربية البدنية والرياضية</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شكراً على حسن تتبعكم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منهاج التعليم الأولي</dc:title>
  <dc:creator>poste</dc:creator>
  <cp:lastModifiedBy>user</cp:lastModifiedBy>
  <cp:revision>493</cp:revision>
  <dcterms:created xsi:type="dcterms:W3CDTF">2009-07-24T14:02:49Z</dcterms:created>
  <dcterms:modified xsi:type="dcterms:W3CDTF">2013-06-28T10:10:29Z</dcterms:modified>
</cp:coreProperties>
</file>