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E867-352A-4AB3-A1BE-183A23E88ABA}" type="datetimeFigureOut">
              <a:rPr lang="fr-FR" smtClean="0"/>
              <a:t>24/04/2013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2A82-038D-4B44-B83D-060702FF1B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9389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E867-352A-4AB3-A1BE-183A23E88ABA}" type="datetimeFigureOut">
              <a:rPr lang="fr-FR" smtClean="0"/>
              <a:t>24/04/2013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2A82-038D-4B44-B83D-060702FF1B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610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E867-352A-4AB3-A1BE-183A23E88ABA}" type="datetimeFigureOut">
              <a:rPr lang="fr-FR" smtClean="0"/>
              <a:t>24/04/2013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2A82-038D-4B44-B83D-060702FF1B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7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E867-352A-4AB3-A1BE-183A23E88ABA}" type="datetimeFigureOut">
              <a:rPr lang="fr-FR" smtClean="0"/>
              <a:t>24/04/2013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2A82-038D-4B44-B83D-060702FF1B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0267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E867-352A-4AB3-A1BE-183A23E88ABA}" type="datetimeFigureOut">
              <a:rPr lang="fr-FR" smtClean="0"/>
              <a:t>24/04/2013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2A82-038D-4B44-B83D-060702FF1B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792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E867-352A-4AB3-A1BE-183A23E88ABA}" type="datetimeFigureOut">
              <a:rPr lang="fr-FR" smtClean="0"/>
              <a:t>24/04/2013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2A82-038D-4B44-B83D-060702FF1B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0708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E867-352A-4AB3-A1BE-183A23E88ABA}" type="datetimeFigureOut">
              <a:rPr lang="fr-FR" smtClean="0"/>
              <a:t>24/04/2013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2A82-038D-4B44-B83D-060702FF1B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8603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E867-352A-4AB3-A1BE-183A23E88ABA}" type="datetimeFigureOut">
              <a:rPr lang="fr-FR" smtClean="0"/>
              <a:t>24/04/2013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2A82-038D-4B44-B83D-060702FF1B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616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E867-352A-4AB3-A1BE-183A23E88ABA}" type="datetimeFigureOut">
              <a:rPr lang="fr-FR" smtClean="0"/>
              <a:t>24/04/2013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2A82-038D-4B44-B83D-060702FF1B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5778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E867-352A-4AB3-A1BE-183A23E88ABA}" type="datetimeFigureOut">
              <a:rPr lang="fr-FR" smtClean="0"/>
              <a:t>24/04/2013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2A82-038D-4B44-B83D-060702FF1B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8132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E867-352A-4AB3-A1BE-183A23E88ABA}" type="datetimeFigureOut">
              <a:rPr lang="fr-FR" smtClean="0"/>
              <a:t>24/04/2013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2A82-038D-4B44-B83D-060702FF1B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3504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FE867-352A-4AB3-A1BE-183A23E88ABA}" type="datetimeFigureOut">
              <a:rPr lang="fr-FR" smtClean="0"/>
              <a:t>24/04/2013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2A82-038D-4B44-B83D-060702FF1B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0637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Métabolisme des </a:t>
            </a:r>
            <a:r>
              <a:rPr lang="fr-FR" b="1" dirty="0">
                <a:solidFill>
                  <a:srgbClr val="FF0000"/>
                </a:solidFill>
              </a:rPr>
              <a:t>A</a:t>
            </a:r>
            <a:r>
              <a:rPr lang="fr-FR" b="1" dirty="0" smtClean="0">
                <a:solidFill>
                  <a:srgbClr val="FF0000"/>
                </a:solidFill>
              </a:rPr>
              <a:t>cides </a:t>
            </a:r>
            <a:r>
              <a:rPr lang="fr-FR" b="1" dirty="0">
                <a:solidFill>
                  <a:srgbClr val="FF0000"/>
                </a:solidFill>
              </a:rPr>
              <a:t>A</a:t>
            </a:r>
            <a:r>
              <a:rPr lang="fr-FR" b="1" dirty="0" smtClean="0">
                <a:solidFill>
                  <a:srgbClr val="FF0000"/>
                </a:solidFill>
              </a:rPr>
              <a:t>minés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1988840"/>
            <a:ext cx="6400800" cy="622920"/>
          </a:xfrm>
        </p:spPr>
        <p:txBody>
          <a:bodyPr/>
          <a:lstStyle/>
          <a:p>
            <a:pPr algn="l"/>
            <a:r>
              <a:rPr lang="fr-FR" b="1" dirty="0" smtClean="0"/>
              <a:t>Chapitre 5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68875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fr-FR" b="1" dirty="0"/>
              <a:t>Après un repas riche en </a:t>
            </a:r>
            <a:r>
              <a:rPr lang="fr-FR" b="1" dirty="0" smtClean="0"/>
              <a:t>protéine:</a:t>
            </a:r>
          </a:p>
          <a:p>
            <a:pPr lvl="1">
              <a:lnSpc>
                <a:spcPct val="120000"/>
              </a:lnSpc>
            </a:pPr>
            <a:r>
              <a:rPr lang="fr-FR" sz="3100" dirty="0" smtClean="0"/>
              <a:t>les </a:t>
            </a:r>
            <a:r>
              <a:rPr lang="fr-FR" sz="3100" dirty="0"/>
              <a:t>acides aminés se dégradent par </a:t>
            </a:r>
            <a:r>
              <a:rPr lang="fr-FR" sz="3100" dirty="0" err="1"/>
              <a:t>transamination</a:t>
            </a:r>
            <a:r>
              <a:rPr lang="fr-FR" sz="3100" dirty="0"/>
              <a:t> au cours de la quelle le groupement α-aminé est transféré sur l’α-</a:t>
            </a:r>
            <a:r>
              <a:rPr lang="fr-FR" sz="3100" dirty="0" err="1"/>
              <a:t>cétoglutarate</a:t>
            </a:r>
            <a:r>
              <a:rPr lang="fr-FR" sz="3100" dirty="0"/>
              <a:t>. </a:t>
            </a:r>
            <a:endParaRPr lang="fr-FR" sz="3100" dirty="0" smtClean="0"/>
          </a:p>
          <a:p>
            <a:pPr lvl="1">
              <a:lnSpc>
                <a:spcPct val="120000"/>
              </a:lnSpc>
            </a:pPr>
            <a:endParaRPr lang="fr-FR" dirty="0" smtClean="0"/>
          </a:p>
          <a:p>
            <a:pPr lvl="1">
              <a:lnSpc>
                <a:spcPct val="120000"/>
              </a:lnSpc>
            </a:pPr>
            <a:r>
              <a:rPr lang="fr-FR" sz="3100" dirty="0" smtClean="0"/>
              <a:t>Ceci </a:t>
            </a:r>
            <a:r>
              <a:rPr lang="fr-FR" sz="3100" dirty="0"/>
              <a:t>conduit à l’accumulation du glutamate. </a:t>
            </a:r>
            <a:endParaRPr lang="fr-FR" sz="3100" dirty="0" smtClean="0"/>
          </a:p>
          <a:p>
            <a:pPr lvl="1">
              <a:lnSpc>
                <a:spcPct val="120000"/>
              </a:lnSpc>
            </a:pPr>
            <a:endParaRPr lang="fr-FR" dirty="0" smtClean="0"/>
          </a:p>
          <a:p>
            <a:pPr lvl="1">
              <a:lnSpc>
                <a:spcPct val="120000"/>
              </a:lnSpc>
            </a:pPr>
            <a:r>
              <a:rPr lang="fr-FR" sz="3100" dirty="0" smtClean="0"/>
              <a:t>Les </a:t>
            </a:r>
            <a:r>
              <a:rPr lang="fr-FR" sz="3100" dirty="0"/>
              <a:t>glutamates subissent à leurs tours une dégradation par désamination catalysée par la </a:t>
            </a:r>
            <a:r>
              <a:rPr lang="fr-FR" sz="3100" b="1" dirty="0"/>
              <a:t>Glutamate Déshydrogénase</a:t>
            </a:r>
            <a:r>
              <a:rPr lang="fr-FR" sz="3100" dirty="0"/>
              <a:t> en se retransformant l’α-</a:t>
            </a:r>
            <a:r>
              <a:rPr lang="fr-FR" sz="3100" dirty="0" err="1"/>
              <a:t>cétoglutarate</a:t>
            </a:r>
            <a:r>
              <a:rPr lang="fr-FR" sz="3100" dirty="0"/>
              <a:t> et libérant </a:t>
            </a:r>
            <a:r>
              <a:rPr lang="fr-FR" sz="3100" b="1" dirty="0"/>
              <a:t>l’ammoniac</a:t>
            </a:r>
            <a:r>
              <a:rPr lang="fr-FR" sz="3100" dirty="0"/>
              <a:t> (</a:t>
            </a:r>
            <a:r>
              <a:rPr lang="fr-FR" sz="3100" b="1" dirty="0"/>
              <a:t>NH</a:t>
            </a:r>
            <a:r>
              <a:rPr lang="fr-FR" sz="3100" b="1" baseline="-25000" dirty="0"/>
              <a:t>3</a:t>
            </a:r>
            <a:r>
              <a:rPr lang="fr-FR" sz="3100" dirty="0" smtClean="0"/>
              <a:t>)</a:t>
            </a:r>
            <a:endParaRPr lang="fr-FR" sz="3100" dirty="0"/>
          </a:p>
          <a:p>
            <a:pPr>
              <a:lnSpc>
                <a:spcPct val="120000"/>
              </a:lnSpc>
            </a:pPr>
            <a:endParaRPr lang="fr-FR" dirty="0"/>
          </a:p>
          <a:p>
            <a:pPr>
              <a:lnSpc>
                <a:spcPct val="120000"/>
              </a:lnSpc>
            </a:pPr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</a:rPr>
              <a:t>Voie Principale: </a:t>
            </a:r>
            <a:br>
              <a:rPr lang="fr-FR" sz="3600" b="1" dirty="0" smtClean="0">
                <a:solidFill>
                  <a:srgbClr val="FF0000"/>
                </a:solidFill>
              </a:rPr>
            </a:br>
            <a:r>
              <a:rPr lang="fr-FR" sz="3600" b="1" dirty="0" smtClean="0">
                <a:solidFill>
                  <a:srgbClr val="FF0000"/>
                </a:solidFill>
              </a:rPr>
              <a:t>Couplage </a:t>
            </a:r>
            <a:r>
              <a:rPr lang="fr-FR" sz="3600" b="1" dirty="0" err="1" smtClean="0">
                <a:solidFill>
                  <a:srgbClr val="FF0000"/>
                </a:solidFill>
              </a:rPr>
              <a:t>Transamination</a:t>
            </a:r>
            <a:r>
              <a:rPr lang="fr-FR" sz="3600" b="1" dirty="0" smtClean="0">
                <a:solidFill>
                  <a:srgbClr val="FF0000"/>
                </a:solidFill>
              </a:rPr>
              <a:t>-Désamination</a:t>
            </a:r>
            <a:endParaRPr lang="fr-FR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89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638591"/>
            <a:ext cx="4609688" cy="4723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</a:rPr>
              <a:t>Voie Principale: </a:t>
            </a:r>
            <a:br>
              <a:rPr lang="fr-FR" sz="3600" b="1" dirty="0" smtClean="0">
                <a:solidFill>
                  <a:srgbClr val="FF0000"/>
                </a:solidFill>
              </a:rPr>
            </a:br>
            <a:r>
              <a:rPr lang="fr-FR" sz="3600" b="1" dirty="0" smtClean="0">
                <a:solidFill>
                  <a:srgbClr val="FF0000"/>
                </a:solidFill>
              </a:rPr>
              <a:t>Couplage </a:t>
            </a:r>
            <a:r>
              <a:rPr lang="fr-FR" sz="3600" b="1" dirty="0" err="1" smtClean="0">
                <a:solidFill>
                  <a:srgbClr val="FF0000"/>
                </a:solidFill>
              </a:rPr>
              <a:t>Transamination</a:t>
            </a:r>
            <a:r>
              <a:rPr lang="fr-FR" sz="3600" b="1" dirty="0" smtClean="0">
                <a:solidFill>
                  <a:srgbClr val="FF0000"/>
                </a:solidFill>
              </a:rPr>
              <a:t>-Désamination</a:t>
            </a:r>
            <a:endParaRPr lang="fr-FR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81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Voie Secondaire:</a:t>
            </a:r>
            <a:br>
              <a:rPr lang="fr-FR" b="1" dirty="0" smtClean="0">
                <a:solidFill>
                  <a:srgbClr val="FF0000"/>
                </a:solidFill>
              </a:rPr>
            </a:br>
            <a:r>
              <a:rPr lang="fr-FR" b="1" dirty="0" smtClean="0">
                <a:solidFill>
                  <a:srgbClr val="FF0000"/>
                </a:solidFill>
              </a:rPr>
              <a:t>Désamination Directe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fr-FR" sz="3600" dirty="0" smtClean="0"/>
              <a:t>Indépendante de la </a:t>
            </a:r>
            <a:r>
              <a:rPr lang="fr-FR" sz="3600" dirty="0" err="1" smtClean="0"/>
              <a:t>transamination</a:t>
            </a:r>
            <a:endParaRPr lang="fr-FR" sz="3600" dirty="0" smtClean="0"/>
          </a:p>
          <a:p>
            <a:pPr>
              <a:lnSpc>
                <a:spcPct val="120000"/>
              </a:lnSpc>
            </a:pPr>
            <a:r>
              <a:rPr lang="fr-FR" sz="3600" dirty="0" smtClean="0"/>
              <a:t>C’est une oxydation directe de l’AA</a:t>
            </a:r>
          </a:p>
          <a:p>
            <a:pPr>
              <a:lnSpc>
                <a:spcPct val="120000"/>
              </a:lnSpc>
            </a:pPr>
            <a:r>
              <a:rPr lang="fr-FR" sz="3600" dirty="0" smtClean="0"/>
              <a:t>Catalysée par deux enzymes:</a:t>
            </a:r>
          </a:p>
          <a:p>
            <a:pPr lvl="1">
              <a:lnSpc>
                <a:spcPct val="120000"/>
              </a:lnSpc>
            </a:pPr>
            <a:r>
              <a:rPr lang="fr-FR" i="1" dirty="0" err="1" smtClean="0"/>
              <a:t>L-acide</a:t>
            </a:r>
            <a:r>
              <a:rPr lang="fr-FR" i="1" dirty="0" smtClean="0"/>
              <a:t> </a:t>
            </a:r>
            <a:r>
              <a:rPr lang="fr-FR" i="1" dirty="0"/>
              <a:t>aminé oxydase</a:t>
            </a:r>
            <a:r>
              <a:rPr lang="fr-FR" dirty="0"/>
              <a:t> : enzyme à FMN</a:t>
            </a:r>
          </a:p>
          <a:p>
            <a:pPr lvl="1">
              <a:lnSpc>
                <a:spcPct val="120000"/>
              </a:lnSpc>
            </a:pPr>
            <a:r>
              <a:rPr lang="fr-FR" i="1" dirty="0" err="1" smtClean="0"/>
              <a:t>D-acide</a:t>
            </a:r>
            <a:r>
              <a:rPr lang="fr-FR" i="1" dirty="0" smtClean="0"/>
              <a:t> </a:t>
            </a:r>
            <a:r>
              <a:rPr lang="fr-FR" i="1" dirty="0"/>
              <a:t>aminé oxydase</a:t>
            </a:r>
            <a:r>
              <a:rPr lang="fr-FR" dirty="0"/>
              <a:t> : enzyme à </a:t>
            </a:r>
            <a:r>
              <a:rPr lang="fr-FR" dirty="0" smtClean="0"/>
              <a:t>FAD</a:t>
            </a:r>
          </a:p>
          <a:p>
            <a:pPr lvl="1">
              <a:lnSpc>
                <a:spcPct val="120000"/>
              </a:lnSpc>
            </a:pPr>
            <a:endParaRPr lang="fr-FR" dirty="0"/>
          </a:p>
          <a:p>
            <a:pPr>
              <a:lnSpc>
                <a:spcPct val="120000"/>
              </a:lnSpc>
            </a:pPr>
            <a:r>
              <a:rPr lang="fr-FR" sz="3600" dirty="0"/>
              <a:t>Il en résulte la formation de :</a:t>
            </a:r>
            <a:endParaRPr lang="fr-FR" sz="3600" dirty="0" smtClean="0"/>
          </a:p>
          <a:p>
            <a:pPr lvl="1">
              <a:lnSpc>
                <a:spcPct val="120000"/>
              </a:lnSpc>
            </a:pPr>
            <a:r>
              <a:rPr lang="fr-FR" dirty="0" smtClean="0"/>
              <a:t>l’α-</a:t>
            </a:r>
            <a:r>
              <a:rPr lang="fr-FR" dirty="0" err="1" smtClean="0"/>
              <a:t>cétoacide</a:t>
            </a:r>
            <a:r>
              <a:rPr lang="fr-FR" dirty="0" smtClean="0"/>
              <a:t> </a:t>
            </a:r>
            <a:r>
              <a:rPr lang="fr-FR" dirty="0"/>
              <a:t>correspondant, </a:t>
            </a:r>
            <a:endParaRPr lang="fr-FR" dirty="0" smtClean="0"/>
          </a:p>
          <a:p>
            <a:pPr lvl="1">
              <a:lnSpc>
                <a:spcPct val="120000"/>
              </a:lnSpc>
            </a:pPr>
            <a:r>
              <a:rPr lang="fr-FR" dirty="0" smtClean="0"/>
              <a:t>NH</a:t>
            </a:r>
            <a:r>
              <a:rPr lang="fr-FR" baseline="-25000" dirty="0" smtClean="0"/>
              <a:t>3</a:t>
            </a:r>
          </a:p>
          <a:p>
            <a:pPr lvl="1">
              <a:lnSpc>
                <a:spcPct val="120000"/>
              </a:lnSpc>
            </a:pPr>
            <a:r>
              <a:rPr lang="fr-FR" dirty="0" smtClean="0"/>
              <a:t>H</a:t>
            </a:r>
            <a:r>
              <a:rPr lang="fr-FR" baseline="-25000" dirty="0" smtClean="0"/>
              <a:t>2</a:t>
            </a:r>
            <a:r>
              <a:rPr lang="fr-FR" dirty="0" smtClean="0"/>
              <a:t>O</a:t>
            </a:r>
            <a:r>
              <a:rPr lang="fr-FR" baseline="-25000" dirty="0" smtClean="0"/>
              <a:t>2</a:t>
            </a:r>
            <a:endParaRPr lang="fr-FR" baseline="-25000" dirty="0"/>
          </a:p>
          <a:p>
            <a:pPr>
              <a:lnSpc>
                <a:spcPct val="120000"/>
              </a:lnSpc>
            </a:pPr>
            <a:endParaRPr lang="fr-FR" dirty="0"/>
          </a:p>
          <a:p>
            <a:pPr>
              <a:lnSpc>
                <a:spcPct val="120000"/>
              </a:lnSpc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600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00808"/>
            <a:ext cx="7070888" cy="4431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Voie Secondaire:</a:t>
            </a:r>
            <a:br>
              <a:rPr lang="fr-FR" b="1" dirty="0" smtClean="0">
                <a:solidFill>
                  <a:srgbClr val="FF0000"/>
                </a:solidFill>
              </a:rPr>
            </a:br>
            <a:r>
              <a:rPr lang="fr-FR" b="1" dirty="0" smtClean="0">
                <a:solidFill>
                  <a:srgbClr val="FF0000"/>
                </a:solidFill>
              </a:rPr>
              <a:t>Désamination Directe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67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L’Ammoniac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fr-FR" sz="2600" dirty="0" smtClean="0"/>
              <a:t>Chez </a:t>
            </a:r>
            <a:r>
              <a:rPr lang="fr-FR" sz="2600" dirty="0"/>
              <a:t>les vertébrés terrestres l’ammoniac est éliminé sous forme d’urée. Il s’agit d’une séquence des réactions </a:t>
            </a:r>
            <a:r>
              <a:rPr lang="fr-FR" sz="2600" dirty="0" smtClean="0"/>
              <a:t>qui </a:t>
            </a:r>
            <a:r>
              <a:rPr lang="fr-FR" sz="2600" dirty="0"/>
              <a:t>se déroule dans le foie et comportant deux </a:t>
            </a:r>
            <a:r>
              <a:rPr lang="fr-FR" sz="2600" dirty="0" smtClean="0"/>
              <a:t>phases:</a:t>
            </a:r>
          </a:p>
          <a:p>
            <a:pPr>
              <a:lnSpc>
                <a:spcPct val="120000"/>
              </a:lnSpc>
            </a:pPr>
            <a:endParaRPr lang="fr-FR" sz="2600" dirty="0" smtClean="0"/>
          </a:p>
          <a:p>
            <a:pPr lvl="1">
              <a:lnSpc>
                <a:spcPct val="120000"/>
              </a:lnSpc>
            </a:pPr>
            <a:r>
              <a:rPr lang="fr-FR" sz="2400" dirty="0" smtClean="0"/>
              <a:t>une </a:t>
            </a:r>
            <a:r>
              <a:rPr lang="fr-FR" sz="2400" dirty="0"/>
              <a:t>phase mitochondriale et </a:t>
            </a:r>
            <a:endParaRPr lang="fr-FR" sz="2400" dirty="0" smtClean="0"/>
          </a:p>
          <a:p>
            <a:pPr lvl="1">
              <a:lnSpc>
                <a:spcPct val="120000"/>
              </a:lnSpc>
            </a:pPr>
            <a:r>
              <a:rPr lang="fr-FR" sz="2400" dirty="0" smtClean="0"/>
              <a:t>phase </a:t>
            </a:r>
            <a:r>
              <a:rPr lang="fr-FR" sz="2400" dirty="0" err="1"/>
              <a:t>cytosolique</a:t>
            </a:r>
            <a:r>
              <a:rPr lang="fr-FR" sz="2400" dirty="0" smtClean="0"/>
              <a:t>.</a:t>
            </a:r>
          </a:p>
          <a:p>
            <a:pPr lvl="1">
              <a:lnSpc>
                <a:spcPct val="120000"/>
              </a:lnSpc>
            </a:pPr>
            <a:endParaRPr lang="fr-FR" dirty="0"/>
          </a:p>
          <a:p>
            <a:pPr>
              <a:lnSpc>
                <a:spcPct val="120000"/>
              </a:lnSpc>
            </a:pPr>
            <a:r>
              <a:rPr lang="fr-FR" sz="2800" dirty="0" smtClean="0"/>
              <a:t>Cette séquence forme une voie cyclique appelée cycle de l’Urée</a:t>
            </a:r>
          </a:p>
          <a:p>
            <a:pPr>
              <a:lnSpc>
                <a:spcPct val="120000"/>
              </a:lnSpc>
            </a:pPr>
            <a:endParaRPr lang="fr-FR" dirty="0"/>
          </a:p>
          <a:p>
            <a:pPr>
              <a:lnSpc>
                <a:spcPct val="120000"/>
              </a:lnSpc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69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Cycle de l’Urée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fr-FR" sz="2400" b="1" dirty="0" smtClean="0"/>
              <a:t>Phase mitochondriale :</a:t>
            </a:r>
            <a:endParaRPr lang="fr-FR" sz="2400" dirty="0" smtClean="0"/>
          </a:p>
          <a:p>
            <a:pPr lvl="1">
              <a:lnSpc>
                <a:spcPct val="120000"/>
              </a:lnSpc>
            </a:pPr>
            <a:r>
              <a:rPr lang="fr-FR" sz="2400" dirty="0" smtClean="0"/>
              <a:t>synthèse de </a:t>
            </a:r>
            <a:r>
              <a:rPr lang="fr-FR" sz="2400" dirty="0" err="1" smtClean="0"/>
              <a:t>carbamylphosphate</a:t>
            </a:r>
            <a:r>
              <a:rPr lang="fr-FR" sz="2400" dirty="0" smtClean="0"/>
              <a:t> à partir de CO</a:t>
            </a:r>
            <a:r>
              <a:rPr lang="fr-FR" sz="2400" baseline="-25000" dirty="0" smtClean="0"/>
              <a:t>2</a:t>
            </a:r>
            <a:r>
              <a:rPr lang="fr-FR" sz="2400" dirty="0" smtClean="0"/>
              <a:t>, de NH</a:t>
            </a:r>
            <a:r>
              <a:rPr lang="fr-FR" sz="2400" baseline="-25000" dirty="0" smtClean="0"/>
              <a:t>3</a:t>
            </a:r>
            <a:r>
              <a:rPr lang="fr-FR" sz="2400" dirty="0" smtClean="0"/>
              <a:t> et de 2ATP</a:t>
            </a:r>
          </a:p>
          <a:p>
            <a:pPr lvl="1">
              <a:lnSpc>
                <a:spcPct val="120000"/>
              </a:lnSpc>
            </a:pPr>
            <a:r>
              <a:rPr lang="fr-FR" sz="2400" dirty="0" smtClean="0"/>
              <a:t>synthèse de la </a:t>
            </a:r>
            <a:r>
              <a:rPr lang="fr-FR" sz="2400" dirty="0" err="1" smtClean="0"/>
              <a:t>citrulline</a:t>
            </a:r>
            <a:r>
              <a:rPr lang="fr-FR" sz="2400" dirty="0" smtClean="0"/>
              <a:t> : condensation de </a:t>
            </a:r>
            <a:r>
              <a:rPr lang="fr-FR" sz="2400" dirty="0" err="1" smtClean="0"/>
              <a:t>carbamylphosphate</a:t>
            </a:r>
            <a:r>
              <a:rPr lang="fr-FR" sz="2400" dirty="0" smtClean="0"/>
              <a:t> avec l’</a:t>
            </a:r>
            <a:r>
              <a:rPr lang="fr-FR" sz="2400" dirty="0" err="1" smtClean="0"/>
              <a:t>ornithine</a:t>
            </a:r>
            <a:r>
              <a:rPr lang="fr-FR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4081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fr-FR" sz="2000" b="1" dirty="0" smtClean="0"/>
              <a:t>Phase </a:t>
            </a:r>
            <a:r>
              <a:rPr lang="fr-FR" sz="2000" b="1" dirty="0" err="1" smtClean="0"/>
              <a:t>cytosolique</a:t>
            </a:r>
            <a:r>
              <a:rPr lang="fr-FR" sz="2000" b="1" dirty="0" smtClean="0"/>
              <a:t> :</a:t>
            </a:r>
            <a:endParaRPr lang="fr-FR" sz="2000" dirty="0" smtClean="0"/>
          </a:p>
          <a:p>
            <a:pPr lvl="1">
              <a:lnSpc>
                <a:spcPct val="120000"/>
              </a:lnSpc>
            </a:pPr>
            <a:r>
              <a:rPr lang="fr-FR" sz="2000" dirty="0" smtClean="0"/>
              <a:t>La </a:t>
            </a:r>
            <a:r>
              <a:rPr lang="fr-FR" sz="2000" dirty="0" err="1" smtClean="0"/>
              <a:t>citrulline</a:t>
            </a:r>
            <a:r>
              <a:rPr lang="fr-FR" sz="2000" dirty="0" smtClean="0"/>
              <a:t> obtenue est transportée dans le cytosol où va se condenser avec l'</a:t>
            </a:r>
            <a:r>
              <a:rPr lang="fr-FR" sz="2000" dirty="0" err="1" smtClean="0"/>
              <a:t>aspartate</a:t>
            </a:r>
            <a:r>
              <a:rPr lang="fr-FR" sz="2000" dirty="0" smtClean="0"/>
              <a:t> pour donner l'</a:t>
            </a:r>
            <a:r>
              <a:rPr lang="fr-FR" sz="2000" dirty="0" err="1" smtClean="0"/>
              <a:t>argininosuccinate</a:t>
            </a:r>
            <a:r>
              <a:rPr lang="fr-FR" sz="2000" dirty="0" smtClean="0"/>
              <a:t> avec consommation de deux liaisons phosphates riches en énergie d'une molécule d’ATP.</a:t>
            </a:r>
          </a:p>
          <a:p>
            <a:pPr lvl="1">
              <a:lnSpc>
                <a:spcPct val="120000"/>
              </a:lnSpc>
            </a:pPr>
            <a:r>
              <a:rPr lang="fr-FR" sz="2000" dirty="0" smtClean="0"/>
              <a:t>formation de l’arginine : l'</a:t>
            </a:r>
            <a:r>
              <a:rPr lang="fr-FR" sz="2000" dirty="0" err="1" smtClean="0"/>
              <a:t>argininosuccinate</a:t>
            </a:r>
            <a:r>
              <a:rPr lang="fr-FR" sz="2000" dirty="0" smtClean="0"/>
              <a:t> se clive en donnant l’arginine et le fumarate.</a:t>
            </a:r>
          </a:p>
          <a:p>
            <a:pPr lvl="1">
              <a:lnSpc>
                <a:spcPct val="120000"/>
              </a:lnSpc>
            </a:pPr>
            <a:r>
              <a:rPr lang="fr-FR" sz="2000" dirty="0" smtClean="0"/>
              <a:t>hydrolyse de l’arginine : le cycle se termine par hydrolyse de l’arginine pour donner l’urée et l’</a:t>
            </a:r>
            <a:r>
              <a:rPr lang="fr-FR" sz="2000" dirty="0" err="1" smtClean="0"/>
              <a:t>ornithine</a:t>
            </a:r>
            <a:r>
              <a:rPr lang="fr-FR" sz="2000" dirty="0" smtClean="0"/>
              <a:t>.</a:t>
            </a:r>
          </a:p>
          <a:p>
            <a:pPr lvl="1">
              <a:lnSpc>
                <a:spcPct val="120000"/>
              </a:lnSpc>
            </a:pPr>
            <a:endParaRPr lang="fr-FR" sz="2000" dirty="0" smtClean="0"/>
          </a:p>
          <a:p>
            <a:pPr>
              <a:lnSpc>
                <a:spcPct val="120000"/>
              </a:lnSpc>
            </a:pPr>
            <a:r>
              <a:rPr lang="fr-FR" sz="2000" dirty="0" smtClean="0"/>
              <a:t>Alors que l’urée est excrétée pour être éliminée par l’urine, l’</a:t>
            </a:r>
            <a:r>
              <a:rPr lang="fr-FR" sz="2000" dirty="0" err="1" smtClean="0"/>
              <a:t>ornithine</a:t>
            </a:r>
            <a:r>
              <a:rPr lang="fr-FR" sz="2000" dirty="0" smtClean="0"/>
              <a:t> est transportée dans les mitochondries pour </a:t>
            </a:r>
            <a:r>
              <a:rPr lang="fr-FR" sz="2000" dirty="0" err="1" smtClean="0"/>
              <a:t>réinitier</a:t>
            </a:r>
            <a:r>
              <a:rPr lang="fr-FR" sz="2000" dirty="0" smtClean="0"/>
              <a:t> le cycle.</a:t>
            </a:r>
          </a:p>
          <a:p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Cycle de l’Urée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11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99937"/>
            <a:ext cx="8302716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738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Devenir Du Squelette Carboné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fr-FR" dirty="0" smtClean="0"/>
              <a:t>Après </a:t>
            </a:r>
            <a:r>
              <a:rPr lang="fr-FR" dirty="0"/>
              <a:t>la désamination (enlèvement du groupement α-aminé), les 20 </a:t>
            </a:r>
            <a:r>
              <a:rPr lang="fr-FR" dirty="0" err="1"/>
              <a:t>aa</a:t>
            </a:r>
            <a:r>
              <a:rPr lang="fr-FR" dirty="0"/>
              <a:t> libèrent chacun l’α-</a:t>
            </a:r>
            <a:r>
              <a:rPr lang="fr-FR" dirty="0" err="1"/>
              <a:t>cétoacide</a:t>
            </a:r>
            <a:r>
              <a:rPr lang="fr-FR" dirty="0"/>
              <a:t> correspondant donc 20 squelettes carbonés.</a:t>
            </a:r>
          </a:p>
          <a:p>
            <a:pPr>
              <a:lnSpc>
                <a:spcPct val="120000"/>
              </a:lnSpc>
            </a:pPr>
            <a:r>
              <a:rPr lang="fr-FR" dirty="0" smtClean="0"/>
              <a:t>Les </a:t>
            </a:r>
            <a:r>
              <a:rPr lang="fr-FR" dirty="0"/>
              <a:t>squelettes carbonés se dégradent pour former 7 composés selon la nature de l’acide aminé :</a:t>
            </a:r>
          </a:p>
          <a:p>
            <a:pPr lvl="1">
              <a:lnSpc>
                <a:spcPct val="120000"/>
              </a:lnSpc>
            </a:pPr>
            <a:r>
              <a:rPr lang="fr-FR" dirty="0" smtClean="0"/>
              <a:t>l’α-</a:t>
            </a:r>
            <a:r>
              <a:rPr lang="fr-FR" dirty="0" err="1" smtClean="0"/>
              <a:t>cétoglutarate</a:t>
            </a:r>
            <a:endParaRPr lang="fr-FR" dirty="0"/>
          </a:p>
          <a:p>
            <a:pPr lvl="1">
              <a:lnSpc>
                <a:spcPct val="120000"/>
              </a:lnSpc>
            </a:pPr>
            <a:r>
              <a:rPr lang="fr-FR" dirty="0" smtClean="0"/>
              <a:t>l’</a:t>
            </a:r>
            <a:r>
              <a:rPr lang="fr-FR" dirty="0" err="1" smtClean="0"/>
              <a:t>oxaloacétate</a:t>
            </a:r>
            <a:endParaRPr lang="fr-FR" dirty="0"/>
          </a:p>
          <a:p>
            <a:pPr lvl="1">
              <a:lnSpc>
                <a:spcPct val="120000"/>
              </a:lnSpc>
            </a:pPr>
            <a:r>
              <a:rPr lang="fr-FR" dirty="0" smtClean="0"/>
              <a:t>fumarate</a:t>
            </a:r>
            <a:endParaRPr lang="fr-FR" dirty="0"/>
          </a:p>
          <a:p>
            <a:pPr lvl="1">
              <a:lnSpc>
                <a:spcPct val="120000"/>
              </a:lnSpc>
            </a:pPr>
            <a:r>
              <a:rPr lang="fr-FR" dirty="0" smtClean="0"/>
              <a:t>pyruvate</a:t>
            </a:r>
            <a:endParaRPr lang="fr-FR" dirty="0"/>
          </a:p>
          <a:p>
            <a:pPr lvl="1">
              <a:lnSpc>
                <a:spcPct val="120000"/>
              </a:lnSpc>
            </a:pPr>
            <a:r>
              <a:rPr lang="fr-FR" dirty="0" err="1" smtClean="0"/>
              <a:t>acétoacétyl-CoA</a:t>
            </a:r>
            <a:endParaRPr lang="fr-FR" dirty="0"/>
          </a:p>
          <a:p>
            <a:pPr lvl="1">
              <a:lnSpc>
                <a:spcPct val="120000"/>
              </a:lnSpc>
            </a:pPr>
            <a:r>
              <a:rPr lang="fr-FR" dirty="0" err="1" smtClean="0"/>
              <a:t>succinyl-CoA</a:t>
            </a:r>
            <a:endParaRPr lang="fr-FR" dirty="0"/>
          </a:p>
          <a:p>
            <a:pPr lvl="1">
              <a:lnSpc>
                <a:spcPct val="120000"/>
              </a:lnSpc>
            </a:pPr>
            <a:r>
              <a:rPr lang="fr-FR" dirty="0" err="1" smtClean="0"/>
              <a:t>acétyl-CoA</a:t>
            </a:r>
            <a:endParaRPr lang="fr-FR" dirty="0"/>
          </a:p>
          <a:p>
            <a:pPr>
              <a:lnSpc>
                <a:spcPct val="120000"/>
              </a:lnSpc>
            </a:pPr>
            <a:r>
              <a:rPr lang="fr-FR" dirty="0" smtClean="0"/>
              <a:t>Ces </a:t>
            </a:r>
            <a:r>
              <a:rPr lang="fr-FR" dirty="0"/>
              <a:t>composés sont utilisés pour :</a:t>
            </a:r>
          </a:p>
          <a:p>
            <a:pPr lvl="1">
              <a:lnSpc>
                <a:spcPct val="120000"/>
              </a:lnSpc>
            </a:pPr>
            <a:r>
              <a:rPr lang="fr-FR" dirty="0" smtClean="0"/>
              <a:t>Produire </a:t>
            </a:r>
            <a:r>
              <a:rPr lang="fr-FR" dirty="0"/>
              <a:t>de </a:t>
            </a:r>
            <a:r>
              <a:rPr lang="fr-FR" dirty="0" smtClean="0"/>
              <a:t>l’énergie,</a:t>
            </a:r>
          </a:p>
          <a:p>
            <a:pPr lvl="1">
              <a:lnSpc>
                <a:spcPct val="120000"/>
              </a:lnSpc>
            </a:pPr>
            <a:r>
              <a:rPr lang="fr-FR" dirty="0" smtClean="0"/>
              <a:t>Synthétiser </a:t>
            </a:r>
            <a:r>
              <a:rPr lang="fr-FR" dirty="0"/>
              <a:t>les glucides</a:t>
            </a:r>
          </a:p>
          <a:p>
            <a:pPr lvl="1">
              <a:lnSpc>
                <a:spcPct val="120000"/>
              </a:lnSpc>
            </a:pPr>
            <a:r>
              <a:rPr lang="fr-FR" dirty="0" smtClean="0"/>
              <a:t>Synthétiser </a:t>
            </a:r>
            <a:r>
              <a:rPr lang="fr-FR" dirty="0"/>
              <a:t>les lipides</a:t>
            </a:r>
          </a:p>
          <a:p>
            <a:pPr>
              <a:lnSpc>
                <a:spcPct val="120000"/>
              </a:lnSpc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509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2708920"/>
            <a:ext cx="7772400" cy="1362075"/>
          </a:xfrm>
        </p:spPr>
        <p:txBody>
          <a:bodyPr/>
          <a:lstStyle/>
          <a:p>
            <a:r>
              <a:rPr lang="fr-FR" dirty="0" smtClean="0">
                <a:solidFill>
                  <a:srgbClr val="00B0F0"/>
                </a:solidFill>
              </a:rPr>
              <a:t>i. Biosynthèse</a:t>
            </a:r>
            <a:endParaRPr lang="fr-FR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85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Introduction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fr-FR" dirty="0"/>
              <a:t>Le pool d’acides aminés est formé par hydrolyse des protéines alimentaire et cellulaire</a:t>
            </a:r>
            <a:r>
              <a:rPr lang="fr-FR" dirty="0" smtClean="0"/>
              <a:t>.</a:t>
            </a:r>
          </a:p>
          <a:p>
            <a:pPr>
              <a:lnSpc>
                <a:spcPct val="120000"/>
              </a:lnSpc>
            </a:pPr>
            <a:endParaRPr lang="fr-FR" dirty="0"/>
          </a:p>
          <a:p>
            <a:pPr>
              <a:lnSpc>
                <a:spcPct val="120000"/>
              </a:lnSpc>
            </a:pPr>
            <a:r>
              <a:rPr lang="fr-FR" dirty="0"/>
              <a:t>Contrairement aux glucides et lipides, les acides aminés en excès ne peuvent être stockés, </a:t>
            </a:r>
            <a:endParaRPr lang="fr-FR" dirty="0" smtClean="0"/>
          </a:p>
          <a:p>
            <a:pPr>
              <a:lnSpc>
                <a:spcPct val="120000"/>
              </a:lnSpc>
            </a:pPr>
            <a:endParaRPr lang="fr-FR" dirty="0" smtClean="0"/>
          </a:p>
          <a:p>
            <a:pPr>
              <a:lnSpc>
                <a:spcPct val="120000"/>
              </a:lnSpc>
            </a:pPr>
            <a:r>
              <a:rPr lang="fr-FR" dirty="0"/>
              <a:t>I</a:t>
            </a:r>
            <a:r>
              <a:rPr lang="fr-FR" dirty="0" smtClean="0"/>
              <a:t>ls </a:t>
            </a:r>
            <a:r>
              <a:rPr lang="fr-FR" dirty="0"/>
              <a:t>sont </a:t>
            </a:r>
            <a:r>
              <a:rPr lang="fr-FR" dirty="0" smtClean="0"/>
              <a:t>rapidement </a:t>
            </a:r>
            <a:r>
              <a:rPr lang="fr-FR" dirty="0"/>
              <a:t>dégradés par </a:t>
            </a:r>
            <a:r>
              <a:rPr lang="fr-FR" b="1" u="sng" dirty="0" err="1"/>
              <a:t>transamination</a:t>
            </a:r>
            <a:r>
              <a:rPr lang="fr-FR" dirty="0"/>
              <a:t> ou </a:t>
            </a:r>
            <a:r>
              <a:rPr lang="fr-FR" b="1" dirty="0"/>
              <a:t>oxydation</a:t>
            </a:r>
            <a:r>
              <a:rPr lang="fr-FR" dirty="0"/>
              <a:t> </a:t>
            </a:r>
            <a:r>
              <a:rPr lang="fr-FR" dirty="0" smtClean="0"/>
              <a:t>(</a:t>
            </a:r>
            <a:r>
              <a:rPr lang="fr-FR" b="1" u="sng" dirty="0" smtClean="0"/>
              <a:t>désamination</a:t>
            </a:r>
            <a:r>
              <a:rPr lang="fr-FR" dirty="0" smtClean="0"/>
              <a:t>) pour </a:t>
            </a:r>
            <a:r>
              <a:rPr lang="fr-FR" dirty="0"/>
              <a:t>donner </a:t>
            </a:r>
            <a:r>
              <a:rPr lang="fr-FR" dirty="0" smtClean="0"/>
              <a:t>:</a:t>
            </a:r>
          </a:p>
          <a:p>
            <a:pPr lvl="1">
              <a:lnSpc>
                <a:spcPct val="120000"/>
              </a:lnSpc>
            </a:pPr>
            <a:r>
              <a:rPr lang="fr-FR" dirty="0" smtClean="0"/>
              <a:t>un </a:t>
            </a:r>
            <a:r>
              <a:rPr lang="fr-FR" dirty="0"/>
              <a:t>ion ammonium et </a:t>
            </a:r>
            <a:endParaRPr lang="fr-FR" dirty="0" smtClean="0"/>
          </a:p>
          <a:p>
            <a:pPr lvl="1">
              <a:lnSpc>
                <a:spcPct val="120000"/>
              </a:lnSpc>
            </a:pPr>
            <a:r>
              <a:rPr lang="fr-FR" dirty="0" smtClean="0"/>
              <a:t>un </a:t>
            </a:r>
            <a:r>
              <a:rPr lang="fr-FR" dirty="0"/>
              <a:t>squelette carboné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078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Biosynthèse des AA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</a:t>
            </a:r>
            <a:r>
              <a:rPr lang="fr-FR" dirty="0"/>
              <a:t>précurseurs des acides aminés constituent les α-</a:t>
            </a:r>
            <a:r>
              <a:rPr lang="fr-FR" dirty="0" err="1"/>
              <a:t>cétoacides</a:t>
            </a:r>
            <a:r>
              <a:rPr lang="fr-FR" dirty="0"/>
              <a:t> directement utilisables pour la </a:t>
            </a:r>
            <a:r>
              <a:rPr lang="fr-FR" dirty="0" err="1"/>
              <a:t>transamination</a:t>
            </a:r>
            <a:r>
              <a:rPr lang="fr-FR" dirty="0"/>
              <a:t> ou permettent de les synthétiser. </a:t>
            </a:r>
          </a:p>
          <a:p>
            <a:endParaRPr lang="fr-FR" dirty="0"/>
          </a:p>
          <a:p>
            <a:r>
              <a:rPr lang="fr-FR" dirty="0"/>
              <a:t>Les α-</a:t>
            </a:r>
            <a:r>
              <a:rPr lang="fr-FR" dirty="0" err="1"/>
              <a:t>cétoacides</a:t>
            </a:r>
            <a:r>
              <a:rPr lang="fr-FR" dirty="0"/>
              <a:t> sont générés dans les processus de dégradations dont les principaux sont la glycolyse et le cycle tricarboxylique.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446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fr-FR" dirty="0"/>
              <a:t>Les différents précurseurs :</a:t>
            </a:r>
          </a:p>
          <a:p>
            <a:pPr lvl="1">
              <a:lnSpc>
                <a:spcPct val="120000"/>
              </a:lnSpc>
            </a:pPr>
            <a:r>
              <a:rPr lang="fr-FR" dirty="0" smtClean="0"/>
              <a:t>α-</a:t>
            </a:r>
            <a:r>
              <a:rPr lang="fr-FR" dirty="0" err="1" smtClean="0"/>
              <a:t>cétoglutarate</a:t>
            </a:r>
            <a:r>
              <a:rPr lang="fr-FR" dirty="0" smtClean="0"/>
              <a:t> </a:t>
            </a:r>
            <a:r>
              <a:rPr lang="fr-FR" dirty="0"/>
              <a:t>conduit à la famille de glutamate : glutamate, glutamine, proline, arginine et la lysine.</a:t>
            </a:r>
          </a:p>
          <a:p>
            <a:pPr lvl="1">
              <a:lnSpc>
                <a:spcPct val="120000"/>
              </a:lnSpc>
            </a:pPr>
            <a:r>
              <a:rPr lang="fr-FR" dirty="0" err="1" smtClean="0"/>
              <a:t>Oxaloacétate</a:t>
            </a:r>
            <a:r>
              <a:rPr lang="fr-FR" dirty="0" smtClean="0"/>
              <a:t> </a:t>
            </a:r>
            <a:r>
              <a:rPr lang="fr-FR" dirty="0"/>
              <a:t>donne la famille de l’</a:t>
            </a:r>
            <a:r>
              <a:rPr lang="fr-FR" dirty="0" err="1"/>
              <a:t>aspartate</a:t>
            </a:r>
            <a:r>
              <a:rPr lang="fr-FR" dirty="0"/>
              <a:t> : </a:t>
            </a:r>
            <a:r>
              <a:rPr lang="fr-FR" dirty="0" err="1"/>
              <a:t>aspartate</a:t>
            </a:r>
            <a:r>
              <a:rPr lang="fr-FR" dirty="0"/>
              <a:t>, asparagine, méthionine, thréonine et l’isoleucine.</a:t>
            </a:r>
          </a:p>
          <a:p>
            <a:pPr lvl="1">
              <a:lnSpc>
                <a:spcPct val="120000"/>
              </a:lnSpc>
            </a:pPr>
            <a:r>
              <a:rPr lang="fr-FR" dirty="0" smtClean="0"/>
              <a:t>Glycérate-3-phosphate </a:t>
            </a:r>
            <a:r>
              <a:rPr lang="fr-FR" dirty="0"/>
              <a:t>mène à la </a:t>
            </a:r>
            <a:r>
              <a:rPr lang="fr-FR" dirty="0" smtClean="0"/>
              <a:t>famille </a:t>
            </a:r>
            <a:r>
              <a:rPr lang="fr-FR" dirty="0"/>
              <a:t>de la </a:t>
            </a:r>
            <a:r>
              <a:rPr lang="fr-FR" dirty="0" smtClean="0"/>
              <a:t>sérine </a:t>
            </a:r>
            <a:r>
              <a:rPr lang="fr-FR" dirty="0"/>
              <a:t>: sérine, glycocolle (glycine), la cystéine.</a:t>
            </a:r>
          </a:p>
          <a:p>
            <a:pPr lvl="1">
              <a:lnSpc>
                <a:spcPct val="120000"/>
              </a:lnSpc>
            </a:pPr>
            <a:r>
              <a:rPr lang="fr-FR" dirty="0" smtClean="0"/>
              <a:t>Pyruvate </a:t>
            </a:r>
            <a:r>
              <a:rPr lang="fr-FR" dirty="0"/>
              <a:t>fournit la famille de l’alanine : alanine, valine et leucine.</a:t>
            </a:r>
          </a:p>
          <a:p>
            <a:pPr lvl="1">
              <a:lnSpc>
                <a:spcPct val="120000"/>
              </a:lnSpc>
            </a:pPr>
            <a:r>
              <a:rPr lang="fr-FR" dirty="0" err="1" smtClean="0"/>
              <a:t>Phosphoénolpyruvate</a:t>
            </a:r>
            <a:r>
              <a:rPr lang="fr-FR" dirty="0" smtClean="0"/>
              <a:t> </a:t>
            </a:r>
            <a:r>
              <a:rPr lang="fr-FR" dirty="0"/>
              <a:t>et erythrose-4-phosphate sont le point de départ de la phénylalanine, </a:t>
            </a:r>
            <a:r>
              <a:rPr lang="fr-FR" dirty="0" err="1"/>
              <a:t>tyrosin</a:t>
            </a:r>
            <a:r>
              <a:rPr lang="fr-FR" dirty="0"/>
              <a:t> et tryptophane.</a:t>
            </a:r>
          </a:p>
          <a:p>
            <a:pPr lvl="1">
              <a:lnSpc>
                <a:spcPct val="120000"/>
              </a:lnSpc>
            </a:pPr>
            <a:r>
              <a:rPr lang="fr-FR" dirty="0" smtClean="0"/>
              <a:t>Ribose-5-phosphate </a:t>
            </a:r>
            <a:r>
              <a:rPr lang="fr-FR" dirty="0"/>
              <a:t>est le précurseur de l’histidine.</a:t>
            </a:r>
          </a:p>
          <a:p>
            <a:pPr>
              <a:lnSpc>
                <a:spcPct val="120000"/>
              </a:lnSpc>
            </a:pPr>
            <a:endParaRPr lang="fr-FR" dirty="0"/>
          </a:p>
        </p:txBody>
      </p:sp>
      <p:sp>
        <p:nvSpPr>
          <p:cNvPr id="5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Biosynthèse des AA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55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fr-FR" dirty="0"/>
              <a:t>Il existe 20 </a:t>
            </a:r>
            <a:r>
              <a:rPr lang="fr-FR" dirty="0" err="1"/>
              <a:t>aa</a:t>
            </a:r>
            <a:r>
              <a:rPr lang="fr-FR" dirty="0"/>
              <a:t> naturels qui sont synthétisés par les plantes supérieures et quelques autres organismes. </a:t>
            </a:r>
            <a:endParaRPr lang="fr-FR" dirty="0" smtClean="0"/>
          </a:p>
          <a:p>
            <a:pPr>
              <a:lnSpc>
                <a:spcPct val="110000"/>
              </a:lnSpc>
            </a:pPr>
            <a:endParaRPr lang="fr-FR" dirty="0" smtClean="0"/>
          </a:p>
          <a:p>
            <a:pPr>
              <a:lnSpc>
                <a:spcPct val="110000"/>
              </a:lnSpc>
            </a:pPr>
            <a:r>
              <a:rPr lang="fr-FR" dirty="0" smtClean="0"/>
              <a:t>L’homme </a:t>
            </a:r>
            <a:r>
              <a:rPr lang="fr-FR" dirty="0"/>
              <a:t>par contre n’en synthétise que 10 (appelés acides aminés non indispensables) et les 10 autres (</a:t>
            </a:r>
            <a:r>
              <a:rPr lang="fr-FR" dirty="0" err="1"/>
              <a:t>aa</a:t>
            </a:r>
            <a:r>
              <a:rPr lang="fr-FR" dirty="0"/>
              <a:t> indispensable) doivent lui être apportés dans l’alimentation sous forme de protéines animales et végétales.</a:t>
            </a:r>
          </a:p>
          <a:p>
            <a:pPr>
              <a:lnSpc>
                <a:spcPct val="110000"/>
              </a:lnSpc>
            </a:pP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Biosynthèse des AA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06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982" y="260648"/>
            <a:ext cx="8485964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015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fr-FR" dirty="0" smtClean="0"/>
              <a:t>Le métabolisme des acides aminés chez les animaux répond à deux objectifs :</a:t>
            </a:r>
          </a:p>
          <a:p>
            <a:pPr>
              <a:lnSpc>
                <a:spcPct val="120000"/>
              </a:lnSpc>
            </a:pPr>
            <a:endParaRPr lang="fr-FR" dirty="0" smtClean="0"/>
          </a:p>
          <a:p>
            <a:pPr lvl="1">
              <a:lnSpc>
                <a:spcPct val="120000"/>
              </a:lnSpc>
            </a:pPr>
            <a:r>
              <a:rPr lang="fr-FR" dirty="0" smtClean="0"/>
              <a:t>Maintenir le pool des acides aminés</a:t>
            </a:r>
          </a:p>
          <a:p>
            <a:pPr lvl="1">
              <a:lnSpc>
                <a:spcPct val="120000"/>
              </a:lnSpc>
            </a:pPr>
            <a:r>
              <a:rPr lang="fr-FR" dirty="0" smtClean="0"/>
              <a:t>Assurer le renouvellement des protéines.</a:t>
            </a:r>
          </a:p>
          <a:p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Introduction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71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2708920"/>
            <a:ext cx="7772400" cy="1362075"/>
          </a:xfrm>
        </p:spPr>
        <p:txBody>
          <a:bodyPr/>
          <a:lstStyle/>
          <a:p>
            <a:r>
              <a:rPr lang="fr-FR" dirty="0" smtClean="0">
                <a:solidFill>
                  <a:srgbClr val="00B0F0"/>
                </a:solidFill>
              </a:rPr>
              <a:t>i. Dégradation</a:t>
            </a:r>
            <a:endParaRPr lang="fr-FR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98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Dégradation des AA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</a:t>
            </a:r>
            <a:r>
              <a:rPr lang="fr-FR" dirty="0"/>
              <a:t>dégradation des acides aminés, qui </a:t>
            </a:r>
            <a:r>
              <a:rPr lang="fr-FR" b="1" dirty="0">
                <a:solidFill>
                  <a:srgbClr val="00B050"/>
                </a:solidFill>
              </a:rPr>
              <a:t>enlève le groupement </a:t>
            </a:r>
            <a:r>
              <a:rPr lang="fr-FR" b="1" dirty="0" smtClean="0">
                <a:solidFill>
                  <a:srgbClr val="00B050"/>
                </a:solidFill>
              </a:rPr>
              <a:t>aminé</a:t>
            </a:r>
            <a:r>
              <a:rPr lang="fr-FR" dirty="0" smtClean="0"/>
              <a:t>, </a:t>
            </a:r>
            <a:r>
              <a:rPr lang="fr-FR" dirty="0"/>
              <a:t>est réalisée 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soit </a:t>
            </a:r>
            <a:r>
              <a:rPr lang="fr-FR" dirty="0"/>
              <a:t>par </a:t>
            </a:r>
            <a:r>
              <a:rPr lang="fr-FR" b="1" u="sng" dirty="0" err="1">
                <a:solidFill>
                  <a:srgbClr val="00B050"/>
                </a:solidFill>
              </a:rPr>
              <a:t>transamination</a:t>
            </a:r>
            <a:r>
              <a:rPr lang="fr-FR" b="1" u="sng" dirty="0">
                <a:solidFill>
                  <a:srgbClr val="00B050"/>
                </a:solidFill>
              </a:rPr>
              <a:t> </a:t>
            </a:r>
            <a:endParaRPr lang="fr-FR" b="1" u="sng" dirty="0" smtClean="0">
              <a:solidFill>
                <a:srgbClr val="00B050"/>
              </a:solidFill>
            </a:endParaRPr>
          </a:p>
          <a:p>
            <a:pPr lvl="1"/>
            <a:r>
              <a:rPr lang="fr-FR" dirty="0" smtClean="0"/>
              <a:t>soit </a:t>
            </a:r>
            <a:r>
              <a:rPr lang="fr-FR" dirty="0"/>
              <a:t>par </a:t>
            </a:r>
            <a:r>
              <a:rPr lang="fr-FR" b="1" u="sng" dirty="0" smtClean="0">
                <a:solidFill>
                  <a:srgbClr val="00B050"/>
                </a:solidFill>
              </a:rPr>
              <a:t>désamination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084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Dégradation par </a:t>
            </a:r>
            <a:r>
              <a:rPr lang="fr-FR" b="1" dirty="0" err="1" smtClean="0">
                <a:solidFill>
                  <a:srgbClr val="FF0000"/>
                </a:solidFill>
              </a:rPr>
              <a:t>Transamination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fr-FR" dirty="0"/>
              <a:t>La </a:t>
            </a:r>
            <a:r>
              <a:rPr lang="fr-FR" b="1" dirty="0" err="1">
                <a:solidFill>
                  <a:srgbClr val="00B050"/>
                </a:solidFill>
              </a:rPr>
              <a:t>transamination</a:t>
            </a:r>
            <a:r>
              <a:rPr lang="fr-FR" dirty="0">
                <a:solidFill>
                  <a:srgbClr val="00B050"/>
                </a:solidFill>
              </a:rPr>
              <a:t> </a:t>
            </a:r>
            <a:r>
              <a:rPr lang="fr-FR" dirty="0" smtClean="0"/>
              <a:t>appelée aussi </a:t>
            </a:r>
            <a:r>
              <a:rPr lang="fr-FR" dirty="0" smtClean="0"/>
              <a:t> </a:t>
            </a:r>
            <a:r>
              <a:rPr lang="fr-FR" b="1" dirty="0" err="1">
                <a:solidFill>
                  <a:srgbClr val="00B050"/>
                </a:solidFill>
              </a:rPr>
              <a:t>aminotranférase</a:t>
            </a:r>
            <a:r>
              <a:rPr lang="fr-FR" dirty="0">
                <a:solidFill>
                  <a:srgbClr val="00B050"/>
                </a:solidFill>
              </a:rPr>
              <a:t> </a:t>
            </a:r>
            <a:r>
              <a:rPr lang="fr-FR" dirty="0"/>
              <a:t>conduit à un </a:t>
            </a:r>
            <a:r>
              <a:rPr lang="fr-FR" b="1" u="sng" dirty="0"/>
              <a:t>transfert</a:t>
            </a:r>
            <a:r>
              <a:rPr lang="fr-FR" dirty="0"/>
              <a:t> du groupement α-aminé d’un acide aminé à un </a:t>
            </a:r>
            <a:r>
              <a:rPr lang="fr-FR" dirty="0" err="1"/>
              <a:t>cétoacide</a:t>
            </a:r>
            <a:r>
              <a:rPr lang="fr-FR" dirty="0"/>
              <a:t> (</a:t>
            </a:r>
            <a:r>
              <a:rPr lang="fr-FR" dirty="0" smtClean="0"/>
              <a:t>l’</a:t>
            </a:r>
            <a:r>
              <a:rPr lang="el-GR" dirty="0" smtClean="0"/>
              <a:t>α</a:t>
            </a:r>
            <a:r>
              <a:rPr lang="fr-FR" dirty="0" err="1" smtClean="0"/>
              <a:t>cétoglutarate</a:t>
            </a:r>
            <a:r>
              <a:rPr lang="fr-FR" dirty="0" smtClean="0"/>
              <a:t>) </a:t>
            </a:r>
            <a:r>
              <a:rPr lang="fr-FR" dirty="0"/>
              <a:t>pour former </a:t>
            </a:r>
            <a:r>
              <a:rPr lang="fr-FR" dirty="0" smtClean="0"/>
              <a:t>l’acide glutamique.</a:t>
            </a:r>
            <a:endParaRPr lang="fr-FR" dirty="0"/>
          </a:p>
          <a:p>
            <a:pPr>
              <a:lnSpc>
                <a:spcPct val="120000"/>
              </a:lnSpc>
            </a:pPr>
            <a:endParaRPr lang="fr-FR" dirty="0"/>
          </a:p>
          <a:p>
            <a:pPr>
              <a:lnSpc>
                <a:spcPct val="120000"/>
              </a:lnSpc>
            </a:pPr>
            <a:r>
              <a:rPr lang="fr-FR" dirty="0"/>
              <a:t>Les enzymes qui catalysent ces réactions sont appelés des </a:t>
            </a:r>
            <a:r>
              <a:rPr lang="fr-FR" b="1" i="1" dirty="0"/>
              <a:t>Transaminases</a:t>
            </a:r>
            <a:r>
              <a:rPr lang="fr-FR" dirty="0"/>
              <a:t> ou </a:t>
            </a:r>
            <a:r>
              <a:rPr lang="fr-FR" b="1" i="1" dirty="0" err="1"/>
              <a:t>aminotransférases</a:t>
            </a:r>
            <a:r>
              <a:rPr lang="fr-FR" dirty="0" smtClean="0"/>
              <a:t>.</a:t>
            </a:r>
          </a:p>
          <a:p>
            <a:pPr>
              <a:lnSpc>
                <a:spcPct val="120000"/>
              </a:lnSpc>
            </a:pPr>
            <a:endParaRPr lang="fr-FR" dirty="0"/>
          </a:p>
          <a:p>
            <a:pPr>
              <a:lnSpc>
                <a:spcPct val="120000"/>
              </a:lnSpc>
            </a:pPr>
            <a:r>
              <a:rPr lang="fr-FR" dirty="0"/>
              <a:t>Le cofacteur impliqué est le pyridoxal phosphate.</a:t>
            </a:r>
          </a:p>
        </p:txBody>
      </p:sp>
    </p:spTree>
    <p:extLst>
      <p:ext uri="{BB962C8B-B14F-4D97-AF65-F5344CB8AC3E}">
        <p14:creationId xmlns:p14="http://schemas.microsoft.com/office/powerpoint/2010/main" val="25569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fr-FR" b="1" dirty="0" err="1" smtClean="0">
                <a:solidFill>
                  <a:srgbClr val="FF0000"/>
                </a:solidFill>
              </a:rPr>
              <a:t>Transamination</a:t>
            </a:r>
            <a:endParaRPr lang="fr-FR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04864"/>
            <a:ext cx="8577733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224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Dégradation par désamination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fr-FR" dirty="0"/>
              <a:t>Contrairement à la </a:t>
            </a:r>
            <a:r>
              <a:rPr lang="fr-FR" dirty="0" err="1"/>
              <a:t>transamination</a:t>
            </a:r>
            <a:r>
              <a:rPr lang="fr-FR" dirty="0"/>
              <a:t> qui correspond à un transfert du groupement α-aminé, la désamination oxydative </a:t>
            </a:r>
            <a:r>
              <a:rPr lang="fr-FR" b="1" dirty="0">
                <a:solidFill>
                  <a:srgbClr val="00B050"/>
                </a:solidFill>
              </a:rPr>
              <a:t>le libère </a:t>
            </a:r>
            <a:r>
              <a:rPr lang="fr-FR" dirty="0"/>
              <a:t>sous forme d’ion ammonium libre avec formation du squelette α-</a:t>
            </a:r>
            <a:r>
              <a:rPr lang="fr-FR" dirty="0" err="1"/>
              <a:t>cétoacide</a:t>
            </a:r>
            <a:r>
              <a:rPr lang="fr-FR" dirty="0"/>
              <a:t> correspondant.</a:t>
            </a:r>
          </a:p>
          <a:p>
            <a:pPr>
              <a:lnSpc>
                <a:spcPct val="120000"/>
              </a:lnSpc>
            </a:pPr>
            <a:endParaRPr lang="fr-FR" dirty="0"/>
          </a:p>
          <a:p>
            <a:pPr>
              <a:lnSpc>
                <a:spcPct val="120000"/>
              </a:lnSpc>
            </a:pPr>
            <a:r>
              <a:rPr lang="fr-FR" dirty="0"/>
              <a:t>Elle est active dans les reins et le foie.</a:t>
            </a:r>
          </a:p>
          <a:p>
            <a:pPr>
              <a:lnSpc>
                <a:spcPct val="120000"/>
              </a:lnSpc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919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Désamination : deux voies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Elle se fait selon deux voies:</a:t>
            </a:r>
          </a:p>
          <a:p>
            <a:pPr lvl="1"/>
            <a:endParaRPr lang="fr-FR" sz="2400" dirty="0" smtClean="0"/>
          </a:p>
          <a:p>
            <a:pPr lvl="1"/>
            <a:r>
              <a:rPr lang="fr-FR" sz="2400" dirty="0"/>
              <a:t>V</a:t>
            </a:r>
            <a:r>
              <a:rPr lang="fr-FR" sz="2400" dirty="0" smtClean="0"/>
              <a:t>oie principale: voie de désamination couplée à la </a:t>
            </a:r>
            <a:r>
              <a:rPr lang="fr-FR" sz="2400" dirty="0" err="1" smtClean="0"/>
              <a:t>transamination</a:t>
            </a:r>
            <a:r>
              <a:rPr lang="fr-FR" sz="2400" dirty="0" smtClean="0"/>
              <a:t> catalysée par la </a:t>
            </a:r>
            <a:r>
              <a:rPr lang="fr-FR" sz="2400" b="1" i="1" dirty="0" smtClean="0"/>
              <a:t>Glutamate Déshydrogénase</a:t>
            </a:r>
            <a:endParaRPr lang="fr-FR" sz="2400" dirty="0" smtClean="0"/>
          </a:p>
          <a:p>
            <a:pPr lvl="1"/>
            <a:endParaRPr lang="fr-FR" dirty="0" smtClean="0"/>
          </a:p>
          <a:p>
            <a:pPr lvl="1"/>
            <a:r>
              <a:rPr lang="fr-FR" sz="2400" dirty="0" smtClean="0"/>
              <a:t>Voie secondaire : voie indépendante de la </a:t>
            </a:r>
            <a:r>
              <a:rPr lang="fr-FR" sz="2400" dirty="0" err="1" smtClean="0"/>
              <a:t>transamination</a:t>
            </a:r>
            <a:r>
              <a:rPr lang="fr-FR" sz="2400" dirty="0" smtClean="0"/>
              <a:t> catalysée par l’</a:t>
            </a:r>
            <a:r>
              <a:rPr lang="fr-FR" sz="2400" b="1" i="1" dirty="0" smtClean="0"/>
              <a:t>Acide aminé Oxydase</a:t>
            </a:r>
            <a:r>
              <a:rPr lang="fr-FR" sz="2400" dirty="0" smtClean="0"/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633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495</Words>
  <Application>Microsoft Office PowerPoint</Application>
  <PresentationFormat>Affichage à l'écran (4:3)</PresentationFormat>
  <Paragraphs>106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Métabolisme des Acides Aminés</vt:lpstr>
      <vt:lpstr>Introduction</vt:lpstr>
      <vt:lpstr>Introduction</vt:lpstr>
      <vt:lpstr>i. Dégradation</vt:lpstr>
      <vt:lpstr>Dégradation des AA</vt:lpstr>
      <vt:lpstr>Dégradation par Transamination</vt:lpstr>
      <vt:lpstr>Transamination</vt:lpstr>
      <vt:lpstr>Dégradation par désamination</vt:lpstr>
      <vt:lpstr>Désamination : deux voies</vt:lpstr>
      <vt:lpstr>Voie Principale:  Couplage Transamination-Désamination</vt:lpstr>
      <vt:lpstr>Voie Principale:  Couplage Transamination-Désamination</vt:lpstr>
      <vt:lpstr>Voie Secondaire: Désamination Directe</vt:lpstr>
      <vt:lpstr>Voie Secondaire: Désamination Directe</vt:lpstr>
      <vt:lpstr>L’Ammoniac</vt:lpstr>
      <vt:lpstr>Cycle de l’Urée</vt:lpstr>
      <vt:lpstr>Cycle de l’Urée</vt:lpstr>
      <vt:lpstr>Présentation PowerPoint</vt:lpstr>
      <vt:lpstr>Devenir Du Squelette Carboné</vt:lpstr>
      <vt:lpstr>i. Biosynthèse</vt:lpstr>
      <vt:lpstr>Biosynthèse des AA</vt:lpstr>
      <vt:lpstr>Biosynthèse des AA</vt:lpstr>
      <vt:lpstr>Biosynthèse des AA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Métabolisme des Acides Aminés</dc:title>
  <dc:creator>sise</dc:creator>
  <cp:lastModifiedBy>sise</cp:lastModifiedBy>
  <cp:revision>14</cp:revision>
  <dcterms:created xsi:type="dcterms:W3CDTF">2013-04-23T09:43:05Z</dcterms:created>
  <dcterms:modified xsi:type="dcterms:W3CDTF">2013-04-24T09:44:56Z</dcterms:modified>
</cp:coreProperties>
</file>