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60" r:id="rId3"/>
    <p:sldId id="261" r:id="rId4"/>
    <p:sldId id="262" r:id="rId5"/>
    <p:sldId id="263"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1" r:id="rId22"/>
    <p:sldId id="280" r:id="rId2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s-ES" smtClean="0"/>
              <a:t>Haga clic para modificar el estilo de título del patrón</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30" name="Date Placeholder 29"/>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19" name="Footer Placeholder 18"/>
          <p:cNvSpPr>
            <a:spLocks noGrp="1"/>
          </p:cNvSpPr>
          <p:nvPr>
            <p:ph type="ftr" sz="quarter" idx="11"/>
          </p:nvPr>
        </p:nvSpPr>
        <p:spPr/>
        <p:txBody>
          <a:bodyPr/>
          <a:lstStyle/>
          <a:p>
            <a:endParaRPr lang="es-CO"/>
          </a:p>
        </p:txBody>
      </p:sp>
      <p:sp>
        <p:nvSpPr>
          <p:cNvPr id="27" name="Slide Number Placeholder 26"/>
          <p:cNvSpPr>
            <a:spLocks noGrp="1"/>
          </p:cNvSpPr>
          <p:nvPr>
            <p:ph type="sldNum" sz="quarter" idx="12"/>
          </p:nvPr>
        </p:nvSpPr>
        <p:spPr/>
        <p:txBody>
          <a:bodyPr/>
          <a:lstStyle/>
          <a:p>
            <a:fld id="{10B99507-7571-402E-82A3-C173536BE734}"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0B99507-7571-402E-82A3-C173536BE734}"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0B99507-7571-402E-82A3-C173536BE734}"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0B99507-7571-402E-82A3-C173536BE734}"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0B99507-7571-402E-82A3-C173536BE734}"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0B99507-7571-402E-82A3-C173536BE734}"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0B99507-7571-402E-82A3-C173536BE734}"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0B99507-7571-402E-82A3-C173536BE734}"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0B99507-7571-402E-82A3-C173536BE734}"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s-ES" smtClean="0"/>
              <a:t>Haga clic para modificar el estilo de título del patrón</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0B99507-7571-402E-82A3-C173536BE734}"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41128A8-9CB3-4A5F-BFA6-C0240CD05705}" type="datetimeFigureOut">
              <a:rPr lang="es-CO" smtClean="0"/>
              <a:pPr/>
              <a:t>12/08/2012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a:xfrm>
            <a:off x="8153400" y="6356350"/>
            <a:ext cx="533400" cy="365125"/>
          </a:xfrm>
        </p:spPr>
        <p:txBody>
          <a:bodyPr/>
          <a:lstStyle/>
          <a:p>
            <a:fld id="{10B99507-7571-402E-82A3-C173536BE734}"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s-ES" smtClean="0"/>
              <a:t>Haga clic para modificar el estilo de título del patrón</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941128A8-9CB3-4A5F-BFA6-C0240CD05705}" type="datetimeFigureOut">
              <a:rPr lang="es-CO" smtClean="0"/>
              <a:pPr/>
              <a:t>12/08/2012</a:t>
            </a:fld>
            <a:endParaRPr lang="es-CO"/>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s-CO"/>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10B99507-7571-402E-82A3-C173536BE734}" type="slidenum">
              <a:rPr lang="es-CO" smtClean="0"/>
              <a:pPr/>
              <a:t>‹Nº›</a:t>
            </a:fld>
            <a:endParaRPr lang="es-CO"/>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hyperlink" Target="http://es.wikipedia.org/wiki/Ordenador_port%C3%A1til_de_100_d%C3%B3lares" TargetMode="External"/><Relationship Id="rId3" Type="http://schemas.openxmlformats.org/officeDocument/2006/relationships/slideLayout" Target="../slideLayouts/slideLayout1.xml"/><Relationship Id="rId7" Type="http://schemas.openxmlformats.org/officeDocument/2006/relationships/hyperlink" Target="http://es.wikipedia.org/w/index.php?title=Lewis_Stiward&amp;action=edit&amp;redlink=1" TargetMode="External"/><Relationship Id="rId2" Type="http://schemas.openxmlformats.org/officeDocument/2006/relationships/audio" Target="../media/audio10.wav"/><Relationship Id="rId1" Type="http://schemas.openxmlformats.org/officeDocument/2006/relationships/tags" Target="../tags/tag9.xml"/><Relationship Id="rId6" Type="http://schemas.openxmlformats.org/officeDocument/2006/relationships/hyperlink" Target="http://es.wikipedia.org/wiki/Nicholas_Negroponte" TargetMode="External"/><Relationship Id="rId5" Type="http://schemas.openxmlformats.org/officeDocument/2006/relationships/hyperlink" Target="http://es.wikipedia.org/wiki/MIT_Media_Lab" TargetMode="External"/><Relationship Id="rId10" Type="http://schemas.openxmlformats.org/officeDocument/2006/relationships/image" Target="../media/image15.png"/><Relationship Id="rId4" Type="http://schemas.openxmlformats.org/officeDocument/2006/relationships/hyperlink" Target="http://es.wikipedia.org/wiki/D%C3%B3lar" TargetMode="External"/><Relationship Id="rId9" Type="http://schemas.openxmlformats.org/officeDocument/2006/relationships/hyperlink" Target="http://es.wikipedia.org/wiki/One_Laptop_Per_Child"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1.wav"/><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2.wav"/><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hyperlink" Target="http://www.tecnonauta.com/articulos/mejores-portatiles-2011"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3.wav"/><Relationship Id="rId1" Type="http://schemas.openxmlformats.org/officeDocument/2006/relationships/tags" Target="../tags/tag1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4.wav"/><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5.wav"/><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6.wav"/><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7.wav"/><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8.wav"/><Relationship Id="rId1" Type="http://schemas.openxmlformats.org/officeDocument/2006/relationships/tags" Target="../tags/tag17.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9.wav"/><Relationship Id="rId1" Type="http://schemas.openxmlformats.org/officeDocument/2006/relationships/tags" Target="../tags/tag18.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tags" Target="../tags/tag1.xml"/><Relationship Id="rId6" Type="http://schemas.openxmlformats.org/officeDocument/2006/relationships/hyperlink" Target="http://es.wikipedia.org/wiki/Corriente_el%C3%A9ctrica" TargetMode="External"/><Relationship Id="rId5" Type="http://schemas.openxmlformats.org/officeDocument/2006/relationships/hyperlink" Target="http://es.wikipedia.org/wiki/Ordenadores_personales" TargetMode="External"/><Relationship Id="rId4" Type="http://schemas.openxmlformats.org/officeDocument/2006/relationships/hyperlink" Target="http://es.wikipedia.org/wiki/Kilogramo"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20.wav"/><Relationship Id="rId1" Type="http://schemas.openxmlformats.org/officeDocument/2006/relationships/tags" Target="../tags/tag19.xml"/><Relationship Id="rId5" Type="http://schemas.openxmlformats.org/officeDocument/2006/relationships/image" Target="../media/image29.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F:\Pel&#237;cula_0001.wmv" TargetMode="External"/><Relationship Id="rId1" Type="http://schemas.openxmlformats.org/officeDocument/2006/relationships/tags" Target="../tags/tag20.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1.wav"/><Relationship Id="rId1" Type="http://schemas.openxmlformats.org/officeDocument/2006/relationships/tags" Target="../tags/tag2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commons.wikimedia.org/wiki/File:Woman-typing-on-laptop.jpg?uselang=es"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4.wav"/><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hyperlink" Target="http://es.wikipedia.org/wiki/Osborne_1" TargetMode="External"/><Relationship Id="rId4" Type="http://schemas.openxmlformats.org/officeDocument/2006/relationships/hyperlink" Target="http://es.wikipedia.org/wiki/Epson_HX-2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s.wikipedia.org/wiki/LCD" TargetMode="External"/><Relationship Id="rId13" Type="http://schemas.openxmlformats.org/officeDocument/2006/relationships/hyperlink" Target="http://es.wikipedia.org/wiki/Impresora_matricial" TargetMode="External"/><Relationship Id="rId3" Type="http://schemas.openxmlformats.org/officeDocument/2006/relationships/slideLayout" Target="../slideLayouts/slideLayout1.xml"/><Relationship Id="rId7" Type="http://schemas.openxmlformats.org/officeDocument/2006/relationships/hyperlink" Target="http://es.wikipedia.org/wiki/Bater%C3%ADa_de_n%C3%ADquel_cadmio" TargetMode="External"/><Relationship Id="rId12" Type="http://schemas.openxmlformats.org/officeDocument/2006/relationships/hyperlink" Target="http://es.wikipedia.org/wiki/Epson_HX-20" TargetMode="External"/><Relationship Id="rId2" Type="http://schemas.openxmlformats.org/officeDocument/2006/relationships/audio" Target="../media/audio5.wav"/><Relationship Id="rId16" Type="http://schemas.openxmlformats.org/officeDocument/2006/relationships/image" Target="../media/image7.png"/><Relationship Id="rId1" Type="http://schemas.openxmlformats.org/officeDocument/2006/relationships/tags" Target="../tags/tag4.xml"/><Relationship Id="rId6" Type="http://schemas.openxmlformats.org/officeDocument/2006/relationships/hyperlink" Target="http://es.wikipedia.org/wiki/1983" TargetMode="External"/><Relationship Id="rId11" Type="http://schemas.openxmlformats.org/officeDocument/2006/relationships/hyperlink" Target="http://es.wikipedia.org/wiki/Hitachi" TargetMode="External"/><Relationship Id="rId5" Type="http://schemas.openxmlformats.org/officeDocument/2006/relationships/hyperlink" Target="http://es.wikipedia.org/wiki/1981" TargetMode="External"/><Relationship Id="rId15" Type="http://schemas.openxmlformats.org/officeDocument/2006/relationships/hyperlink" Target="http://es.wikipedia.org/wiki/Casete" TargetMode="External"/><Relationship Id="rId10" Type="http://schemas.openxmlformats.org/officeDocument/2006/relationships/hyperlink" Target="http://es.wikipedia.org/wiki/Telefon%C3%ADa_m%C3%B3vil" TargetMode="External"/><Relationship Id="rId4" Type="http://schemas.openxmlformats.org/officeDocument/2006/relationships/hyperlink" Target="http://es.wikipedia.org/wiki/Computadora_port%C3%A1til" TargetMode="External"/><Relationship Id="rId9" Type="http://schemas.openxmlformats.org/officeDocument/2006/relationships/hyperlink" Target="http://es.wikipedia.org/wiki/P%C3%ADxeles" TargetMode="External"/><Relationship Id="rId14" Type="http://schemas.openxmlformats.org/officeDocument/2006/relationships/hyperlink" Target="http://es.wikipedia.org/wiki/Dispositivo_de_almacenamiento_de_dato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11.jpeg"/><Relationship Id="rId2" Type="http://schemas.openxmlformats.org/officeDocument/2006/relationships/audio" Target="../media/audio6.wav"/><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hyperlink" Target="http://es.wikipedia.org/wiki/CP/M" TargetMode="External"/><Relationship Id="rId3" Type="http://schemas.openxmlformats.org/officeDocument/2006/relationships/slideLayout" Target="../slideLayouts/slideLayout1.xml"/><Relationship Id="rId7" Type="http://schemas.openxmlformats.org/officeDocument/2006/relationships/hyperlink" Target="http://es.wikipedia.org/wiki/Kg" TargetMode="External"/><Relationship Id="rId2" Type="http://schemas.openxmlformats.org/officeDocument/2006/relationships/audio" Target="../media/audio7.wav"/><Relationship Id="rId1" Type="http://schemas.openxmlformats.org/officeDocument/2006/relationships/tags" Target="../tags/tag6.xml"/><Relationship Id="rId6" Type="http://schemas.openxmlformats.org/officeDocument/2006/relationships/hyperlink" Target="http://es.wikipedia.org/wiki/1981" TargetMode="External"/><Relationship Id="rId5" Type="http://schemas.openxmlformats.org/officeDocument/2006/relationships/hyperlink" Target="http://es.wikipedia.org/wiki/Osborne_1" TargetMode="External"/><Relationship Id="rId10" Type="http://schemas.openxmlformats.org/officeDocument/2006/relationships/image" Target="../media/image2.png"/><Relationship Id="rId4" Type="http://schemas.openxmlformats.org/officeDocument/2006/relationships/hyperlink" Target="http://es.wikipedia.org/wiki/Laptop" TargetMode="External"/><Relationship Id="rId9" Type="http://schemas.openxmlformats.org/officeDocument/2006/relationships/hyperlink" Target="http://es.wikipedia.org/wiki/Xerox_PARC"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s.wikipedia.org/wiki/RAM" TargetMode="External"/><Relationship Id="rId3" Type="http://schemas.openxmlformats.org/officeDocument/2006/relationships/slideLayout" Target="../slideLayouts/slideLayout1.xml"/><Relationship Id="rId7" Type="http://schemas.openxmlformats.org/officeDocument/2006/relationships/hyperlink" Target="http://es.wikipedia.org/wiki/Kilobyte" TargetMode="External"/><Relationship Id="rId12" Type="http://schemas.openxmlformats.org/officeDocument/2006/relationships/image" Target="../media/image2.png"/><Relationship Id="rId2" Type="http://schemas.openxmlformats.org/officeDocument/2006/relationships/audio" Target="../media/audio8.wav"/><Relationship Id="rId1" Type="http://schemas.openxmlformats.org/officeDocument/2006/relationships/tags" Target="../tags/tag7.xml"/><Relationship Id="rId6" Type="http://schemas.openxmlformats.org/officeDocument/2006/relationships/hyperlink" Target="http://es.wikipedia.org/wiki/Hercio" TargetMode="External"/><Relationship Id="rId11" Type="http://schemas.openxmlformats.org/officeDocument/2006/relationships/hyperlink" Target="http://es.wikipedia.org/wiki/IEEE-488" TargetMode="External"/><Relationship Id="rId5" Type="http://schemas.openxmlformats.org/officeDocument/2006/relationships/hyperlink" Target="http://es.wikipedia.org/wiki/Zilog_Z80" TargetMode="External"/><Relationship Id="rId10" Type="http://schemas.openxmlformats.org/officeDocument/2006/relationships/hyperlink" Target="http://es.wikipedia.org/wiki/Puerto_paralelo" TargetMode="External"/><Relationship Id="rId4" Type="http://schemas.openxmlformats.org/officeDocument/2006/relationships/hyperlink" Target="http://es.wikipedia.org/wiki/Unidad_central_de_procesamiento" TargetMode="External"/><Relationship Id="rId9" Type="http://schemas.openxmlformats.org/officeDocument/2006/relationships/hyperlink" Target="http://es.wikipedia.org/wiki/Tubo_de_rayos_cat%C3%B3dico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audio9.wav"/><Relationship Id="rId1" Type="http://schemas.openxmlformats.org/officeDocument/2006/relationships/tags" Target="../tags/tag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00100" y="1785926"/>
            <a:ext cx="8643998" cy="4572032"/>
          </a:xfrm>
        </p:spPr>
        <p:txBody>
          <a:bodyPr>
            <a:normAutofit fontScale="90000"/>
          </a:bodyPr>
          <a:lstStyle/>
          <a:p>
            <a:r>
              <a:rPr lang="es-CO" dirty="0" smtClean="0"/>
              <a:t>Generación de computadoras portátiles </a:t>
            </a:r>
            <a:br>
              <a:rPr lang="es-CO" dirty="0" smtClean="0"/>
            </a:br>
            <a:r>
              <a:rPr lang="es-CO" dirty="0" smtClean="0"/>
              <a:t/>
            </a:r>
            <a:br>
              <a:rPr lang="es-CO" dirty="0" smtClean="0"/>
            </a:br>
            <a:r>
              <a:rPr lang="es-CO" dirty="0" smtClean="0"/>
              <a:t>karl chica damian</a:t>
            </a:r>
            <a:br>
              <a:rPr lang="es-CO" dirty="0" smtClean="0"/>
            </a:br>
            <a:r>
              <a:rPr lang="es-CO" dirty="0" smtClean="0"/>
              <a:t>11°</a:t>
            </a:r>
            <a:br>
              <a:rPr lang="es-CO" dirty="0" smtClean="0"/>
            </a:br>
            <a:r>
              <a:rPr lang="es-CO" dirty="0" smtClean="0"/>
              <a:t>gimnasio latino</a:t>
            </a:r>
            <a:br>
              <a:rPr lang="es-CO" dirty="0" smtClean="0"/>
            </a:br>
            <a:r>
              <a:rPr lang="es-CO" dirty="0" smtClean="0"/>
              <a:t/>
            </a:r>
            <a:br>
              <a:rPr lang="es-CO" dirty="0" smtClean="0"/>
            </a:br>
            <a:endParaRPr lang="es-CO" dirty="0"/>
          </a:p>
        </p:txBody>
      </p:sp>
      <p:pic>
        <p:nvPicPr>
          <p:cNvPr id="3" name="~PP1433.WAV">
            <a:hlinkClick r:id="" action="ppaction://media"/>
          </p:cNvPr>
          <p:cNvPicPr>
            <a:picLocks noRot="1" noChangeAspect="1"/>
          </p:cNvPicPr>
          <p:nvPr>
            <a:wavAudioFile r:embed="rId1" name="~PP1433.WAV"/>
          </p:nvPr>
        </p:nvPicPr>
        <p:blipFill>
          <a:blip r:embed="rId3"/>
          <a:stretch>
            <a:fillRect/>
          </a:stretch>
        </p:blipFill>
        <p:spPr>
          <a:xfrm>
            <a:off x="8639175" y="6353175"/>
            <a:ext cx="304800" cy="304800"/>
          </a:xfrm>
          <a:prstGeom prst="rect">
            <a:avLst/>
          </a:prstGeom>
        </p:spPr>
      </p:pic>
    </p:spTree>
  </p:cSld>
  <p:clrMapOvr>
    <a:masterClrMapping/>
  </p:clrMapOvr>
  <p:transition advTm="430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290"/>
            <a:ext cx="7572428" cy="785794"/>
          </a:xfrm>
        </p:spPr>
        <p:txBody>
          <a:bodyPr>
            <a:normAutofit fontScale="90000"/>
          </a:bodyPr>
          <a:lstStyle/>
          <a:p>
            <a:r>
              <a:rPr lang="es-CO" dirty="0" smtClean="0"/>
              <a:t>La computadora portátil de 100 dólares</a:t>
            </a:r>
            <a:br>
              <a:rPr lang="es-CO" dirty="0" smtClean="0"/>
            </a:br>
            <a:endParaRPr lang="es-CO" dirty="0"/>
          </a:p>
        </p:txBody>
      </p:sp>
      <p:sp>
        <p:nvSpPr>
          <p:cNvPr id="3" name="2 Subtítulo"/>
          <p:cNvSpPr>
            <a:spLocks noGrp="1"/>
          </p:cNvSpPr>
          <p:nvPr>
            <p:ph type="subTitle" idx="1"/>
          </p:nvPr>
        </p:nvSpPr>
        <p:spPr>
          <a:xfrm>
            <a:off x="500064" y="1559720"/>
            <a:ext cx="8143902" cy="4869676"/>
          </a:xfrm>
        </p:spPr>
        <p:txBody>
          <a:bodyPr>
            <a:normAutofit fontScale="92500"/>
          </a:bodyPr>
          <a:lstStyle/>
          <a:p>
            <a:pPr algn="just"/>
            <a:r>
              <a:rPr lang="es-CO" sz="2400" dirty="0" smtClean="0"/>
              <a:t>Prototipo de la primera generación de los ordenadores portátiles de 100 </a:t>
            </a:r>
            <a:r>
              <a:rPr lang="es-CO" sz="2400" dirty="0" smtClean="0">
                <a:hlinkClick r:id="rId4" tooltip="Dólar"/>
              </a:rPr>
              <a:t>dólares</a:t>
            </a:r>
            <a:r>
              <a:rPr lang="es-CO" sz="2400" dirty="0" smtClean="0"/>
              <a:t>.</a:t>
            </a:r>
          </a:p>
          <a:p>
            <a:pPr algn="just"/>
            <a:r>
              <a:rPr lang="es-CO" sz="2400" dirty="0" smtClean="0"/>
              <a:t>En el año 2005, miembros universitarios del </a:t>
            </a:r>
            <a:r>
              <a:rPr lang="es-CO" sz="2400" dirty="0" smtClean="0">
                <a:hlinkClick r:id="rId5" tooltip="MIT Media Lab"/>
              </a:rPr>
              <a:t>MIT Media </a:t>
            </a:r>
            <a:r>
              <a:rPr lang="es-CO" sz="2400" dirty="0" err="1" smtClean="0">
                <a:hlinkClick r:id="rId5" tooltip="MIT Media Lab"/>
              </a:rPr>
              <a:t>Lab</a:t>
            </a:r>
            <a:r>
              <a:rPr lang="es-CO" sz="2400" dirty="0" smtClean="0"/>
              <a:t>, entre ellos </a:t>
            </a:r>
            <a:r>
              <a:rPr lang="es-CO" sz="2400" dirty="0" smtClean="0">
                <a:hlinkClick r:id="rId6" tooltip="Nicholas Negroponte"/>
              </a:rPr>
              <a:t>Nicholas </a:t>
            </a:r>
            <a:r>
              <a:rPr lang="es-CO" sz="2400" dirty="0" err="1" smtClean="0">
                <a:hlinkClick r:id="rId6" tooltip="Nicholas Negroponte"/>
              </a:rPr>
              <a:t>Negroponte</a:t>
            </a:r>
            <a:r>
              <a:rPr lang="es-CO" sz="2400" dirty="0" smtClean="0"/>
              <a:t> y </a:t>
            </a:r>
            <a:r>
              <a:rPr lang="es-CO" sz="2400" dirty="0" smtClean="0">
                <a:hlinkClick r:id="rId7" tooltip="Lewis Stiward (aún no redactado)"/>
              </a:rPr>
              <a:t>Lewis </a:t>
            </a:r>
            <a:r>
              <a:rPr lang="es-CO" sz="2400" dirty="0" err="1" smtClean="0">
                <a:hlinkClick r:id="rId7" tooltip="Lewis Stiward (aún no redactado)"/>
              </a:rPr>
              <a:t>Stiward</a:t>
            </a:r>
            <a:r>
              <a:rPr lang="es-CO" sz="2400" dirty="0" smtClean="0"/>
              <a:t>, introdujeron el </a:t>
            </a:r>
            <a:r>
              <a:rPr lang="es-CO" sz="2400" dirty="0" smtClean="0">
                <a:hlinkClick r:id="rId8" tooltip="Ordenador portátil de 100 dólares"/>
              </a:rPr>
              <a:t>portátil de 100 dólares</a:t>
            </a:r>
            <a:r>
              <a:rPr lang="es-CO" sz="2400" dirty="0" smtClean="0"/>
              <a:t> y el proyecto </a:t>
            </a:r>
            <a:r>
              <a:rPr lang="es-CO" sz="2400" dirty="0" smtClean="0">
                <a:hlinkClick r:id="rId9" tooltip="One Laptop Per Child"/>
              </a:rPr>
              <a:t>Un portátil por niño</a:t>
            </a:r>
            <a:r>
              <a:rPr lang="es-CO" sz="2400" dirty="0" smtClean="0"/>
              <a:t>. El objetivo era diseñar, fabricar y distribuir portátiles suficientemente baratos para proveer a cada niño en el mundo con cada uno de ellos y que así puedan tener acceso a conocimientos y métodos educativos modernos. Los ordenadores portátiles serían vendidos a los gobiernos y repartidos a los niños en las escuelas estadounidenses y otros países, incluso en América latina; el ordenador portátil fue considerado el aparato más útil del mundo porque ya que era pequeño, era muy fácil de manejar y no era tan pesado como los anteriores.</a:t>
            </a:r>
          </a:p>
          <a:p>
            <a:endParaRPr lang="es-CO" dirty="0"/>
          </a:p>
        </p:txBody>
      </p:sp>
      <p:pic>
        <p:nvPicPr>
          <p:cNvPr id="5" name="~PP3627.WAV">
            <a:hlinkClick r:id="" action="ppaction://media"/>
          </p:cNvPr>
          <p:cNvPicPr>
            <a:picLocks noRot="1" noChangeAspect="1"/>
          </p:cNvPicPr>
          <p:nvPr>
            <a:wavAudioFile r:embed="rId2" name="~PP3627.WAV"/>
          </p:nvPr>
        </p:nvPicPr>
        <p:blipFill>
          <a:blip r:embed="rId10"/>
          <a:stretch>
            <a:fillRect/>
          </a:stretch>
        </p:blipFill>
        <p:spPr>
          <a:xfrm>
            <a:off x="8639175" y="6353175"/>
            <a:ext cx="304800" cy="304800"/>
          </a:xfrm>
          <a:prstGeom prst="rect">
            <a:avLst/>
          </a:prstGeom>
        </p:spPr>
      </p:pic>
    </p:spTree>
    <p:custDataLst>
      <p:tags r:id="rId1"/>
    </p:custDataLst>
  </p:cSld>
  <p:clrMapOvr>
    <a:masterClrMapping/>
  </p:clrMapOvr>
  <p:transition advTm="6538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0"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290"/>
            <a:ext cx="7572428" cy="785794"/>
          </a:xfrm>
        </p:spPr>
        <p:txBody>
          <a:bodyPr>
            <a:normAutofit fontScale="90000"/>
          </a:bodyPr>
          <a:lstStyle/>
          <a:p>
            <a:r>
              <a:rPr lang="es-CO" dirty="0" smtClean="0"/>
              <a:t>computadora portátil de 100 dólares</a:t>
            </a:r>
            <a:endParaRPr lang="es-CO" dirty="0"/>
          </a:p>
        </p:txBody>
      </p:sp>
      <p:pic>
        <p:nvPicPr>
          <p:cNvPr id="28674" name="Picture 2" descr="http://upload.wikimedia.org/wikipedia/commons/thumb/7/7a/Laptop0956.jpg/250px-Laptop0956.jpg"/>
          <p:cNvPicPr>
            <a:picLocks noChangeAspect="1" noChangeArrowheads="1"/>
          </p:cNvPicPr>
          <p:nvPr/>
        </p:nvPicPr>
        <p:blipFill>
          <a:blip r:embed="rId4"/>
          <a:srcRect/>
          <a:stretch>
            <a:fillRect/>
          </a:stretch>
        </p:blipFill>
        <p:spPr bwMode="auto">
          <a:xfrm>
            <a:off x="1643042" y="2071678"/>
            <a:ext cx="5189134" cy="3902232"/>
          </a:xfrm>
          <a:prstGeom prst="rect">
            <a:avLst/>
          </a:prstGeom>
          <a:noFill/>
        </p:spPr>
      </p:pic>
      <p:pic>
        <p:nvPicPr>
          <p:cNvPr id="4" name="~PP1354.WAV">
            <a:hlinkClick r:id="" action="ppaction://media"/>
          </p:cNvPr>
          <p:cNvPicPr>
            <a:picLocks noRot="1" noChangeAspect="1"/>
          </p:cNvPicPr>
          <p:nvPr>
            <a:wavAudioFile r:embed="rId2" name="~PP1354.WAV"/>
          </p:nvPr>
        </p:nvPicPr>
        <p:blipFill>
          <a:blip r:embed="rId5"/>
          <a:stretch>
            <a:fillRect/>
          </a:stretch>
        </p:blipFill>
        <p:spPr>
          <a:xfrm>
            <a:off x="8639175" y="6353175"/>
            <a:ext cx="304800" cy="304800"/>
          </a:xfrm>
          <a:prstGeom prst="rect">
            <a:avLst/>
          </a:prstGeom>
        </p:spPr>
      </p:pic>
    </p:spTree>
    <p:custDataLst>
      <p:tags r:id="rId1"/>
    </p:custDataLst>
  </p:cSld>
  <p:clrMapOvr>
    <a:masterClrMapping/>
  </p:clrMapOvr>
  <p:transition advTm="989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Effect transition="in" filter="fade">
                                      <p:cBhvr>
                                        <p:cTn id="16" dur="100"/>
                                        <p:tgtEl>
                                          <p:spTgt spid="28674"/>
                                        </p:tgtEl>
                                      </p:cBhvr>
                                    </p:animEffect>
                                    <p:anim calcmode="lin" valueType="num">
                                      <p:cBhvr>
                                        <p:cTn id="17" dur="400" fill="hold"/>
                                        <p:tgtEl>
                                          <p:spTgt spid="28674"/>
                                        </p:tgtEl>
                                        <p:attrNameLst>
                                          <p:attrName>ppt_x</p:attrName>
                                        </p:attrNameLst>
                                      </p:cBhvr>
                                      <p:tavLst>
                                        <p:tav tm="0">
                                          <p:val>
                                            <p:strVal val="#ppt_x"/>
                                          </p:val>
                                        </p:tav>
                                        <p:tav tm="100000">
                                          <p:val>
                                            <p:strVal val="#ppt_x"/>
                                          </p:val>
                                        </p:tav>
                                      </p:tavLst>
                                    </p:anim>
                                    <p:anim calcmode="lin" valueType="num">
                                      <p:cBhvr>
                                        <p:cTn id="18" dur="400" fill="hold"/>
                                        <p:tgtEl>
                                          <p:spTgt spid="2867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86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86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1"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214290"/>
            <a:ext cx="8501122" cy="785794"/>
          </a:xfrm>
        </p:spPr>
        <p:txBody>
          <a:bodyPr>
            <a:normAutofit fontScale="90000"/>
          </a:bodyPr>
          <a:lstStyle/>
          <a:p>
            <a:r>
              <a:rPr lang="es-CO" dirty="0" smtClean="0"/>
              <a:t>Lo ultimo en portátiles ….</a:t>
            </a:r>
            <a:endParaRPr lang="es-CO" dirty="0"/>
          </a:p>
        </p:txBody>
      </p:sp>
      <p:sp>
        <p:nvSpPr>
          <p:cNvPr id="3" name="2 Subtítulo"/>
          <p:cNvSpPr>
            <a:spLocks noGrp="1"/>
          </p:cNvSpPr>
          <p:nvPr>
            <p:ph type="subTitle" idx="1"/>
          </p:nvPr>
        </p:nvSpPr>
        <p:spPr>
          <a:xfrm>
            <a:off x="500064" y="1559720"/>
            <a:ext cx="8143902" cy="4869676"/>
          </a:xfrm>
        </p:spPr>
        <p:txBody>
          <a:bodyPr>
            <a:normAutofit fontScale="92500" lnSpcReduction="20000"/>
          </a:bodyPr>
          <a:lstStyle/>
          <a:p>
            <a:pPr algn="just"/>
            <a:r>
              <a:rPr lang="es-CO" sz="2400" dirty="0" smtClean="0"/>
              <a:t>Samsung Serie 9</a:t>
            </a:r>
            <a:endParaRPr lang="es-CO" sz="2800" dirty="0" smtClean="0"/>
          </a:p>
          <a:p>
            <a:pPr algn="just"/>
            <a:r>
              <a:rPr lang="es-CO" sz="2800" dirty="0" smtClean="0"/>
              <a:t>El ultra-portátil con el que Samsung busca sorprender a todos fue uno de los </a:t>
            </a:r>
            <a:r>
              <a:rPr lang="es-CO" sz="2800" dirty="0" smtClean="0">
                <a:hlinkClick r:id="rId4"/>
              </a:rPr>
              <a:t>mejores del 2011</a:t>
            </a:r>
            <a:r>
              <a:rPr lang="es-CO" sz="2800" dirty="0" smtClean="0"/>
              <a:t> , y en este 2012 busca repetir con una renovación en su hardware además de un nuevo exponente de 15 pulgadas. Destaca especialmente su refinada figura y calidad de fabricación, ya que está construido de aluminio, con un grosor de 1.47cm y peso de 1.6 kg. Pocos portátiles de 15’’ pueden presumir de esas medidas.</a:t>
            </a:r>
          </a:p>
          <a:p>
            <a:pPr algn="just"/>
            <a:r>
              <a:rPr lang="es-CO" sz="2800" dirty="0" smtClean="0"/>
              <a:t>A esto hay que sumarle un teclado retro-iluminado, batería de hasta 10 horas de autonomía y una memoria de estado sólido que la hace arrancar en menos de 10 segundos. Todo un lujo. Pero hay que estar dispuesto a desembolsar 1500 dólares.</a:t>
            </a:r>
          </a:p>
          <a:p>
            <a:endParaRPr lang="es-CO" dirty="0"/>
          </a:p>
        </p:txBody>
      </p:sp>
      <p:pic>
        <p:nvPicPr>
          <p:cNvPr id="5" name="~PP1555.WAV">
            <a:hlinkClick r:id="" action="ppaction://media"/>
          </p:cNvPr>
          <p:cNvPicPr>
            <a:picLocks noRot="1" noChangeAspect="1"/>
          </p:cNvPicPr>
          <p:nvPr>
            <a:wavAudioFile r:embed="rId2" name="~PP1555.WAV"/>
          </p:nvPr>
        </p:nvPicPr>
        <p:blipFill>
          <a:blip r:embed="rId5"/>
          <a:stretch>
            <a:fillRect/>
          </a:stretch>
        </p:blipFill>
        <p:spPr>
          <a:xfrm>
            <a:off x="8639175" y="6353175"/>
            <a:ext cx="304800" cy="304800"/>
          </a:xfrm>
          <a:prstGeom prst="rect">
            <a:avLst/>
          </a:prstGeom>
        </p:spPr>
      </p:pic>
    </p:spTree>
    <p:custDataLst>
      <p:tags r:id="rId1"/>
    </p:custDataLst>
  </p:cSld>
  <p:clrMapOvr>
    <a:masterClrMapping/>
  </p:clrMapOvr>
  <p:transition advTm="4296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4"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290"/>
            <a:ext cx="7572428" cy="785794"/>
          </a:xfrm>
        </p:spPr>
        <p:txBody>
          <a:bodyPr/>
          <a:lstStyle/>
          <a:p>
            <a:r>
              <a:rPr lang="es-CO" b="0" dirty="0" smtClean="0"/>
              <a:t>Samsung Serie 9</a:t>
            </a:r>
            <a:endParaRPr lang="es-CO" dirty="0"/>
          </a:p>
        </p:txBody>
      </p:sp>
      <p:pic>
        <p:nvPicPr>
          <p:cNvPr id="26626" name="Picture 2" descr="Samsung Serie 9. PortÃ¡til con acabados y calidad de construcciÃ³n muy destacable."/>
          <p:cNvPicPr>
            <a:picLocks noChangeAspect="1" noChangeArrowheads="1"/>
          </p:cNvPicPr>
          <p:nvPr/>
        </p:nvPicPr>
        <p:blipFill>
          <a:blip r:embed="rId4"/>
          <a:srcRect/>
          <a:stretch>
            <a:fillRect/>
          </a:stretch>
        </p:blipFill>
        <p:spPr bwMode="auto">
          <a:xfrm>
            <a:off x="2357422" y="1357298"/>
            <a:ext cx="4714908" cy="4801332"/>
          </a:xfrm>
          <a:prstGeom prst="rect">
            <a:avLst/>
          </a:prstGeom>
          <a:noFill/>
        </p:spPr>
      </p:pic>
      <p:pic>
        <p:nvPicPr>
          <p:cNvPr id="5" name="~PP651.WAV">
            <a:hlinkClick r:id="" action="ppaction://media"/>
          </p:cNvPr>
          <p:cNvPicPr>
            <a:picLocks noRot="1" noChangeAspect="1"/>
          </p:cNvPicPr>
          <p:nvPr>
            <a:wavAudioFile r:embed="rId2" name="~PP651.WAV"/>
          </p:nvPr>
        </p:nvPicPr>
        <p:blipFill>
          <a:blip r:embed="rId5"/>
          <a:stretch>
            <a:fillRect/>
          </a:stretch>
        </p:blipFill>
        <p:spPr>
          <a:xfrm>
            <a:off x="8639175" y="6353175"/>
            <a:ext cx="304800" cy="304800"/>
          </a:xfrm>
          <a:prstGeom prst="rect">
            <a:avLst/>
          </a:prstGeom>
        </p:spPr>
      </p:pic>
    </p:spTree>
    <p:custDataLst>
      <p:tags r:id="rId1"/>
    </p:custDataLst>
  </p:cSld>
  <p:clrMapOvr>
    <a:masterClrMapping/>
  </p:clrMapOvr>
  <p:transition advTm="729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3"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
                                        <p:tgtEl>
                                          <p:spTgt spid="2"/>
                                        </p:tgtEl>
                                      </p:cBhvr>
                                    </p:animEffect>
                                    <p:anim calcmode="lin" valueType="num">
                                      <p:cBhvr>
                                        <p:cTn id="12" dur="400" fill="hold"/>
                                        <p:tgtEl>
                                          <p:spTgt spid="2"/>
                                        </p:tgtEl>
                                        <p:attrNameLst>
                                          <p:attrName>ppt_x</p:attrName>
                                        </p:attrNameLst>
                                      </p:cBhvr>
                                      <p:tavLst>
                                        <p:tav tm="0">
                                          <p:val>
                                            <p:strVal val="#ppt_x"/>
                                          </p:val>
                                        </p:tav>
                                        <p:tav tm="100000">
                                          <p:val>
                                            <p:strVal val="#ppt_x"/>
                                          </p:val>
                                        </p:tav>
                                      </p:tavLst>
                                    </p:anim>
                                    <p:anim calcmode="lin" valueType="num">
                                      <p:cBhvr>
                                        <p:cTn id="13" dur="400" fill="hold"/>
                                        <p:tgtEl>
                                          <p:spTgt spid="2"/>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26626"/>
                                        </p:tgtEl>
                                        <p:attrNameLst>
                                          <p:attrName>style.visibility</p:attrName>
                                        </p:attrNameLst>
                                      </p:cBhvr>
                                      <p:to>
                                        <p:strVal val="visible"/>
                                      </p:to>
                                    </p:set>
                                    <p:anim calcmode="lin" valueType="num">
                                      <p:cBhvr>
                                        <p:cTn id="20" dur="500" fill="hold"/>
                                        <p:tgtEl>
                                          <p:spTgt spid="26626"/>
                                        </p:tgtEl>
                                        <p:attrNameLst>
                                          <p:attrName>ppt_w</p:attrName>
                                        </p:attrNameLst>
                                      </p:cBhvr>
                                      <p:tavLst>
                                        <p:tav tm="0">
                                          <p:val>
                                            <p:fltVal val="0"/>
                                          </p:val>
                                        </p:tav>
                                        <p:tav tm="100000">
                                          <p:val>
                                            <p:strVal val="#ppt_w"/>
                                          </p:val>
                                        </p:tav>
                                      </p:tavLst>
                                    </p:anim>
                                    <p:anim calcmode="lin" valueType="num">
                                      <p:cBhvr>
                                        <p:cTn id="21" dur="500" fill="hold"/>
                                        <p:tgtEl>
                                          <p:spTgt spid="26626"/>
                                        </p:tgtEl>
                                        <p:attrNameLst>
                                          <p:attrName>ppt_h</p:attrName>
                                        </p:attrNameLst>
                                      </p:cBhvr>
                                      <p:tavLst>
                                        <p:tav tm="0">
                                          <p:val>
                                            <p:fltVal val="0"/>
                                          </p:val>
                                        </p:tav>
                                        <p:tav tm="100000">
                                          <p:val>
                                            <p:strVal val="#ppt_h"/>
                                          </p:val>
                                        </p:tav>
                                      </p:tavLst>
                                    </p:anim>
                                    <p:anim calcmode="lin" valueType="num">
                                      <p:cBhvr>
                                        <p:cTn id="22" dur="500" fill="hold"/>
                                        <p:tgtEl>
                                          <p:spTgt spid="26626"/>
                                        </p:tgtEl>
                                        <p:attrNameLst>
                                          <p:attrName>style.rotation</p:attrName>
                                        </p:attrNameLst>
                                      </p:cBhvr>
                                      <p:tavLst>
                                        <p:tav tm="0">
                                          <p:val>
                                            <p:fltVal val="360"/>
                                          </p:val>
                                        </p:tav>
                                        <p:tav tm="100000">
                                          <p:val>
                                            <p:fltVal val="0"/>
                                          </p:val>
                                        </p:tav>
                                      </p:tavLst>
                                    </p:anim>
                                    <p:animEffect transition="in" filter="fade">
                                      <p:cBhvr>
                                        <p:cTn id="23"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4"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1538" y="4429132"/>
            <a:ext cx="7286676" cy="1569660"/>
          </a:xfrm>
          <a:prstGeom prst="rect">
            <a:avLst/>
          </a:prstGeom>
        </p:spPr>
        <p:txBody>
          <a:bodyPr wrap="square">
            <a:spAutoFit/>
          </a:bodyPr>
          <a:lstStyle/>
          <a:p>
            <a:r>
              <a:rPr lang="es-CO" sz="3200" dirty="0"/>
              <a:t>Sony </a:t>
            </a:r>
            <a:r>
              <a:rPr lang="es-CO" sz="3200" dirty="0" err="1"/>
              <a:t>Vaio</a:t>
            </a:r>
            <a:r>
              <a:rPr lang="es-CO" sz="3200" dirty="0"/>
              <a:t> </a:t>
            </a:r>
            <a:r>
              <a:rPr lang="es-CO" sz="3200" dirty="0" smtClean="0"/>
              <a:t>Z tiene lo mejor de dos mundos: La portabilidad y diseño de un </a:t>
            </a:r>
            <a:r>
              <a:rPr lang="es-CO" sz="3200" dirty="0" err="1" smtClean="0"/>
              <a:t>ultrabook</a:t>
            </a:r>
            <a:r>
              <a:rPr lang="es-CO" sz="3200" dirty="0" smtClean="0"/>
              <a:t> y la potencia de un portátil de primer nivel.</a:t>
            </a:r>
            <a:endParaRPr lang="es-CO" sz="3200" dirty="0"/>
          </a:p>
        </p:txBody>
      </p:sp>
      <p:pic>
        <p:nvPicPr>
          <p:cNvPr id="25602" name="Picture 2" descr="Sony Vaio Z tiene lo mejor de dos mundos: La portabilidad y diseÃ±o de un ultrabook y la potencia de un portÃ¡til de primer nivel."/>
          <p:cNvPicPr>
            <a:picLocks noChangeAspect="1" noChangeArrowheads="1"/>
          </p:cNvPicPr>
          <p:nvPr/>
        </p:nvPicPr>
        <p:blipFill>
          <a:blip r:embed="rId4"/>
          <a:srcRect/>
          <a:stretch>
            <a:fillRect/>
          </a:stretch>
        </p:blipFill>
        <p:spPr bwMode="auto">
          <a:xfrm>
            <a:off x="1428728" y="357166"/>
            <a:ext cx="6286542" cy="3929090"/>
          </a:xfrm>
          <a:prstGeom prst="rect">
            <a:avLst/>
          </a:prstGeom>
          <a:noFill/>
        </p:spPr>
      </p:pic>
      <p:pic>
        <p:nvPicPr>
          <p:cNvPr id="6" name="~PP561.WAV">
            <a:hlinkClick r:id="" action="ppaction://media"/>
          </p:cNvPr>
          <p:cNvPicPr>
            <a:picLocks noRot="1" noChangeAspect="1"/>
          </p:cNvPicPr>
          <p:nvPr>
            <a:wavAudioFile r:embed="rId2" name="~PP561.WAV"/>
          </p:nvPr>
        </p:nvPicPr>
        <p:blipFill>
          <a:blip r:embed="rId5"/>
          <a:stretch>
            <a:fillRect/>
          </a:stretch>
        </p:blipFill>
        <p:spPr>
          <a:xfrm>
            <a:off x="8639175" y="6353175"/>
            <a:ext cx="304800" cy="304800"/>
          </a:xfrm>
          <a:prstGeom prst="rect">
            <a:avLst/>
          </a:prstGeom>
        </p:spPr>
      </p:pic>
    </p:spTree>
    <p:custDataLst>
      <p:tags r:id="rId1"/>
    </p:custDataLst>
  </p:cSld>
  <p:clrMapOvr>
    <a:masterClrMapping/>
  </p:clrMapOvr>
  <p:transition advTm="2026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additive="base">
                                        <p:cTn id="11" dur="500" fill="hold"/>
                                        <p:tgtEl>
                                          <p:spTgt spid="25602"/>
                                        </p:tgtEl>
                                        <p:attrNameLst>
                                          <p:attrName>ppt_x</p:attrName>
                                        </p:attrNameLst>
                                      </p:cBhvr>
                                      <p:tavLst>
                                        <p:tav tm="0">
                                          <p:val>
                                            <p:strVal val="#ppt_x"/>
                                          </p:val>
                                        </p:tav>
                                        <p:tav tm="100000">
                                          <p:val>
                                            <p:strVal val="#ppt_x"/>
                                          </p:val>
                                        </p:tav>
                                      </p:tavLst>
                                    </p:anim>
                                    <p:anim calcmode="lin" valueType="num">
                                      <p:cBhvr additive="base">
                                        <p:cTn id="12"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anim calcmode="lin" valueType="num">
                                      <p:cBhvr>
                                        <p:cTn id="1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1"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28728" y="5500702"/>
            <a:ext cx="6643734" cy="1200329"/>
          </a:xfrm>
          <a:prstGeom prst="rect">
            <a:avLst/>
          </a:prstGeom>
        </p:spPr>
        <p:txBody>
          <a:bodyPr wrap="square">
            <a:spAutoFit/>
          </a:bodyPr>
          <a:lstStyle/>
          <a:p>
            <a:pPr algn="just"/>
            <a:r>
              <a:rPr lang="es-CO" sz="2400" dirty="0" err="1"/>
              <a:t>Razer</a:t>
            </a:r>
            <a:r>
              <a:rPr lang="es-CO" sz="2400" dirty="0"/>
              <a:t> </a:t>
            </a:r>
            <a:r>
              <a:rPr lang="es-CO" sz="2400" dirty="0" err="1"/>
              <a:t>Blade</a:t>
            </a:r>
            <a:r>
              <a:rPr lang="es-CO" sz="2400" dirty="0"/>
              <a:t> tiene detalles muy exclusivos, como un </a:t>
            </a:r>
            <a:r>
              <a:rPr lang="es-CO" sz="2400" dirty="0" err="1"/>
              <a:t>tochpad</a:t>
            </a:r>
            <a:r>
              <a:rPr lang="es-CO" sz="2400" dirty="0"/>
              <a:t> con pantalla y 10 teclas LED que se adaptan a las funciones de los diferentes juegos.</a:t>
            </a:r>
          </a:p>
        </p:txBody>
      </p:sp>
      <p:pic>
        <p:nvPicPr>
          <p:cNvPr id="24578" name="Picture 2" descr="Razer Blade tiene detalles muy exclusivos, como un tochpad con pantalla y 10 teclas LED que se adaptan a las funciones de los diferentes juegos."/>
          <p:cNvPicPr>
            <a:picLocks noChangeAspect="1" noChangeArrowheads="1"/>
          </p:cNvPicPr>
          <p:nvPr/>
        </p:nvPicPr>
        <p:blipFill>
          <a:blip r:embed="rId4"/>
          <a:srcRect/>
          <a:stretch>
            <a:fillRect/>
          </a:stretch>
        </p:blipFill>
        <p:spPr bwMode="auto">
          <a:xfrm>
            <a:off x="928662" y="1571612"/>
            <a:ext cx="4717437" cy="3643314"/>
          </a:xfrm>
          <a:prstGeom prst="rect">
            <a:avLst/>
          </a:prstGeom>
          <a:noFill/>
        </p:spPr>
      </p:pic>
      <p:sp>
        <p:nvSpPr>
          <p:cNvPr id="7" name="6 Rectángulo"/>
          <p:cNvSpPr/>
          <p:nvPr/>
        </p:nvSpPr>
        <p:spPr>
          <a:xfrm>
            <a:off x="5000596" y="642918"/>
            <a:ext cx="4143404" cy="1015663"/>
          </a:xfrm>
          <a:prstGeom prst="rect">
            <a:avLst/>
          </a:prstGeom>
        </p:spPr>
        <p:txBody>
          <a:bodyPr wrap="square">
            <a:spAutoFit/>
          </a:bodyPr>
          <a:lstStyle/>
          <a:p>
            <a:r>
              <a:rPr lang="es-CO" sz="6000" dirty="0" err="1" smtClean="0"/>
              <a:t>Razer</a:t>
            </a:r>
            <a:r>
              <a:rPr lang="es-CO" sz="6000" dirty="0" smtClean="0"/>
              <a:t> </a:t>
            </a:r>
            <a:r>
              <a:rPr lang="es-CO" sz="6000" dirty="0" err="1" smtClean="0"/>
              <a:t>Blade</a:t>
            </a:r>
            <a:r>
              <a:rPr lang="es-CO" sz="6000" dirty="0" smtClean="0"/>
              <a:t> </a:t>
            </a:r>
            <a:endParaRPr lang="es-CO" sz="6000" dirty="0"/>
          </a:p>
        </p:txBody>
      </p:sp>
      <p:pic>
        <p:nvPicPr>
          <p:cNvPr id="5" name="~PP985.WAV">
            <a:hlinkClick r:id="" action="ppaction://media"/>
          </p:cNvPr>
          <p:cNvPicPr>
            <a:picLocks noRot="1" noChangeAspect="1"/>
          </p:cNvPicPr>
          <p:nvPr>
            <a:wavAudioFile r:embed="rId2" name="~PP985.WAV"/>
          </p:nvPr>
        </p:nvPicPr>
        <p:blipFill>
          <a:blip r:embed="rId5"/>
          <a:stretch>
            <a:fillRect/>
          </a:stretch>
        </p:blipFill>
        <p:spPr>
          <a:xfrm>
            <a:off x="8639175" y="6353175"/>
            <a:ext cx="304800" cy="304800"/>
          </a:xfrm>
          <a:prstGeom prst="rect">
            <a:avLst/>
          </a:prstGeom>
        </p:spPr>
      </p:pic>
    </p:spTree>
    <p:custDataLst>
      <p:tags r:id="rId1"/>
    </p:custDataLst>
  </p:cSld>
  <p:clrMapOvr>
    <a:masterClrMapping/>
  </p:clrMapOvr>
  <p:transition advTm="2078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fade">
                                      <p:cBhvr>
                                        <p:cTn id="17" dur="2000"/>
                                        <p:tgtEl>
                                          <p:spTgt spid="24578"/>
                                        </p:tgtEl>
                                      </p:cBhvr>
                                    </p:animEffect>
                                    <p:anim calcmode="lin" valueType="num">
                                      <p:cBhvr>
                                        <p:cTn id="18" dur="2000" fill="hold"/>
                                        <p:tgtEl>
                                          <p:spTgt spid="24578"/>
                                        </p:tgtEl>
                                        <p:attrNameLst>
                                          <p:attrName>style.rotation</p:attrName>
                                        </p:attrNameLst>
                                      </p:cBhvr>
                                      <p:tavLst>
                                        <p:tav tm="0">
                                          <p:val>
                                            <p:fltVal val="720"/>
                                          </p:val>
                                        </p:tav>
                                        <p:tav tm="100000">
                                          <p:val>
                                            <p:fltVal val="0"/>
                                          </p:val>
                                        </p:tav>
                                      </p:tavLst>
                                    </p:anim>
                                    <p:anim calcmode="lin" valueType="num">
                                      <p:cBhvr>
                                        <p:cTn id="19" dur="2000" fill="hold"/>
                                        <p:tgtEl>
                                          <p:spTgt spid="24578"/>
                                        </p:tgtEl>
                                        <p:attrNameLst>
                                          <p:attrName>ppt_h</p:attrName>
                                        </p:attrNameLst>
                                      </p:cBhvr>
                                      <p:tavLst>
                                        <p:tav tm="0">
                                          <p:val>
                                            <p:fltVal val="0"/>
                                          </p:val>
                                        </p:tav>
                                        <p:tav tm="100000">
                                          <p:val>
                                            <p:strVal val="#ppt_h"/>
                                          </p:val>
                                        </p:tav>
                                      </p:tavLst>
                                    </p:anim>
                                    <p:anim calcmode="lin" valueType="num">
                                      <p:cBhvr>
                                        <p:cTn id="20" dur="2000" fill="hold"/>
                                        <p:tgtEl>
                                          <p:spTgt spid="24578"/>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diamond(in)">
                                      <p:cBhvr>
                                        <p:cTn id="2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6"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l Razer Blade tiene el privilegio de ser muy delgado y estÃ©tico para un portÃ¡til Gamer."/>
          <p:cNvPicPr>
            <a:picLocks noChangeAspect="1" noChangeArrowheads="1"/>
          </p:cNvPicPr>
          <p:nvPr/>
        </p:nvPicPr>
        <p:blipFill>
          <a:blip r:embed="rId4"/>
          <a:srcRect/>
          <a:stretch>
            <a:fillRect/>
          </a:stretch>
        </p:blipFill>
        <p:spPr bwMode="auto">
          <a:xfrm>
            <a:off x="642910" y="1214422"/>
            <a:ext cx="7858180" cy="3929090"/>
          </a:xfrm>
          <a:prstGeom prst="rect">
            <a:avLst/>
          </a:prstGeom>
          <a:noFill/>
        </p:spPr>
      </p:pic>
      <p:pic>
        <p:nvPicPr>
          <p:cNvPr id="3" name="~PP2349.WAV">
            <a:hlinkClick r:id="" action="ppaction://media"/>
          </p:cNvPr>
          <p:cNvPicPr>
            <a:picLocks noRot="1" noChangeAspect="1"/>
          </p:cNvPicPr>
          <p:nvPr>
            <a:wavAudioFile r:embed="rId2" name="~PP2349.WAV"/>
          </p:nvPr>
        </p:nvPicPr>
        <p:blipFill>
          <a:blip r:embed="rId5"/>
          <a:stretch>
            <a:fillRect/>
          </a:stretch>
        </p:blipFill>
        <p:spPr>
          <a:xfrm>
            <a:off x="8639175" y="6353175"/>
            <a:ext cx="304800" cy="304800"/>
          </a:xfrm>
          <a:prstGeom prst="rect">
            <a:avLst/>
          </a:prstGeom>
        </p:spPr>
      </p:pic>
    </p:spTree>
    <p:custDataLst>
      <p:tags r:id="rId1"/>
    </p:custDataLst>
  </p:cSld>
  <p:clrMapOvr>
    <a:masterClrMapping/>
  </p:clrMapOvr>
  <p:transition advTm="534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57356" y="4857760"/>
            <a:ext cx="6143668" cy="1477328"/>
          </a:xfrm>
          <a:prstGeom prst="rect">
            <a:avLst/>
          </a:prstGeom>
        </p:spPr>
        <p:txBody>
          <a:bodyPr wrap="square">
            <a:spAutoFit/>
          </a:bodyPr>
          <a:lstStyle/>
          <a:p>
            <a:pPr algn="just"/>
            <a:r>
              <a:rPr lang="es-CO" dirty="0"/>
              <a:t>Toshiba no se quiere quedar atrás en la lucha de lo 3D y su </a:t>
            </a:r>
            <a:r>
              <a:rPr lang="es-CO" dirty="0" err="1"/>
              <a:t>Dynabook</a:t>
            </a:r>
            <a:r>
              <a:rPr lang="es-CO" dirty="0"/>
              <a:t> quiere mostrar la gran reputación que tiene la compañía en el área de las portátiles. En este caso incluye gafas 3D para aprovechar la tecnología, que puede verse tanto en juegos como otras aplicaciones.</a:t>
            </a:r>
          </a:p>
        </p:txBody>
      </p:sp>
      <p:pic>
        <p:nvPicPr>
          <p:cNvPr id="34818" name="Picture 2" descr="Toshiba no se quiere quedar atrás en la lucha de lo 3D y su Dynabook quiere mostrar la gran reputación que tiene la compañía en el área de las portátiles. En este caso incluye gafas 3D para aprovechar la tecnología, que puede verse tanto en juegos como otras aplicaciones."/>
          <p:cNvPicPr>
            <a:picLocks noChangeAspect="1" noChangeArrowheads="1"/>
          </p:cNvPicPr>
          <p:nvPr/>
        </p:nvPicPr>
        <p:blipFill>
          <a:blip r:embed="rId4"/>
          <a:srcRect/>
          <a:stretch>
            <a:fillRect/>
          </a:stretch>
        </p:blipFill>
        <p:spPr bwMode="auto">
          <a:xfrm>
            <a:off x="1643042" y="428604"/>
            <a:ext cx="5786478" cy="4266900"/>
          </a:xfrm>
          <a:prstGeom prst="rect">
            <a:avLst/>
          </a:prstGeom>
          <a:noFill/>
        </p:spPr>
      </p:pic>
      <p:pic>
        <p:nvPicPr>
          <p:cNvPr id="4" name="~PP2709.WAV">
            <a:hlinkClick r:id="" action="ppaction://media"/>
          </p:cNvPr>
          <p:cNvPicPr>
            <a:picLocks noRot="1" noChangeAspect="1"/>
          </p:cNvPicPr>
          <p:nvPr>
            <a:wavAudioFile r:embed="rId2" name="~PP2709.WAV"/>
          </p:nvPr>
        </p:nvPicPr>
        <p:blipFill>
          <a:blip r:embed="rId5"/>
          <a:stretch>
            <a:fillRect/>
          </a:stretch>
        </p:blipFill>
        <p:spPr>
          <a:xfrm>
            <a:off x="8639175" y="6353175"/>
            <a:ext cx="304800" cy="304800"/>
          </a:xfrm>
          <a:prstGeom prst="rect">
            <a:avLst/>
          </a:prstGeom>
        </p:spPr>
      </p:pic>
    </p:spTree>
    <p:custDataLst>
      <p:tags r:id="rId1"/>
    </p:custDataLst>
  </p:cSld>
  <p:clrMapOvr>
    <a:masterClrMapping/>
  </p:clrMapOvr>
  <p:transition advTm="2891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34818"/>
                                        </p:tgtEl>
                                        <p:attrNameLst>
                                          <p:attrName>style.visibility</p:attrName>
                                        </p:attrNameLst>
                                      </p:cBhvr>
                                      <p:to>
                                        <p:strVal val="visible"/>
                                      </p:to>
                                    </p:set>
                                    <p:animEffect transition="in" filter="fade">
                                      <p:cBhvr>
                                        <p:cTn id="11" dur="2000"/>
                                        <p:tgtEl>
                                          <p:spTgt spid="34818"/>
                                        </p:tgtEl>
                                      </p:cBhvr>
                                    </p:animEffect>
                                    <p:anim calcmode="lin" valueType="num">
                                      <p:cBhvr>
                                        <p:cTn id="12" dur="2000" fill="hold"/>
                                        <p:tgtEl>
                                          <p:spTgt spid="34818"/>
                                        </p:tgtEl>
                                        <p:attrNameLst>
                                          <p:attrName>style.rotation</p:attrName>
                                        </p:attrNameLst>
                                      </p:cBhvr>
                                      <p:tavLst>
                                        <p:tav tm="0">
                                          <p:val>
                                            <p:fltVal val="720"/>
                                          </p:val>
                                        </p:tav>
                                        <p:tav tm="100000">
                                          <p:val>
                                            <p:fltVal val="0"/>
                                          </p:val>
                                        </p:tav>
                                      </p:tavLst>
                                    </p:anim>
                                    <p:anim calcmode="lin" valueType="num">
                                      <p:cBhvr>
                                        <p:cTn id="13" dur="2000" fill="hold"/>
                                        <p:tgtEl>
                                          <p:spTgt spid="34818"/>
                                        </p:tgtEl>
                                        <p:attrNameLst>
                                          <p:attrName>ppt_h</p:attrName>
                                        </p:attrNameLst>
                                      </p:cBhvr>
                                      <p:tavLst>
                                        <p:tav tm="0">
                                          <p:val>
                                            <p:fltVal val="0"/>
                                          </p:val>
                                        </p:tav>
                                        <p:tav tm="100000">
                                          <p:val>
                                            <p:strVal val="#ppt_h"/>
                                          </p:val>
                                        </p:tav>
                                      </p:tavLst>
                                    </p:anim>
                                    <p:anim calcmode="lin" valueType="num">
                                      <p:cBhvr>
                                        <p:cTn id="14" dur="2000" fill="hold"/>
                                        <p:tgtEl>
                                          <p:spTgt spid="34818"/>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2000"/>
                                        <p:tgtEl>
                                          <p:spTgt spid="2">
                                            <p:txEl>
                                              <p:pRg st="0" end="0"/>
                                            </p:txEl>
                                          </p:spTgt>
                                        </p:tgtEl>
                                      </p:cBhvr>
                                    </p:animEffect>
                                    <p:anim calcmode="lin" valueType="num">
                                      <p:cBhvr>
                                        <p:cTn id="20"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21"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3"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ste portátil de Acer es realmente novedoso, ya que incorpora  dos pantallas táctiles y carece de teclado. Esto puede parecer complicado al principio, pero en la práctica se puede activar un teclado táctil simplemente apoyando ambas manos sobre la pantalla inferior. Cabe aclarar que ambas pantallas son multitáctiles y el fabricante incorpora software especial para aprovechar esa característica.&#10;Pero no se queda atrás en Hardware, ya  que incorpora el procesador Core i5 de Intel y posee memoria Ram DDR3. La grafica intel HD que viene integrada posee tiene un nivel aceptable y se complementa con 320 a 750gb de disco duro. Se agradece el puerto 3.0 que incluye de fábrica e incluso puede incluir 3G. Se comercializará en Enero del 2011 en España."/>
          <p:cNvPicPr>
            <a:picLocks noChangeAspect="1" noChangeArrowheads="1"/>
          </p:cNvPicPr>
          <p:nvPr/>
        </p:nvPicPr>
        <p:blipFill>
          <a:blip r:embed="rId4"/>
          <a:srcRect/>
          <a:stretch>
            <a:fillRect/>
          </a:stretch>
        </p:blipFill>
        <p:spPr bwMode="auto">
          <a:xfrm>
            <a:off x="1357290" y="0"/>
            <a:ext cx="6191250" cy="3924301"/>
          </a:xfrm>
          <a:prstGeom prst="rect">
            <a:avLst/>
          </a:prstGeom>
          <a:noFill/>
        </p:spPr>
      </p:pic>
      <p:sp>
        <p:nvSpPr>
          <p:cNvPr id="3" name="2 Rectángulo"/>
          <p:cNvSpPr/>
          <p:nvPr/>
        </p:nvSpPr>
        <p:spPr>
          <a:xfrm>
            <a:off x="714348" y="3995678"/>
            <a:ext cx="7715304" cy="2031325"/>
          </a:xfrm>
          <a:prstGeom prst="rect">
            <a:avLst/>
          </a:prstGeom>
        </p:spPr>
        <p:txBody>
          <a:bodyPr wrap="square">
            <a:spAutoFit/>
          </a:bodyPr>
          <a:lstStyle/>
          <a:p>
            <a:pPr algn="just"/>
            <a:r>
              <a:rPr lang="es-CO" dirty="0"/>
              <a:t>Este portátil de </a:t>
            </a:r>
            <a:r>
              <a:rPr lang="es-CO" dirty="0" err="1"/>
              <a:t>Acer</a:t>
            </a:r>
            <a:r>
              <a:rPr lang="es-CO" dirty="0"/>
              <a:t> es realmente novedoso, ya que incorpora dos pantallas táctiles y carece de teclado. Esto puede parecer complicado al principio, pero en la práctica se puede activar un teclado táctil simplemente apoyando ambas manos sobre la pantalla inferior. Cabe aclarar que ambas pantallas son </a:t>
            </a:r>
            <a:r>
              <a:rPr lang="es-CO" dirty="0" err="1"/>
              <a:t>multitáctiles</a:t>
            </a:r>
            <a:r>
              <a:rPr lang="es-CO" dirty="0"/>
              <a:t> y el fabricante incorpora software especial para aprovechar esa característica. Pero no se queda atrás en Hardware, ya que incorpora el procesador </a:t>
            </a:r>
            <a:r>
              <a:rPr lang="es-CO" dirty="0" err="1"/>
              <a:t>Core</a:t>
            </a:r>
            <a:r>
              <a:rPr lang="es-CO" dirty="0"/>
              <a:t> i5 de Intel y posee memoria </a:t>
            </a:r>
            <a:r>
              <a:rPr lang="es-CO" dirty="0" err="1"/>
              <a:t>Ram</a:t>
            </a:r>
            <a:r>
              <a:rPr lang="es-CO" dirty="0"/>
              <a:t> DDR3. </a:t>
            </a:r>
          </a:p>
        </p:txBody>
      </p:sp>
      <p:pic>
        <p:nvPicPr>
          <p:cNvPr id="6" name="~PP2560.WAV">
            <a:hlinkClick r:id="" action="ppaction://media"/>
          </p:cNvPr>
          <p:cNvPicPr>
            <a:picLocks noRot="1" noChangeAspect="1"/>
          </p:cNvPicPr>
          <p:nvPr>
            <a:wavAudioFile r:embed="rId2" name="~PP2560.WAV"/>
          </p:nvPr>
        </p:nvPicPr>
        <p:blipFill>
          <a:blip r:embed="rId5"/>
          <a:stretch>
            <a:fillRect/>
          </a:stretch>
        </p:blipFill>
        <p:spPr>
          <a:xfrm>
            <a:off x="8639175" y="6353175"/>
            <a:ext cx="304800" cy="304800"/>
          </a:xfrm>
          <a:prstGeom prst="rect">
            <a:avLst/>
          </a:prstGeom>
        </p:spPr>
      </p:pic>
    </p:spTree>
    <p:custDataLst>
      <p:tags r:id="rId1"/>
    </p:custDataLst>
  </p:cSld>
  <p:clrMapOvr>
    <a:masterClrMapping/>
  </p:clrMapOvr>
  <p:transition advTm="3364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3"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fade">
                                      <p:cBhvr>
                                        <p:cTn id="11" dur="100"/>
                                        <p:tgtEl>
                                          <p:spTgt spid="33794"/>
                                        </p:tgtEl>
                                      </p:cBhvr>
                                    </p:animEffect>
                                    <p:anim calcmode="lin" valueType="num">
                                      <p:cBhvr>
                                        <p:cTn id="12" dur="400" fill="hold"/>
                                        <p:tgtEl>
                                          <p:spTgt spid="33794"/>
                                        </p:tgtEl>
                                        <p:attrNameLst>
                                          <p:attrName>ppt_x</p:attrName>
                                        </p:attrNameLst>
                                      </p:cBhvr>
                                      <p:tavLst>
                                        <p:tav tm="0">
                                          <p:val>
                                            <p:strVal val="#ppt_x"/>
                                          </p:val>
                                        </p:tav>
                                        <p:tav tm="100000">
                                          <p:val>
                                            <p:strVal val="#ppt_x"/>
                                          </p:val>
                                        </p:tav>
                                      </p:tavLst>
                                    </p:anim>
                                    <p:anim calcmode="lin" valueType="num">
                                      <p:cBhvr>
                                        <p:cTn id="13" dur="400" fill="hold"/>
                                        <p:tgtEl>
                                          <p:spTgt spid="33794"/>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379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379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1"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4786322"/>
            <a:ext cx="7929618" cy="1754326"/>
          </a:xfrm>
          <a:prstGeom prst="rect">
            <a:avLst/>
          </a:prstGeom>
        </p:spPr>
        <p:txBody>
          <a:bodyPr wrap="square">
            <a:spAutoFit/>
          </a:bodyPr>
          <a:lstStyle/>
          <a:p>
            <a:pPr algn="just"/>
            <a:r>
              <a:rPr lang="es-CO" dirty="0"/>
              <a:t>El nuevo modelo de </a:t>
            </a:r>
            <a:r>
              <a:rPr lang="es-CO" dirty="0" err="1"/>
              <a:t>Macbook</a:t>
            </a:r>
            <a:r>
              <a:rPr lang="es-CO" dirty="0"/>
              <a:t> Air incorpora novedades interesantes, principalmente una versión de 11 pulgadas con un tamaño muy reducido. Este </a:t>
            </a:r>
            <a:r>
              <a:rPr lang="es-CO" dirty="0" err="1"/>
              <a:t>ultraportátil</a:t>
            </a:r>
            <a:r>
              <a:rPr lang="es-CO" dirty="0"/>
              <a:t> es el más delgado del mercado y viene con carcasa de aluminio. Utiliza un almacenamiento flash de hasta 128 </a:t>
            </a:r>
            <a:r>
              <a:rPr lang="es-CO" dirty="0" err="1"/>
              <a:t>gb</a:t>
            </a:r>
            <a:r>
              <a:rPr lang="es-CO" dirty="0"/>
              <a:t>, procesador </a:t>
            </a:r>
            <a:r>
              <a:rPr lang="es-CO" dirty="0" err="1"/>
              <a:t>core</a:t>
            </a:r>
            <a:r>
              <a:rPr lang="es-CO" dirty="0"/>
              <a:t> 2 </a:t>
            </a:r>
            <a:r>
              <a:rPr lang="es-CO" dirty="0" err="1"/>
              <a:t>duo</a:t>
            </a:r>
            <a:r>
              <a:rPr lang="es-CO" dirty="0"/>
              <a:t> de 1.4Ghz, tarjeta </a:t>
            </a:r>
            <a:r>
              <a:rPr lang="es-CO" dirty="0" err="1"/>
              <a:t>Geforce</a:t>
            </a:r>
            <a:r>
              <a:rPr lang="es-CO" dirty="0"/>
              <a:t>, y 2gb de </a:t>
            </a:r>
            <a:r>
              <a:rPr lang="es-CO" dirty="0" err="1"/>
              <a:t>Ram</a:t>
            </a:r>
            <a:r>
              <a:rPr lang="es-CO" dirty="0"/>
              <a:t> como características principales. Resaltamos la duración de la batería de hasta 7 horas y su precio (999Â€).</a:t>
            </a:r>
          </a:p>
        </p:txBody>
      </p:sp>
      <p:pic>
        <p:nvPicPr>
          <p:cNvPr id="36866" name="Picture 2" descr="El nuevo modelo de Macbook Air incorpora novedades interesantes, principalmente una versión de 11 pulgadas con un tamaño muy reducido. Este ultraportátil es el más delgado del mercado y viene con carcasa de aluminio.&#10;Utiliza un almacenamiento flash de hasta 128 gb, procesador core 2 duo de 1.4Ghz, tarjeta Geforce, y 2gb de Ram como características principales. Resaltamos la duración de la batería de hasta 7 horas y su precio (999€)."/>
          <p:cNvPicPr>
            <a:picLocks noChangeAspect="1" noChangeArrowheads="1"/>
          </p:cNvPicPr>
          <p:nvPr/>
        </p:nvPicPr>
        <p:blipFill>
          <a:blip r:embed="rId4"/>
          <a:srcRect/>
          <a:stretch>
            <a:fillRect/>
          </a:stretch>
        </p:blipFill>
        <p:spPr bwMode="auto">
          <a:xfrm>
            <a:off x="1500166" y="642918"/>
            <a:ext cx="5715000" cy="3667126"/>
          </a:xfrm>
          <a:prstGeom prst="rect">
            <a:avLst/>
          </a:prstGeom>
          <a:noFill/>
        </p:spPr>
      </p:pic>
      <p:pic>
        <p:nvPicPr>
          <p:cNvPr id="5" name="~PP2419.WAV">
            <a:hlinkClick r:id="" action="ppaction://media"/>
          </p:cNvPr>
          <p:cNvPicPr>
            <a:picLocks noRot="1" noChangeAspect="1"/>
          </p:cNvPicPr>
          <p:nvPr>
            <a:wavAudioFile r:embed="rId2" name="~PP2419.WAV"/>
          </p:nvPr>
        </p:nvPicPr>
        <p:blipFill>
          <a:blip r:embed="rId5"/>
          <a:stretch>
            <a:fillRect/>
          </a:stretch>
        </p:blipFill>
        <p:spPr>
          <a:xfrm>
            <a:off x="8639175" y="6353175"/>
            <a:ext cx="304800" cy="304800"/>
          </a:xfrm>
          <a:prstGeom prst="rect">
            <a:avLst/>
          </a:prstGeom>
        </p:spPr>
      </p:pic>
    </p:spTree>
    <p:custDataLst>
      <p:tags r:id="rId1"/>
    </p:custDataLst>
  </p:cSld>
  <p:clrMapOvr>
    <a:masterClrMapping/>
  </p:clrMapOvr>
  <p:transition advTm="5105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blinds(horizontal)">
                                      <p:cBhvr>
                                        <p:cTn id="11" dur="500"/>
                                        <p:tgtEl>
                                          <p:spTgt spid="36866"/>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anim calcmode="lin" valueType="num">
                                      <p:cBhvr>
                                        <p:cTn id="1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71480"/>
            <a:ext cx="7572428" cy="785794"/>
          </a:xfrm>
        </p:spPr>
        <p:txBody>
          <a:bodyPr>
            <a:normAutofit fontScale="90000"/>
          </a:bodyPr>
          <a:lstStyle/>
          <a:p>
            <a:r>
              <a:rPr lang="es-CO" dirty="0" smtClean="0"/>
              <a:t>Computadora portátil</a:t>
            </a:r>
            <a:endParaRPr lang="es-CO" dirty="0"/>
          </a:p>
        </p:txBody>
      </p:sp>
      <p:sp>
        <p:nvSpPr>
          <p:cNvPr id="3" name="2 Subtítulo"/>
          <p:cNvSpPr>
            <a:spLocks noGrp="1"/>
          </p:cNvSpPr>
          <p:nvPr>
            <p:ph type="subTitle" idx="1"/>
          </p:nvPr>
        </p:nvSpPr>
        <p:spPr>
          <a:xfrm>
            <a:off x="428596" y="1500174"/>
            <a:ext cx="8215370" cy="4929222"/>
          </a:xfrm>
        </p:spPr>
        <p:txBody>
          <a:bodyPr>
            <a:normAutofit/>
          </a:bodyPr>
          <a:lstStyle/>
          <a:p>
            <a:pPr algn="just"/>
            <a:r>
              <a:rPr lang="es-ES" sz="3200" dirty="0" smtClean="0"/>
              <a:t>Es un ordenador personal móvil o transportable, que pesa normalmente entre 1 y 3 </a:t>
            </a:r>
            <a:r>
              <a:rPr lang="es-ES" sz="3200" dirty="0" smtClean="0">
                <a:hlinkClick r:id="rId4" tooltip="Kilogramo"/>
              </a:rPr>
              <a:t>kg</a:t>
            </a:r>
            <a:r>
              <a:rPr lang="es-ES" sz="3200" dirty="0" smtClean="0"/>
              <a:t>. Los ordenadores portátiles son capaces de realizar la mayor parte de las tareas que realizan los </a:t>
            </a:r>
            <a:r>
              <a:rPr lang="es-ES" sz="3200" dirty="0" smtClean="0">
                <a:hlinkClick r:id="rId5" tooltip="Ordenadores personales"/>
              </a:rPr>
              <a:t>ordenadores de escritorio</a:t>
            </a:r>
            <a:r>
              <a:rPr lang="es-ES" sz="3200" dirty="0" smtClean="0"/>
              <a:t>, con similar capacidad y con la ventaja de su peso y tamaño reducidos; sumado también a que tienen la capacidad de operar por un período determinado sin estar conectadas a una </a:t>
            </a:r>
            <a:r>
              <a:rPr lang="es-ES" sz="3200" dirty="0" smtClean="0">
                <a:hlinkClick r:id="rId6" tooltip="Corriente eléctrica"/>
              </a:rPr>
              <a:t>corriente eléctrica</a:t>
            </a:r>
            <a:r>
              <a:rPr lang="es-ES" sz="3200" dirty="0" smtClean="0"/>
              <a:t>.</a:t>
            </a:r>
            <a:endParaRPr lang="es-CO" sz="3200" dirty="0" smtClean="0"/>
          </a:p>
          <a:p>
            <a:endParaRPr lang="es-CO" dirty="0"/>
          </a:p>
        </p:txBody>
      </p:sp>
      <p:pic>
        <p:nvPicPr>
          <p:cNvPr id="4" name="~PP881.WAV">
            <a:hlinkClick r:id="" action="ppaction://media"/>
          </p:cNvPr>
          <p:cNvPicPr>
            <a:picLocks noRot="1" noChangeAspect="1"/>
          </p:cNvPicPr>
          <p:nvPr>
            <a:wavAudioFile r:embed="rId2" name="~PP881.WAV"/>
          </p:nvPr>
        </p:nvPicPr>
        <p:blipFill>
          <a:blip r:embed="rId7"/>
          <a:stretch>
            <a:fillRect/>
          </a:stretch>
        </p:blipFill>
        <p:spPr>
          <a:xfrm>
            <a:off x="8639175" y="6353175"/>
            <a:ext cx="304800" cy="304800"/>
          </a:xfrm>
          <a:prstGeom prst="rect">
            <a:avLst/>
          </a:prstGeom>
        </p:spPr>
      </p:pic>
    </p:spTree>
    <p:custDataLst>
      <p:tags r:id="rId1"/>
    </p:custDataLst>
  </p:cSld>
  <p:clrMapOvr>
    <a:masterClrMapping/>
  </p:clrMapOvr>
  <p:transition advTm="239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3"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4480" y="5572140"/>
            <a:ext cx="6072214" cy="646331"/>
          </a:xfrm>
          <a:prstGeom prst="rect">
            <a:avLst/>
          </a:prstGeom>
        </p:spPr>
        <p:txBody>
          <a:bodyPr wrap="square">
            <a:spAutoFit/>
          </a:bodyPr>
          <a:lstStyle/>
          <a:p>
            <a:r>
              <a:rPr lang="es-CO" dirty="0"/>
              <a:t>La </a:t>
            </a:r>
            <a:r>
              <a:rPr lang="es-CO" dirty="0" err="1"/>
              <a:t>Acer</a:t>
            </a:r>
            <a:r>
              <a:rPr lang="es-CO" dirty="0"/>
              <a:t> </a:t>
            </a:r>
            <a:r>
              <a:rPr lang="es-CO" dirty="0" err="1"/>
              <a:t>Iconia</a:t>
            </a:r>
            <a:r>
              <a:rPr lang="es-CO" dirty="0"/>
              <a:t> nos sorprende con sus dos pantallas táctiles y su muy buen rendimiento como equipo multimedia.</a:t>
            </a:r>
          </a:p>
        </p:txBody>
      </p:sp>
      <p:pic>
        <p:nvPicPr>
          <p:cNvPr id="35842" name="Picture 2" descr="La Acer Iconia nos sorprende con sus dos pantallas táctiles y su muy buen rendimiento como equipo multimedia."/>
          <p:cNvPicPr>
            <a:picLocks noChangeAspect="1" noChangeArrowheads="1"/>
          </p:cNvPicPr>
          <p:nvPr/>
        </p:nvPicPr>
        <p:blipFill>
          <a:blip r:embed="rId4"/>
          <a:srcRect/>
          <a:stretch>
            <a:fillRect/>
          </a:stretch>
        </p:blipFill>
        <p:spPr bwMode="auto">
          <a:xfrm>
            <a:off x="1857356" y="642918"/>
            <a:ext cx="5929354" cy="4865077"/>
          </a:xfrm>
          <a:prstGeom prst="rect">
            <a:avLst/>
          </a:prstGeom>
          <a:noFill/>
        </p:spPr>
      </p:pic>
      <p:pic>
        <p:nvPicPr>
          <p:cNvPr id="4" name="~PP3313.WAV">
            <a:hlinkClick r:id="" action="ppaction://media"/>
          </p:cNvPr>
          <p:cNvPicPr>
            <a:picLocks noRot="1" noChangeAspect="1"/>
          </p:cNvPicPr>
          <p:nvPr>
            <a:wavAudioFile r:embed="rId2" name="~PP3313.WAV"/>
          </p:nvPr>
        </p:nvPicPr>
        <p:blipFill>
          <a:blip r:embed="rId5"/>
          <a:stretch>
            <a:fillRect/>
          </a:stretch>
        </p:blipFill>
        <p:spPr>
          <a:xfrm>
            <a:off x="8639175" y="6353175"/>
            <a:ext cx="304800" cy="304800"/>
          </a:xfrm>
          <a:prstGeom prst="rect">
            <a:avLst/>
          </a:prstGeom>
        </p:spPr>
      </p:pic>
    </p:spTree>
    <p:custDataLst>
      <p:tags r:id="rId1"/>
    </p:custDataLst>
  </p:cSld>
  <p:clrMapOvr>
    <a:masterClrMapping/>
  </p:clrMapOvr>
  <p:transition advTm="1305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5842"/>
                                        </p:tgtEl>
                                        <p:attrNameLst>
                                          <p:attrName>style.visibility</p:attrName>
                                        </p:attrNameLst>
                                      </p:cBhvr>
                                      <p:to>
                                        <p:strVal val="visible"/>
                                      </p:to>
                                    </p:set>
                                    <p:anim calcmode="lin" valueType="num">
                                      <p:cBhvr additive="base">
                                        <p:cTn id="11" dur="500" fill="hold"/>
                                        <p:tgtEl>
                                          <p:spTgt spid="35842"/>
                                        </p:tgtEl>
                                        <p:attrNameLst>
                                          <p:attrName>ppt_x</p:attrName>
                                        </p:attrNameLst>
                                      </p:cBhvr>
                                      <p:tavLst>
                                        <p:tav tm="0">
                                          <p:val>
                                            <p:strVal val="#ppt_x"/>
                                          </p:val>
                                        </p:tav>
                                        <p:tav tm="100000">
                                          <p:val>
                                            <p:strVal val="#ppt_x"/>
                                          </p:val>
                                        </p:tav>
                                      </p:tavLst>
                                    </p:anim>
                                    <p:anim calcmode="lin" valueType="num">
                                      <p:cBhvr additive="base">
                                        <p:cTn id="12"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
                                        <p:tgtEl>
                                          <p:spTgt spid="2">
                                            <p:txEl>
                                              <p:pRg st="0" end="0"/>
                                            </p:txEl>
                                          </p:spTgt>
                                        </p:tgtEl>
                                      </p:cBhvr>
                                    </p:animEffect>
                                    <p:anim calcmode="lin" valueType="num">
                                      <p:cBhvr>
                                        <p:cTn id="1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2"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elícula_0001.wmv">
            <a:hlinkClick r:id="" action="ppaction://media"/>
          </p:cNvPr>
          <p:cNvPicPr>
            <a:picLocks noGrp="1" noRot="1" noChangeAspect="1"/>
          </p:cNvPicPr>
          <p:nvPr>
            <p:ph idx="1"/>
            <a:videoFile r:link="rId2"/>
          </p:nvPr>
        </p:nvPicPr>
        <p:blipFill>
          <a:blip r:embed="rId4"/>
          <a:stretch>
            <a:fillRect/>
          </a:stretch>
        </p:blipFill>
        <p:spPr>
          <a:xfrm>
            <a:off x="0" y="0"/>
            <a:ext cx="9144000" cy="6858000"/>
          </a:xfrm>
          <a:prstGeom prst="rect">
            <a:avLst/>
          </a:prstGeom>
        </p:spPr>
      </p:pic>
    </p:spTree>
    <p:custDataLst>
      <p:tags r:id="rId1"/>
    </p:custDataLst>
  </p:cSld>
  <p:clrMapOvr>
    <a:masterClrMapping/>
  </p:clrMapOvr>
  <p:transition advTm="8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3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2 Rectángulo"/>
          <p:cNvSpPr/>
          <p:nvPr/>
        </p:nvSpPr>
        <p:spPr>
          <a:xfrm>
            <a:off x="1714480" y="2786058"/>
            <a:ext cx="5896038" cy="923330"/>
          </a:xfrm>
          <a:prstGeom prst="rect">
            <a:avLst/>
          </a:prstGeom>
          <a:ln>
            <a:noFill/>
          </a:ln>
          <a:effectLst>
            <a:innerShdw blurRad="114300" dist="736600" dir="16380000">
              <a:prstClr val="black">
                <a:alpha val="44000"/>
              </a:prstClr>
            </a:innerShdw>
          </a:effectLst>
          <a:scene3d>
            <a:camera prst="orthographicFront">
              <a:rot lat="1713738" lon="20398935" rev="20749055"/>
            </a:camera>
            <a:lightRig rig="glow" dir="t">
              <a:rot lat="0" lon="0" rev="3600000"/>
            </a:lightRig>
          </a:scene3d>
          <a:sp3d>
            <a:bevelT w="152400" h="50800" prst="softRound"/>
          </a:sp3d>
        </p:spPr>
        <p:txBody>
          <a:bodyPr wrap="none" lIns="91440" tIns="45720" rIns="91440" bIns="45720">
            <a:spAutoFit/>
            <a:sp3d prstMaterial="softEdge">
              <a:bevelT w="29210" h="16510"/>
              <a:contourClr>
                <a:schemeClr val="accent4">
                  <a:alpha val="95000"/>
                </a:schemeClr>
              </a:contourClr>
            </a:sp3d>
          </a:bodyPr>
          <a:lstStyle/>
          <a:p>
            <a:pPr algn="ctr"/>
            <a:r>
              <a:rPr lang="es-E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MUCHAS GRACIAS</a:t>
            </a:r>
            <a:endParaRPr lang="es-E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 name="~PP2233.WAV">
            <a:hlinkClick r:id="" action="ppaction://media"/>
          </p:cNvPr>
          <p:cNvPicPr>
            <a:picLocks noRot="1" noChangeAspect="1"/>
          </p:cNvPicPr>
          <p:nvPr>
            <a:wavAudioFile r:embed="rId2" name="~PP2233.WAV"/>
          </p:nvPr>
        </p:nvPicPr>
        <p:blipFill>
          <a:blip r:embed="rId4"/>
          <a:stretch>
            <a:fillRect/>
          </a:stretch>
        </p:blipFill>
        <p:spPr>
          <a:xfrm>
            <a:off x="8639175" y="6353175"/>
            <a:ext cx="304800" cy="304800"/>
          </a:xfrm>
          <a:prstGeom prst="rect">
            <a:avLst/>
          </a:prstGeom>
        </p:spPr>
      </p:pic>
    </p:spTree>
    <p:custDataLst>
      <p:tags r:id="rId1"/>
    </p:custDataLst>
  </p:cSld>
  <p:clrMapOvr>
    <a:masterClrMapping/>
  </p:clrMapOvr>
  <p:transition advTm="645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upload.wikimedia.org/wikipedia/commons/thumb/8/80/Woman-typing-on-laptop.jpg/280px-Woman-typing-on-laptop.jpg">
            <a:hlinkClick r:id="rId4"/>
          </p:cNvPr>
          <p:cNvPicPr/>
          <p:nvPr/>
        </p:nvPicPr>
        <p:blipFill>
          <a:blip r:embed="rId5"/>
          <a:srcRect/>
          <a:stretch>
            <a:fillRect/>
          </a:stretch>
        </p:blipFill>
        <p:spPr bwMode="auto">
          <a:xfrm>
            <a:off x="357158" y="285728"/>
            <a:ext cx="4762524" cy="3357579"/>
          </a:xfrm>
          <a:prstGeom prst="rect">
            <a:avLst/>
          </a:prstGeom>
          <a:noFill/>
          <a:ln w="9525">
            <a:noFill/>
            <a:miter lim="800000"/>
            <a:headEnd/>
            <a:tailEnd/>
          </a:ln>
        </p:spPr>
      </p:pic>
      <p:pic>
        <p:nvPicPr>
          <p:cNvPr id="5122" name="Picture 2" descr="http://upload.wikimedia.org/wikipedia/commons/thumb/f/fb/Sony_VAIO_P.jpg/250px-Sony_VAIO_P.jpg"/>
          <p:cNvPicPr>
            <a:picLocks noChangeAspect="1" noChangeArrowheads="1"/>
          </p:cNvPicPr>
          <p:nvPr/>
        </p:nvPicPr>
        <p:blipFill>
          <a:blip r:embed="rId6"/>
          <a:srcRect/>
          <a:stretch>
            <a:fillRect/>
          </a:stretch>
        </p:blipFill>
        <p:spPr bwMode="auto">
          <a:xfrm>
            <a:off x="4429124" y="1785926"/>
            <a:ext cx="4000528" cy="3008399"/>
          </a:xfrm>
          <a:prstGeom prst="rect">
            <a:avLst/>
          </a:prstGeom>
          <a:noFill/>
        </p:spPr>
      </p:pic>
      <p:pic>
        <p:nvPicPr>
          <p:cNvPr id="5124" name="Picture 4" descr="http://upload.wikimedia.org/wikipedia/commons/thumb/2/2a/MacBook_Air_1b.jpg/250px-MacBook_Air_1b.jpg"/>
          <p:cNvPicPr>
            <a:picLocks noChangeAspect="1" noChangeArrowheads="1"/>
          </p:cNvPicPr>
          <p:nvPr/>
        </p:nvPicPr>
        <p:blipFill>
          <a:blip r:embed="rId7"/>
          <a:srcRect/>
          <a:stretch>
            <a:fillRect/>
          </a:stretch>
        </p:blipFill>
        <p:spPr bwMode="auto">
          <a:xfrm>
            <a:off x="1071538" y="3786190"/>
            <a:ext cx="3714776" cy="2763795"/>
          </a:xfrm>
          <a:prstGeom prst="rect">
            <a:avLst/>
          </a:prstGeom>
          <a:noFill/>
        </p:spPr>
      </p:pic>
      <p:pic>
        <p:nvPicPr>
          <p:cNvPr id="5" name="~PP3696.WAV">
            <a:hlinkClick r:id="" action="ppaction://media"/>
          </p:cNvPr>
          <p:cNvPicPr>
            <a:picLocks noRot="1" noChangeAspect="1"/>
          </p:cNvPicPr>
          <p:nvPr>
            <a:wavAudioFile r:embed="rId2" name="~PP3696.WAV"/>
          </p:nvPr>
        </p:nvPicPr>
        <p:blipFill>
          <a:blip r:embed="rId8"/>
          <a:stretch>
            <a:fillRect/>
          </a:stretch>
        </p:blipFill>
        <p:spPr>
          <a:xfrm>
            <a:off x="8639175" y="6353175"/>
            <a:ext cx="304800" cy="304800"/>
          </a:xfrm>
          <a:prstGeom prst="rect">
            <a:avLst/>
          </a:prstGeom>
        </p:spPr>
      </p:pic>
    </p:spTree>
    <p:custDataLst>
      <p:tags r:id="rId1"/>
    </p:custDataLst>
  </p:cSld>
  <p:clrMapOvr>
    <a:masterClrMapping/>
  </p:clrMapOvr>
  <p:transition advTm="679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3"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
                                        <p:tgtEl>
                                          <p:spTgt spid="4"/>
                                        </p:tgtEl>
                                      </p:cBhvr>
                                    </p:animEffect>
                                    <p:anim calcmode="lin" valueType="num">
                                      <p:cBhvr>
                                        <p:cTn id="12" dur="400" fill="hold"/>
                                        <p:tgtEl>
                                          <p:spTgt spid="4"/>
                                        </p:tgtEl>
                                        <p:attrNameLst>
                                          <p:attrName>ppt_x</p:attrName>
                                        </p:attrNameLst>
                                      </p:cBhvr>
                                      <p:tavLst>
                                        <p:tav tm="0">
                                          <p:val>
                                            <p:strVal val="#ppt_x"/>
                                          </p:val>
                                        </p:tav>
                                        <p:tav tm="100000">
                                          <p:val>
                                            <p:strVal val="#ppt_x"/>
                                          </p:val>
                                        </p:tav>
                                      </p:tavLst>
                                    </p:anim>
                                    <p:anim calcmode="lin" valueType="num">
                                      <p:cBhvr>
                                        <p:cTn id="13" dur="400" fill="hold"/>
                                        <p:tgtEl>
                                          <p:spTgt spid="4"/>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2000"/>
                                        <p:tgtEl>
                                          <p:spTgt spid="5122"/>
                                        </p:tgtEl>
                                      </p:cBhvr>
                                    </p:animEffect>
                                    <p:anim calcmode="lin" valueType="num">
                                      <p:cBhvr>
                                        <p:cTn id="21" dur="2000" fill="hold"/>
                                        <p:tgtEl>
                                          <p:spTgt spid="5122"/>
                                        </p:tgtEl>
                                        <p:attrNameLst>
                                          <p:attrName>style.rotation</p:attrName>
                                        </p:attrNameLst>
                                      </p:cBhvr>
                                      <p:tavLst>
                                        <p:tav tm="0">
                                          <p:val>
                                            <p:fltVal val="720"/>
                                          </p:val>
                                        </p:tav>
                                        <p:tav tm="100000">
                                          <p:val>
                                            <p:fltVal val="0"/>
                                          </p:val>
                                        </p:tav>
                                      </p:tavLst>
                                    </p:anim>
                                    <p:anim calcmode="lin" valueType="num">
                                      <p:cBhvr>
                                        <p:cTn id="22" dur="2000" fill="hold"/>
                                        <p:tgtEl>
                                          <p:spTgt spid="5122"/>
                                        </p:tgtEl>
                                        <p:attrNameLst>
                                          <p:attrName>ppt_h</p:attrName>
                                        </p:attrNameLst>
                                      </p:cBhvr>
                                      <p:tavLst>
                                        <p:tav tm="0">
                                          <p:val>
                                            <p:fltVal val="0"/>
                                          </p:val>
                                        </p:tav>
                                        <p:tav tm="100000">
                                          <p:val>
                                            <p:strVal val="#ppt_h"/>
                                          </p:val>
                                        </p:tav>
                                      </p:tavLst>
                                    </p:anim>
                                    <p:anim calcmode="lin" valueType="num">
                                      <p:cBhvr>
                                        <p:cTn id="23" dur="2000" fill="hold"/>
                                        <p:tgtEl>
                                          <p:spTgt spid="5122"/>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blinds(horizontal)">
                                      <p:cBhvr>
                                        <p:cTn id="2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9"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8358246" cy="785794"/>
          </a:xfrm>
        </p:spPr>
        <p:txBody>
          <a:bodyPr>
            <a:normAutofit fontScale="90000"/>
          </a:bodyPr>
          <a:lstStyle/>
          <a:p>
            <a:r>
              <a:rPr lang="es-CO" dirty="0" smtClean="0"/>
              <a:t>LAS PRIMERAS COMPUTADORAS</a:t>
            </a:r>
            <a:endParaRPr lang="es-CO" dirty="0"/>
          </a:p>
        </p:txBody>
      </p:sp>
      <p:sp>
        <p:nvSpPr>
          <p:cNvPr id="3" name="2 Subtítulo"/>
          <p:cNvSpPr>
            <a:spLocks noGrp="1"/>
          </p:cNvSpPr>
          <p:nvPr>
            <p:ph type="subTitle" idx="1"/>
          </p:nvPr>
        </p:nvSpPr>
        <p:spPr>
          <a:xfrm>
            <a:off x="500064" y="1559720"/>
            <a:ext cx="8143902" cy="4869676"/>
          </a:xfrm>
        </p:spPr>
        <p:txBody>
          <a:bodyPr>
            <a:normAutofit fontScale="92500" lnSpcReduction="20000"/>
          </a:bodyPr>
          <a:lstStyle/>
          <a:p>
            <a:pPr algn="just"/>
            <a:r>
              <a:rPr lang="es-ES" sz="3200" dirty="0" smtClean="0"/>
              <a:t>La primera computadora portátil considerada como tal fue la </a:t>
            </a:r>
            <a:r>
              <a:rPr lang="es-ES" sz="3200" dirty="0" smtClean="0">
                <a:hlinkClick r:id="rId4" tooltip="Epson HX-20"/>
              </a:rPr>
              <a:t>Epson HX-20</a:t>
            </a:r>
            <a:r>
              <a:rPr lang="es-ES" sz="3200" dirty="0" smtClean="0"/>
              <a:t>, desarrollada en 1981, a partir de la cual se observaron los grandes beneficios para el trabajo de científicos, militares, empresarios y otros profesionales que vieron la ventaja de poder llevar con ellos su computadora con toda la información que necesitaban de un lugar a otro.</a:t>
            </a:r>
            <a:endParaRPr lang="es-CO" sz="3200" dirty="0" smtClean="0"/>
          </a:p>
          <a:p>
            <a:pPr algn="just"/>
            <a:r>
              <a:rPr lang="es-ES" sz="3200" dirty="0" smtClean="0"/>
              <a:t>La </a:t>
            </a:r>
            <a:r>
              <a:rPr lang="es-ES" sz="3200" dirty="0" err="1" smtClean="0">
                <a:hlinkClick r:id="rId5" tooltip="Osborne 1"/>
              </a:rPr>
              <a:t>Osborne</a:t>
            </a:r>
            <a:r>
              <a:rPr lang="es-ES" sz="3200" dirty="0" smtClean="0">
                <a:hlinkClick r:id="rId5" tooltip="Osborne 1"/>
              </a:rPr>
              <a:t> 1</a:t>
            </a:r>
            <a:r>
              <a:rPr lang="es-ES" sz="3200" dirty="0" smtClean="0"/>
              <a:t> salió al mercado comercial con el formato que actualmente los distingue, aunque entonces eran sumamente limitadas, incluso para la tecnología de la época.</a:t>
            </a:r>
            <a:endParaRPr lang="es-CO" sz="3200" dirty="0" smtClean="0"/>
          </a:p>
          <a:p>
            <a:endParaRPr lang="es-CO" dirty="0"/>
          </a:p>
        </p:txBody>
      </p:sp>
      <p:pic>
        <p:nvPicPr>
          <p:cNvPr id="5" name="~PP2078.WAV">
            <a:hlinkClick r:id="" action="ppaction://media"/>
          </p:cNvPr>
          <p:cNvPicPr>
            <a:picLocks noRot="1" noChangeAspect="1"/>
          </p:cNvPicPr>
          <p:nvPr>
            <a:wavAudioFile r:embed="rId2" name="~PP2078.WAV"/>
          </p:nvPr>
        </p:nvPicPr>
        <p:blipFill>
          <a:blip r:embed="rId6"/>
          <a:stretch>
            <a:fillRect/>
          </a:stretch>
        </p:blipFill>
        <p:spPr>
          <a:xfrm>
            <a:off x="8639175" y="6353175"/>
            <a:ext cx="304800" cy="304800"/>
          </a:xfrm>
          <a:prstGeom prst="rect">
            <a:avLst/>
          </a:prstGeom>
        </p:spPr>
      </p:pic>
    </p:spTree>
    <p:custDataLst>
      <p:tags r:id="rId1"/>
    </p:custDataLst>
  </p:cSld>
  <p:clrMapOvr>
    <a:masterClrMapping/>
  </p:clrMapOvr>
  <p:transition advTm="3342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amond(in)">
                                      <p:cBhvr>
                                        <p:cTn id="19" dur="2000"/>
                                        <p:tgtEl>
                                          <p:spTgt spid="3">
                                            <p:txEl>
                                              <p:pRg st="0" end="0"/>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3"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290"/>
            <a:ext cx="7572428" cy="785794"/>
          </a:xfrm>
        </p:spPr>
        <p:txBody>
          <a:bodyPr>
            <a:normAutofit fontScale="90000"/>
          </a:bodyPr>
          <a:lstStyle/>
          <a:p>
            <a:r>
              <a:rPr lang="es-ES" sz="5400" dirty="0" smtClean="0"/>
              <a:t>La Epson HX-20 </a:t>
            </a:r>
            <a:endParaRPr lang="es-CO" dirty="0"/>
          </a:p>
        </p:txBody>
      </p:sp>
      <p:sp>
        <p:nvSpPr>
          <p:cNvPr id="3" name="2 Subtítulo"/>
          <p:cNvSpPr>
            <a:spLocks noGrp="1"/>
          </p:cNvSpPr>
          <p:nvPr>
            <p:ph type="subTitle" idx="1"/>
          </p:nvPr>
        </p:nvSpPr>
        <p:spPr>
          <a:xfrm>
            <a:off x="428596" y="1214422"/>
            <a:ext cx="8429654" cy="5083990"/>
          </a:xfrm>
        </p:spPr>
        <p:txBody>
          <a:bodyPr>
            <a:noAutofit/>
          </a:bodyPr>
          <a:lstStyle/>
          <a:p>
            <a:pPr algn="just"/>
            <a:r>
              <a:rPr lang="es-ES" sz="2400" dirty="0" smtClean="0"/>
              <a:t>Es generalmente considerada como la primera </a:t>
            </a:r>
            <a:r>
              <a:rPr lang="es-ES" sz="2400" dirty="0" smtClean="0">
                <a:hlinkClick r:id="rId4" tooltip="Computadora portátil"/>
              </a:rPr>
              <a:t>computadora portátil</a:t>
            </a:r>
            <a:r>
              <a:rPr lang="es-ES" sz="2400" dirty="0" smtClean="0"/>
              <a:t>, anunciada en noviembre de </a:t>
            </a:r>
            <a:r>
              <a:rPr lang="es-ES" sz="2400" dirty="0" smtClean="0">
                <a:hlinkClick r:id="rId5" tooltip="1981"/>
              </a:rPr>
              <a:t>1981</a:t>
            </a:r>
            <a:r>
              <a:rPr lang="es-ES" sz="2400" dirty="0" smtClean="0"/>
              <a:t>, aunque no se empezó a vender ampliamente hasta </a:t>
            </a:r>
            <a:r>
              <a:rPr lang="es-ES" sz="2400" dirty="0" smtClean="0">
                <a:hlinkClick r:id="rId6" tooltip="1983"/>
              </a:rPr>
              <a:t>1983</a:t>
            </a:r>
            <a:r>
              <a:rPr lang="es-ES" sz="2400" dirty="0" smtClean="0"/>
              <a:t>.</a:t>
            </a:r>
          </a:p>
          <a:p>
            <a:pPr algn="just"/>
            <a:r>
              <a:rPr lang="es-ES" sz="2400" dirty="0" smtClean="0"/>
              <a:t> </a:t>
            </a:r>
            <a:r>
              <a:rPr lang="es-CO" sz="2400" dirty="0" smtClean="0"/>
              <a:t>Con las dimensiones aproximadas de una hoja tamaño A4, la Epson HX-20 cuenta con un teclado, </a:t>
            </a:r>
            <a:r>
              <a:rPr lang="es-CO" sz="2400" dirty="0" smtClean="0">
                <a:hlinkClick r:id="rId7" tooltip="Batería de níquel cadmio"/>
              </a:rPr>
              <a:t>batería de níquel cadmio</a:t>
            </a:r>
            <a:r>
              <a:rPr lang="es-CO" sz="2400" dirty="0" smtClean="0"/>
              <a:t> recargable, una pantalla </a:t>
            </a:r>
            <a:r>
              <a:rPr lang="es-CO" sz="2400" dirty="0" smtClean="0">
                <a:hlinkClick r:id="rId8" tooltip="LCD"/>
              </a:rPr>
              <a:t>LCD</a:t>
            </a:r>
            <a:r>
              <a:rPr lang="es-CO" sz="2400" dirty="0" smtClean="0"/>
              <a:t> de 120 × 32 </a:t>
            </a:r>
            <a:r>
              <a:rPr lang="es-CO" sz="2400" dirty="0" smtClean="0">
                <a:hlinkClick r:id="rId9" tooltip="Píxeles"/>
              </a:rPr>
              <a:t>píxeles</a:t>
            </a:r>
            <a:r>
              <a:rPr lang="es-CO" sz="2400" dirty="0" smtClean="0"/>
              <a:t> integrada (más pequeña que la de cualquier aparato de </a:t>
            </a:r>
            <a:r>
              <a:rPr lang="es-CO" sz="2400" dirty="0" smtClean="0">
                <a:hlinkClick r:id="rId10" tooltip="Telefonía móvil"/>
              </a:rPr>
              <a:t>telefonía móvil</a:t>
            </a:r>
            <a:r>
              <a:rPr lang="es-CO" sz="2400" dirty="0" smtClean="0"/>
              <a:t> actual) y que permitía 4 líneas de 20 caracteres, dos microprocesadores </a:t>
            </a:r>
            <a:r>
              <a:rPr lang="es-CO" sz="2400" dirty="0" smtClean="0">
                <a:hlinkClick r:id="rId11" tooltip="Hitachi"/>
              </a:rPr>
              <a:t>Hitachi</a:t>
            </a:r>
            <a:r>
              <a:rPr lang="es-CO" sz="2400" dirty="0" smtClean="0"/>
              <a:t> 6301 (configurado como </a:t>
            </a:r>
            <a:r>
              <a:rPr lang="es-CO" sz="2400" dirty="0" err="1" smtClean="0"/>
              <a:t>Master</a:t>
            </a:r>
            <a:r>
              <a:rPr lang="es-CO" sz="2400" dirty="0" smtClean="0"/>
              <a:t>-Slave) de 0,614 MHz,</a:t>
            </a:r>
            <a:r>
              <a:rPr lang="es-CO" sz="2400" baseline="30000" dirty="0" smtClean="0">
                <a:hlinkClick r:id="rId12"/>
              </a:rPr>
              <a:t>1</a:t>
            </a:r>
            <a:r>
              <a:rPr lang="es-CO" sz="2400" dirty="0" smtClean="0"/>
              <a:t> una </a:t>
            </a:r>
            <a:r>
              <a:rPr lang="es-CO" sz="2400" dirty="0" smtClean="0">
                <a:hlinkClick r:id="rId13" tooltip="Impresora matricial"/>
              </a:rPr>
              <a:t>impresora matricial</a:t>
            </a:r>
            <a:r>
              <a:rPr lang="es-CO" sz="2400" dirty="0" smtClean="0"/>
              <a:t> del tamaño de una calculadora de bolsillo, el lenguaje de programación EPSON BASIC, memoria RAM de 16 Kb expandible a 32 Kb y un </a:t>
            </a:r>
            <a:r>
              <a:rPr lang="es-CO" sz="2400" dirty="0" smtClean="0">
                <a:hlinkClick r:id="rId14" tooltip="Dispositivo de almacenamiento de datos"/>
              </a:rPr>
              <a:t>dispositivo de almacenamiento de datos</a:t>
            </a:r>
            <a:r>
              <a:rPr lang="es-CO" sz="2400" dirty="0" smtClean="0"/>
              <a:t> en micro-</a:t>
            </a:r>
            <a:r>
              <a:rPr lang="es-CO" sz="2400" dirty="0" smtClean="0">
                <a:hlinkClick r:id="rId15" tooltip="Casete"/>
              </a:rPr>
              <a:t>casete</a:t>
            </a:r>
            <a:r>
              <a:rPr lang="es-CO" sz="2400" dirty="0" smtClean="0"/>
              <a:t> integrado. </a:t>
            </a:r>
            <a:endParaRPr lang="es-CO" sz="2400" dirty="0"/>
          </a:p>
        </p:txBody>
      </p:sp>
      <p:pic>
        <p:nvPicPr>
          <p:cNvPr id="8" name="~PP1197.WAV">
            <a:hlinkClick r:id="" action="ppaction://media"/>
          </p:cNvPr>
          <p:cNvPicPr>
            <a:picLocks noRot="1" noChangeAspect="1"/>
          </p:cNvPicPr>
          <p:nvPr>
            <a:wavAudioFile r:embed="rId2" name="~PP1197.WAV"/>
          </p:nvPr>
        </p:nvPicPr>
        <p:blipFill>
          <a:blip r:embed="rId16"/>
          <a:stretch>
            <a:fillRect/>
          </a:stretch>
        </p:blipFill>
        <p:spPr>
          <a:xfrm>
            <a:off x="8639175" y="6353175"/>
            <a:ext cx="304800" cy="304800"/>
          </a:xfrm>
          <a:prstGeom prst="rect">
            <a:avLst/>
          </a:prstGeom>
        </p:spPr>
      </p:pic>
    </p:spTree>
    <p:custDataLst>
      <p:tags r:id="rId1"/>
    </p:custDataLst>
  </p:cSld>
  <p:clrMapOvr>
    <a:masterClrMapping/>
  </p:clrMapOvr>
  <p:transition advTm="33350">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0"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290"/>
            <a:ext cx="7572428" cy="785794"/>
          </a:xfrm>
        </p:spPr>
        <p:txBody>
          <a:bodyPr/>
          <a:lstStyle/>
          <a:p>
            <a:r>
              <a:rPr lang="es-ES" sz="4800" dirty="0" smtClean="0"/>
              <a:t>La Epson HX-20</a:t>
            </a:r>
            <a:endParaRPr lang="es-CO" dirty="0"/>
          </a:p>
        </p:txBody>
      </p:sp>
      <p:pic>
        <p:nvPicPr>
          <p:cNvPr id="2050" name="Picture 2" descr="http://upload.wikimedia.org/wikipedia/commons/thumb/8/8d/Epson-hx-20.jpg/300px-Epson-hx-20.jpg"/>
          <p:cNvPicPr>
            <a:picLocks noChangeAspect="1" noChangeArrowheads="1"/>
          </p:cNvPicPr>
          <p:nvPr/>
        </p:nvPicPr>
        <p:blipFill>
          <a:blip r:embed="rId4"/>
          <a:srcRect/>
          <a:stretch>
            <a:fillRect/>
          </a:stretch>
        </p:blipFill>
        <p:spPr bwMode="auto">
          <a:xfrm>
            <a:off x="285720" y="1142984"/>
            <a:ext cx="4051058" cy="2214578"/>
          </a:xfrm>
          <a:prstGeom prst="rect">
            <a:avLst/>
          </a:prstGeom>
          <a:noFill/>
        </p:spPr>
      </p:pic>
      <p:pic>
        <p:nvPicPr>
          <p:cNvPr id="2052" name="Picture 4" descr="https://encrypted-tbn0.google.com/images?q=tbn:ANd9GcTw1T0fGul2LiY8k35TpIwJYp637KHQQA2GDT8rjBB079dpzJao"/>
          <p:cNvPicPr>
            <a:picLocks noChangeAspect="1" noChangeArrowheads="1"/>
          </p:cNvPicPr>
          <p:nvPr/>
        </p:nvPicPr>
        <p:blipFill>
          <a:blip r:embed="rId5"/>
          <a:srcRect/>
          <a:stretch>
            <a:fillRect/>
          </a:stretch>
        </p:blipFill>
        <p:spPr bwMode="auto">
          <a:xfrm>
            <a:off x="4643438" y="857232"/>
            <a:ext cx="3857652" cy="3529343"/>
          </a:xfrm>
          <a:prstGeom prst="rect">
            <a:avLst/>
          </a:prstGeom>
          <a:noFill/>
        </p:spPr>
      </p:pic>
      <p:sp>
        <p:nvSpPr>
          <p:cNvPr id="2054" name="AutoShape 6" descr="data:image/jpeg;base64,/9j/4AAQSkZJRgABAQAAAQABAAD/2wCEAAkGBhQSERUUEhQUFRUUGBcVFRUVGBgVFBcVFRQYFhUUFRQXHCYeFxkjGRUUHy8gIycpLCwsFR4xNTAqNSYsLCkBCQoKDgwOFA8PGikcHBwpKSkpKSkpKSkpKSkpKSwpKSkpKSksKSkpKSkpLCwsLCwsKSkpKSkpLCkpKSwsKSkpKf/AABEIALkBEAMBIgACEQEDEQH/xAAbAAABBQEBAAAAAAAAAAAAAAAEAQIDBQYAB//EAEEQAAEDAQQECwYEBQUBAQAAAAEAAhEDBCExUQUSQZEGExUiUmFxgZKh0RQyscHh8BYjQmJTY3LS8TOCorLiw8L/xAAZAQEBAQEBAQAAAAAAAAAAAAAAAQIDBAX/xAAhEQEBAQABBAMBAQEAAAAAAAAAARESAhMhMUFRYQMEcf/aAAwDAQACEQMRAD8AxDtBMBIOsCOtMOh6cfqnt+iunv4yekFHxJibown5LvOmX4bsinbohkX629KdCt/dvVnUp3wR9jrUeqYMbCnGJgAaFb1703khn7lZOGSbqbck4wxXu0Syf1b0nJTP3bNqPcb5GKZEfBOMQEdFM6967kxn7t/0RkJApxiBBopmZ3ruS2de9Gff+EkZJxgE5LZ+7f8ARcNGM/ci0oTjAFyW39y7ktn7uyUbKarxgFOi2fu3/RJyY39333IzVuStmPnKcYBOSmdafT0Qzbrb/oiWzjipS+5XjGbQjtDU5Ea2/wCi60aFpgkDW2bZ+SLcez7N6dVqaxmIuG5OM+mduhqGgqZmda7r61BW0I0GBPeepW1if8PmmWlh1+vJS9MWWqk6HbO377lNadBsaLtbZt+iMJ25KS0OmLwQYV4xOV1U8kNge9O28dyfZ9DMM62sOufoizh3wpaDyDjd93KcY3OpXcit1ZvxzTG6IbtPdN8K8bA1m7SbgcIQZbmreiMy0yrwepwC3WHaZ+SFfodg2uV1YHHAnDfvT69IEQFmSOtmzYpqWiaRMHW3obSWjG0wSJuIiTNxVhUbvUOlXg0L8QWx13hZ6unGJVhGqJadvfKUWo7Rjj/hEcUCLog+iAqO1TBXTcdfjVmyiHNkHs6jkgHsvM9S1lHRlMAc3YM8U7kil0B5rN/pPpnWTpYgbfiE+0UYN+BWo5Go9AbynO0TSOLZ7ys811jnZbFE4RhmtpyJR6A3lNOgqPQG8q8/xliiVzlteQqPQG8pOQaHQHmpzGLlKVtBoKj0BvK7kKj0PMpzGKBXfcrYVtDUwHatMEhsgGbzfG1VwsYv5tIARcYkm+YAfsuTmM9sXauxX7rONW6nSBwAJERHvEh+M7MkdZrHQIJe2mDLrg4G4G4zOSnMZIlc0rZCwWbJm/6pBYLNkzf9VeYyDj1nsTg76bO9a3k+zZM3/VdyfZsmeL6q80xk9bCf8J7amOWzctTydZ8mb/qkfo+zxcGnq1vqnP8AE4s3RcAQfvBT2lsgHox3K5Njoz7jfF54rvZqWGqI7SnMkxnrUy/thPa2W9kHLZ8Fo36LpSBFxE47bvVcNE0svMq9xL06yobA81zTH3tWp5Io5eaQ6Io5eanM4s+y0XgxeLiFHWbJN1xkytHyTSGzzKQ6LpZeZV7hxZhj9VHUHAjKDeFbnRVLLzWZfULXG84n0SXWpcGWind2bVTaTH5Z7R8QrA2yCFX6TqSw5yPir1ei+bqez24i7Yc05zgXtja5s71Wl16N0dfXpjN7fjK5dVrrPT0luJ7vgnKLjQCZO1ca42ELLmlXQrjQWj2VKIc8EkkjLAxsVjyLS6J3ldJ/OsdyMsuWn5GpdHzKXkWl0fMq9up3IzC6FqW6HpdAeaU6JpdAeaduncjKpFNpVzWVntuaBEDD9IPehfaG9ILFmN6UmCTkPVUXtLT+k39norpzwQ6DPN2d6zbPvcsVuCTaW5ebV3tTMvNqF4sZDcu4oZBY2G0T7SzI+IJfaWZHxBC8UMgu4sZBNhtFC0tyPiCX2lvRPiCF4sZBLxYyCbE2ixam9E7x6Jfa29A72+iD4sZBLxYyCupow2tvQO9vomvtrIPMOB2jLsQNekNU3BK7b3prUXVN0ikc2n4NPyREISzO/KoHqj/gfRGU3NODsCQbjiMQukYpISFS6oz8khaM/JURJCFIR1+Sb3+SoYsdpRhFZ/atjUcAJv3LJcIBFY9cHyWulAJdN6E0iOYe74qcGEPbj+We0fFXq9CGqVYcHW61qpds7gVW1SrfgeybUzqDj5LlXZ6AZvjMpKjtVpOQncn08N/xSVaYcCDtEb1JXPBnB7hGfZxzRi/bf7x6lYnhIegPF9FkbPoBjMH1SMtcgdtyn5Hp/v8AG71Xbuz6cu21A4RHot8X0SDhIei3xfRZgaJZnU8bvVdyQz+Z43eqvdn0nbar8RHJvi+iQ8JP2t8X0WW5JZnU8b/VMqaFpkY1B1h7p+Kd2fR20z9Lmvaq90BurF8jC9ToLR2iG0S4tLyXxOsZwRy4W7ddvRjsH/0/IrOUx99y0jhc/wDp+RWfbSIy++5Z6vTUMXKbizkF3EnIb1yXEMLlNxRyG9dxJyCpiFKpeJOQ80vEuyCJiIBLCk4l2Td5XcQ7Ju9E4oaouPYoyEUaDsm7ym+yO6t/0ViyYNsP+hS6nAf9gprJ+v8Ard5wfmorIwig0H9L/wD6fVT2cc6oP3DzY1doyltVqp0xeKkm/V5ouzJNwE3dxUVLSlAjnOdTOTo3gi4hR6asXHgRLTABMnZhs6ygrLoANEPLnd8fJS+mZJ8rEaRoavvl7oHNZiTtxwHWusNtpVHavPa4+6DBDo2BwMT1FBVNCMhwbIJETrT8k3ROhuJeHEl0GQJi+CMutPgsg6qwjjAdkx2RcsxwlH5jTm0LWVHaznGInrn5LL8Jm/6R/aRuW+gqlJ2oW3HmHu+KIOxQW0cw93xW+r0IKgV9wGZNpnJjvkqGqVpuADJqvOTfifouVdfhsWteLubvPonar8m7z6IbSWk2UiA5wbN+ZjsQg4R0pEVJ7WkecKYwtNV+Td59F2q/Ju8+ilCWUEOq/Ju8+iTUfkzefRD2/TFOkdVzodE4E/BDUeEtKb3/APE+iYLHUfkzefRdqPyZvPoiAUsIBeLqZM3n0XalTJm8+iKXKiCnSdztaLxAiTnn2oLkl2bfP0VouUs0lxV8kuzb5+iXkl2bfNWa6FOMXlVZyS7Nvn6JeSnZt81ZQuhXjE5VW8luzHml5MdmPNT2gc7w/wDftQrX4f7dueuM+pOMTlUnJjsx5ruTXZjzQ/GGO7q20Z6WY+8U51S4z+7aOgw5pxhyqbk52Y80nJ7sx5+iRxx7XeT2nNS2Yc49h8nlOMOVRuspbTcCR72t/wAgV3FPD3EBpDoxcWmQIODT1Im0+47sUbqIJm/eteg2X9BnjP8AYk1n9BvjP9idxPbvTfZx171dTIQvd0G+M/2Ltd3QHjP9ijrlrS0OJBcSG3m84nBPoxsJKaYdLugPGf7FneFFOKdO68F3X3StLrHMqk4Vt/JByd8VZ7GTJ60NbTzT2/NTKG2nmnu+KvV6ENRazgC0/mEftF/esnUW14As/LqHNwHkuVdb6aC02ZjyDUZTdlrAHcSom6LpTdSpeFqBtwqa5lryNkYQoaQqAiG1B1n/ACm36YyfbQlxGMBc12Ub1R20VS4y15GyLxCjpCqCIbUGH2b038M/VxabDTeZeymThLgCd5UbdEUf4VLuDVS6XpWh1QkCpGzVwQ1moWgOaYqiCMZiJ+Cx3LuY9k/y9PDl3J/xsmhcX3xdKG0g53FnUBnqxjqVGatTKp9963v48Xj5rSmU3X2XKlpVappvjXm6Jx64Q2vUyqffenL8Tx9tLem6+yRvVNQq1TTfAfN0Tj1wh/zOjV3fVN/Fkl+WjvSa98Xb1TUX1tR8B83ROPXCGIq9Gru+qcvxeP60d67X2XSqSia2pUAD9aBq62M3zHkoNWr0av33q8vxOP60Lqc3keZznPNRCxjLCP1O2TG3rKF0Q5/O1w/ZGt8lZq6mBRYxl/ydsbq55FcbGNoz/U7aA3pZAIlIqIfZxljO07Ynb1BKKcGQM/MydqreE9ocyi0scWnXaCQYuM3fBQWa0OLb3PN04+Z6lNMW9VpLSMwR5Jo1shvWX0xpCo0NLXvHOAME4FW1irTTBLqhMXkX395V1cWXOyG9JLuiN6zun7Y+nGo+oIcAZMG/YYR9gqFzATUN7TtMgxiepTUxYku6I3pJd0RvWb03bqlPV1ah94SWkxfNxVlo+o57JJeesEZTt700xYy7ojxKu4QMJoOluEHEHamNtLhXaNZ2qXEQf6TEjthF6TbrWeoOp3letRLGCJQ9tHNI6x8US+lzQda8kgtjAXXztnLqQ1rdzD2hXq9KjcFvOArIs5Obz5ALAuXonBBkWQHMuPmuVdL6XTqm2DCqafCeg43a5m4Q1WNudFJ5yY7/AKleb2C0NGprGAC2SMY6lr4Zbd/CqgMdfwldR4VUHwG65JuENOJ2LDV3awJBzPWm6LqNBbrmGzeb8O69MVvKnCmi0kO1wRcQWm49aSlwroO90uP+0rE2xzXOdxfuzdJkx3qDR1YNiTF4M/4TEb+rwnoCQ7WGwgtO5Q0+ElldgCf9hWQt1UPe4tMgmZOJuv8AOUJo6oB7xgE3kCTHZtTEyVv6nCCgyWuDm7CCw+YUVLhHZXXNBOyNRZPSVpFR7i1xdMXuxuAQOj6oab8J+d6YcY9APCKhTuIc3MahCbT4W2d2Bd4SsnpS0NqvJY6QQMceyTjsvVXYqgaTO0/O9MMeiVOE9Ftx1wctUpjOF1ndgX+ErJ6VtbKj5Y4uEAc7G6YHXdCq7LUgu7T8VVx6G7hRRGOuJv8AdOGaZT4XWd1wLvCVjrXamvI1cdUA3m8jKdgEDuVfZqmq53aUMeiO4UURiXZ+6dqjZwws5MAuu/aVkbdWpu1eLcTzYdrZgXR97FV2d8Pd2oY9FfwoojHXz904KNvC+zkwC7wlZG1Wqm5jA0nWAhwOA7O8uPeqym6Hu+9iGNpwi0zTqUdUB4Jc1w1mkAgGTBPUqWlpogw2brkNabSxzWgOMjGcPdE9+tOGyFXU3RUP3sUF1pC0OdTAc2Lw4HMA3ptPTEc1s3bEPVtTCxgBMidacL9gVe10VD3fBUXVttTnU4c04gg7DBvUdPTEGGzddvUFW3hzGt1nc2bjGqJyVcHRUPYPgoLi2WovZBbtBB7DekZpiOaJ7EM60MLBedaTj7sdXXggCYeg0dn0nDmOeDAcDONwx7VpLPbGV6VQsJI5wvEX6o2d6whtTSwCTIJMfpvy67h9haXgW+WVW/uHm2PkqlZp4Q1sHNPd8UVaGQ9wyJ8ihbWeYe0fFa6vSIHr0KwVjS0cHDEMJHaTcvPXFeh2mieTw1oJJYwQBJvI2Bc/l0rrNWqVKfOdOsIIuFxB+So9J6Ep02u5sECbicrlLTtZbzIMjZBB3JbdULqL26jpIMXY9Ss/WKptG6PFTEnAk4m4CTAGJUdvsYpuc3oyNuwKNtofTdA1muHaClrV3OB1gZMmTMk9aqiNDaL464GDE3mBAIBPcCT2ApmkdGik4tOIiYOEiY3RvQlC0uZcJF0dd4ghTPrOdOsDJ2mSVA7Q9i41zWzBcYnZ2rrVYmtJAMxt/wAEoezWl1OIkHERjPUpzaHOJ1w4k7TJKfIZo6zh5GZIAvzMIrSeiBSdqzN03TmR8vNV9GsWdRmdyJFdx94OI785+Mp8iKx0QSZJuKM0ho5jDAdrXB0wR7zQ4Y9RCr2VC2eslENruPvNJwE34C4eQCCKx0g4mZu60ZbNHNbEGSRrbRE5g70AyoWE43lFOtj3mXBzutAPZqQLjMwFZWrRTGB0kzLmtjCW6pJM7IcqvWLXE5lEG2PdEhzgLhMm7qSiChTBeQZgI99gYGgmee0lsHaHavOnsVe5xa4mCMMexTMtDjFxIGGN3YggpMBfBw+itn6Jphms4m8NMDEF7SWSTiIaZVS+WuLoIwiVO22PIAglowF8DsCUQspjXjZcrepodgpio4+8AYHvX6wGJvgtv7VUVZDtaCLsk9ldx2E+iBgpjXjZcrM6Lbqa5mLsMfec3/8APmq2qDrB0EXeakZankQJIxjZ2wgksVla6qGmYu29a0NPQdnvlpwuvOIwGPas/ZjFQOIIgecyrilptxENwxunes1vp6L1ekWkdEUhTcWtggEgyclHovRtJ7ZcJw2lEVbaXAhzTeCJQtgruptEgzAlTZ9t9nrz1VlU0JQABDQZxEm4ztRnBuztp1ajW3AtY6OwuHzCEpWys5stY8tcMQCQQjNCB/HS5jmy0i8QMWkfNbjhWb0u2K1QZOPxVbaTzN3xV1wlbFpf2g7wFS2o8093xW76REcbl61ZGxTpjIN+C8loiXjrI+K9eaIDR93Bc/lvq9MyKrfa65dffA7mhEvqMcIaCD2yFWOsxqV65DoHGHZOQ+SmGi3A+86f6Uyaigtz/wA905D4Iu1V6bqbGsB12+8Y97WEncbuxE23g9rOLnPcCf2xhcqGrZCKhYHYbe5X35EbT+YOxXDrSw0A27XnYLzeZ1iRlEQe7agbRop7ec6RMCYxukRncgmUyXas96ew991QTs9Vcm1U+J1btaD+m/W4ydbWy1JEdaAraKcAHEmIEGLjOHbgUCWHWDZQSWgc8dvorcW1go6sc8udJuubDYF7SdjsCEG7RLtQPJuExhOIBIEyRMCUDUaQQJT2H2zEdvyVzYbXTDHBxgmYMAyNQgNvBjnRl5IDk1zgDJON8dES7cDKCrMLdqHtJbdnaFbaNtVID8wTzmERkA7Wm4yL23XdqEo6Ie9hIMhsE4YwTdJvuBPcgK9Mt25eaCa2i7d8Ubo6oyW67oAg4TMES27qlD2fRr6jTBJgAkATA1gAd5G9DWmgWTfhd3gwUE+kn6wJ2bOybhuhF6HtNNv+qNYauH7pEH4oay6NdUYYki6YExLg0HeQEy32A0pBdJEyMiDBaeu5A/SdYuBvkCQDEXAyIGxP0XWaLnmAWuExMOLTqmB1woLJYy+7WI1jq4TjcmV7LqzfhPkiiLbVJbEyGyB3pmi64aRrXibx1KGy0dYTrRsTq9i1SRrTF2CAy32jWub7owGA1i0BxA2AkYITR1UCJN0iezao7DQLzcTOQEqetossbJLhgACInsP3ioie312ucdSQ0mQ3KcQk0NWAjWEjaMJ703RGjeNmXkRkFat4Mht2s/wrl/SbPD2/5f7dP8reR5tlKfcMXbb+veorVaGOHNZqntm5dV0Bq/qf3hA2HR/GPLdY3Ei4ZLjP519C/wC7+OeNbLgu6bKzq1m7nlWVQXjt+SotHufQp6jRIkmXNO2/YjtF6RdWa4uABZU1bsIgEfFeyPg9fm2s3wvpxX7Wj0+Sztq90/e1avho2KjDm2NxWUtXu/ea1fSQmjmTVYM3t+IXrhxHevKdAMm0Uv6wvWHNlY+W6xNjtYa+oTtqPP8AzKPOmyf1HP5q+OjKX8NnhCTkul/DZ4Qr4ZZ12kGuuLvs/VZi11Yrv7fkF6RyXS/hs8IXHRFH+FT8ITYPOX6Q1g0HBoIHeZPmgw/VqT1L1Hkej/Cp+ELL22yUxa6g1GgNa2BAj3Zw703ws8qSppfWaGGNVuF2GZ79qAc7ng961hY2fdZ4VRaYotFYAAC7Z2pPS2Y52lpYGEC7AxzgCdYgHtQNocJBCK4oZBdxQyCaYczSxDXN2Oifp97EHanAwQdvyRXFDIbl3FDIblBJZNOuptc1sc7HcR8HFBWmoHC7qRPFDIbl3FDIblQ6waZNK9hgwBhODg74gIa12gPDjtMk95lT8UMhuS8WMgoG2HS7qQOoYJEEjGJlR2u18ZrOOJlx2Xm8qXixkNy7UGQ3Kgez2vVib4Mxn1JX2gOB2Y/4U/FjIbkvFjIbkANnr6oUzrUHdU7lOaYyG5dqDIIArNX1UTUtodsA7PqU59MRgFruB9lY6zAuY0kOeJLQTc7NEvhmdCVwzWJwkjzV07TZP6itSLDT/hs8I9F3sVPoM8I9FMTWRdpMHEnPfigbJaNSq9wO34gLd+xU+gzwj0XexM6DPCPRMNZQ6anFx3o/g5Vnj4P6mO3tH9qvPY2dBvhCfToNbg0DsACsiWs5w2bdTd1kLGWk809y3nDClNFsbHDzCwlrFx7lq+iC+CjZtVPqPyXqmoV45Y7Q6m8EGCFe8v1umVJGup6NxZScWV5zy7W6bt6Tlyt03b1eMZ8vSOKOSXijkvNuXKvTdvXct1em7enGHl6TxJyWa0hwerurvqMDYdqxLoNzQDcs2dNVem7ek5aq9N29MhtaEaDtXRZvHogdI8DrTUeHBrBdB522exVnLVXpu3ruWqvTdvTDyL/BdsyZ4h6JfwXbOizxD0QfLVXpu3pOW6vTdvTF2jfwXbeizxD0SjgTbcmeIeiC5bq9N29Jy3V6bt6ZDaP/AARbMmeL6LvwPbcqfi+ir+W6vTdvXct1em7erkNqx/A1s/l+L6LvwLbP5fi+ireWqvTdvXctVem7emQ2rL8C2z+X4vol/Als/l+L6Kq5Zq9N29dy1V6bt6ZDatfwLbP5fi/8rvwJbP5fi/8AKqeWavTdvScsVem7eng2rf8AAdt/leL6LvwFbP5Xi+iqOWKvTdvScsVem7eng8rj8BWzOl4votJwb4P1aFEsqBs67nc0giDGawXK9Xpu3pOV6vTdvTwnl6p7E/LzHqu9idl5j1XlfK1Xpu3pDpap03b1MhleqexPy8x6pfYnZeY9V5TyrU6bt6TlWp03b1fCZXq3sbsvMeqX2N+XmPVeUcqVOm7eu5UqdN29PC8a9B4T2QizknMRePkV5zpGnAP3tRNLSLz7ziQYBnJN0qwcXPWPipfTcnhAaAM3YXdqebN2pxw7wrNnuv7B/wBgt4xaqDZOtJ7MjnbEwJiBW2SV3sqIZtUgx+8lcAQs3WuFk60SNic73e/5KYBPYzmm+ynrRrsQmuQCts3WkdZTsKLGH3kuz7UxQns/au9m60XTxH+5Nd8kAvsvWudZoRHqUrkwCCz9qX2ZFjYmpgG9mS+yIhiccd/wUAZsq42ZEu+S4JgF9mSmyqY4j72pfvzQDizJDZkUcEigGFnXezol65iAY2YJDZwiHJu1BB7OpGWeN6Iopp93/d6qVY5oGSktrponqI+IUTPvenWr/Sd2j4rNb+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2056" name="AutoShape 8" descr="data:image/jpeg;base64,/9j/4AAQSkZJRgABAQAAAQABAAD/2wCEAAkGBhQSERUUEhQUFRUUGBcVFRUVGBgVFBcVFRQYFhUUFRQXHCYeFxkjGRUUHy8gIycpLCwsFR4xNTAqNSYsLCkBCQoKDgwOFA8PGikcHBwpKSkpKSkpKSkpKSkpKSwpKSkpKSksKSkpKSkpLCwsLCwsKSkpKSkpLCkpKSwsKSkpKf/AABEIALkBEAMBIgACEQEDEQH/xAAbAAABBQEBAAAAAAAAAAAAAAAEAQIDBQYAB//EAEEQAAEDAQQECwYEBQUBAQAAAAEAAhEDBCExUQUSQZEGExUiUmFxgZKh0RQyscHh8BYjQmJTY3LS8TOCorLiw8L/xAAZAQEBAQEBAQAAAAAAAAAAAAAAAQIDBAX/xAAhEQEBAQABBAMBAQEAAAAAAAAAARESAhMhMUFRYQMEcf/aAAwDAQACEQMRAD8AxDtBMBIOsCOtMOh6cfqnt+iunv4yekFHxJibown5LvOmX4bsinbohkX629KdCt/dvVnUp3wR9jrUeqYMbCnGJgAaFb1703khn7lZOGSbqbck4wxXu0Syf1b0nJTP3bNqPcb5GKZEfBOMQEdFM6967kxn7t/0RkJApxiBBopmZ3ruS2de9Gff+EkZJxgE5LZ+7f8ARcNGM/ci0oTjAFyW39y7ktn7uyUbKarxgFOi2fu3/RJyY39333IzVuStmPnKcYBOSmdafT0Qzbrb/oiWzjipS+5XjGbQjtDU5Ea2/wCi60aFpgkDW2bZ+SLcez7N6dVqaxmIuG5OM+mduhqGgqZmda7r61BW0I0GBPeepW1if8PmmWlh1+vJS9MWWqk6HbO377lNadBsaLtbZt+iMJ25KS0OmLwQYV4xOV1U8kNge9O28dyfZ9DMM62sOufoizh3wpaDyDjd93KcY3OpXcit1ZvxzTG6IbtPdN8K8bA1m7SbgcIQZbmreiMy0yrwepwC3WHaZ+SFfodg2uV1YHHAnDfvT69IEQFmSOtmzYpqWiaRMHW3obSWjG0wSJuIiTNxVhUbvUOlXg0L8QWx13hZ6unGJVhGqJadvfKUWo7Rjj/hEcUCLog+iAqO1TBXTcdfjVmyiHNkHs6jkgHsvM9S1lHRlMAc3YM8U7kil0B5rN/pPpnWTpYgbfiE+0UYN+BWo5Go9AbynO0TSOLZ7ys811jnZbFE4RhmtpyJR6A3lNOgqPQG8q8/xliiVzlteQqPQG8pOQaHQHmpzGLlKVtBoKj0BvK7kKj0PMpzGKBXfcrYVtDUwHatMEhsgGbzfG1VwsYv5tIARcYkm+YAfsuTmM9sXauxX7rONW6nSBwAJERHvEh+M7MkdZrHQIJe2mDLrg4G4G4zOSnMZIlc0rZCwWbJm/6pBYLNkzf9VeYyDj1nsTg76bO9a3k+zZM3/VdyfZsmeL6q80xk9bCf8J7amOWzctTydZ8mb/qkfo+zxcGnq1vqnP8AE4s3RcAQfvBT2lsgHox3K5Njoz7jfF54rvZqWGqI7SnMkxnrUy/thPa2W9kHLZ8Fo36LpSBFxE47bvVcNE0svMq9xL06yobA81zTH3tWp5Io5eaQ6Io5eanM4s+y0XgxeLiFHWbJN1xkytHyTSGzzKQ6LpZeZV7hxZhj9VHUHAjKDeFbnRVLLzWZfULXG84n0SXWpcGWind2bVTaTH5Z7R8QrA2yCFX6TqSw5yPir1ei+bqez24i7Yc05zgXtja5s71Wl16N0dfXpjN7fjK5dVrrPT0luJ7vgnKLjQCZO1ca42ELLmlXQrjQWj2VKIc8EkkjLAxsVjyLS6J3ldJ/OsdyMsuWn5GpdHzKXkWl0fMq9up3IzC6FqW6HpdAeaU6JpdAeaduncjKpFNpVzWVntuaBEDD9IPehfaG9ILFmN6UmCTkPVUXtLT+k39norpzwQ6DPN2d6zbPvcsVuCTaW5ebV3tTMvNqF4sZDcu4oZBY2G0T7SzI+IJfaWZHxBC8UMgu4sZBNhtFC0tyPiCX2lvRPiCF4sZBLxYyCbE2ixam9E7x6Jfa29A72+iD4sZBLxYyCupow2tvQO9vomvtrIPMOB2jLsQNekNU3BK7b3prUXVN0ikc2n4NPyREISzO/KoHqj/gfRGU3NODsCQbjiMQukYpISFS6oz8khaM/JURJCFIR1+Sb3+SoYsdpRhFZ/atjUcAJv3LJcIBFY9cHyWulAJdN6E0iOYe74qcGEPbj+We0fFXq9CGqVYcHW61qpds7gVW1SrfgeybUzqDj5LlXZ6AZvjMpKjtVpOQncn08N/xSVaYcCDtEb1JXPBnB7hGfZxzRi/bf7x6lYnhIegPF9FkbPoBjMH1SMtcgdtyn5Hp/v8AG71Xbuz6cu21A4RHot8X0SDhIei3xfRZgaJZnU8bvVdyQz+Z43eqvdn0nbar8RHJvi+iQ8JP2t8X0WW5JZnU8b/VMqaFpkY1B1h7p+Kd2fR20z9Lmvaq90BurF8jC9ToLR2iG0S4tLyXxOsZwRy4W7ddvRjsH/0/IrOUx99y0jhc/wDp+RWfbSIy++5Z6vTUMXKbizkF3EnIb1yXEMLlNxRyG9dxJyCpiFKpeJOQ80vEuyCJiIBLCk4l2Td5XcQ7Ju9E4oaouPYoyEUaDsm7ym+yO6t/0ViyYNsP+hS6nAf9gprJ+v8Ard5wfmorIwig0H9L/wD6fVT2cc6oP3DzY1doyltVqp0xeKkm/V5ouzJNwE3dxUVLSlAjnOdTOTo3gi4hR6asXHgRLTABMnZhs6ygrLoANEPLnd8fJS+mZJ8rEaRoavvl7oHNZiTtxwHWusNtpVHavPa4+6DBDo2BwMT1FBVNCMhwbIJETrT8k3ROhuJeHEl0GQJi+CMutPgsg6qwjjAdkx2RcsxwlH5jTm0LWVHaznGInrn5LL8Jm/6R/aRuW+gqlJ2oW3HmHu+KIOxQW0cw93xW+r0IKgV9wGZNpnJjvkqGqVpuADJqvOTfifouVdfhsWteLubvPonar8m7z6IbSWk2UiA5wbN+ZjsQg4R0pEVJ7WkecKYwtNV+Td59F2q/Ju8+ilCWUEOq/Ju8+iTUfkzefRD2/TFOkdVzodE4E/BDUeEtKb3/APE+iYLHUfkzefRdqPyZvPoiAUsIBeLqZM3n0XalTJm8+iKXKiCnSdztaLxAiTnn2oLkl2bfP0VouUs0lxV8kuzb5+iXkl2bfNWa6FOMXlVZyS7Nvn6JeSnZt81ZQuhXjE5VW8luzHml5MdmPNT2gc7w/wDftQrX4f7dueuM+pOMTlUnJjsx5ruTXZjzQ/GGO7q20Z6WY+8U51S4z+7aOgw5pxhyqbk52Y80nJ7sx5+iRxx7XeT2nNS2Yc49h8nlOMOVRuspbTcCR72t/wAgV3FPD3EBpDoxcWmQIODT1Im0+47sUbqIJm/eteg2X9BnjP8AYk1n9BvjP9idxPbvTfZx171dTIQvd0G+M/2Ltd3QHjP9ijrlrS0OJBcSG3m84nBPoxsJKaYdLugPGf7FneFFOKdO68F3X3StLrHMqk4Vt/JByd8VZ7GTJ60NbTzT2/NTKG2nmnu+KvV6ENRazgC0/mEftF/esnUW14As/LqHNwHkuVdb6aC02ZjyDUZTdlrAHcSom6LpTdSpeFqBtwqa5lryNkYQoaQqAiG1B1n/ACm36YyfbQlxGMBc12Ub1R20VS4y15GyLxCjpCqCIbUGH2b038M/VxabDTeZeymThLgCd5UbdEUf4VLuDVS6XpWh1QkCpGzVwQ1moWgOaYqiCMZiJ+Cx3LuY9k/y9PDl3J/xsmhcX3xdKG0g53FnUBnqxjqVGatTKp9963v48Xj5rSmU3X2XKlpVappvjXm6Jx64Q2vUyqffenL8Tx9tLem6+yRvVNQq1TTfAfN0Tj1wh/zOjV3fVN/Fkl+WjvSa98Xb1TUX1tR8B83ROPXCGIq9Gru+qcvxeP60d67X2XSqSia2pUAD9aBq62M3zHkoNWr0av33q8vxOP60Lqc3keZznPNRCxjLCP1O2TG3rKF0Q5/O1w/ZGt8lZq6mBRYxl/ydsbq55FcbGNoz/U7aA3pZAIlIqIfZxljO07Ynb1BKKcGQM/MydqreE9ocyi0scWnXaCQYuM3fBQWa0OLb3PN04+Z6lNMW9VpLSMwR5Jo1shvWX0xpCo0NLXvHOAME4FW1irTTBLqhMXkX395V1cWXOyG9JLuiN6zun7Y+nGo+oIcAZMG/YYR9gqFzATUN7TtMgxiepTUxYku6I3pJd0RvWb03bqlPV1ah94SWkxfNxVlo+o57JJeesEZTt700xYy7ojxKu4QMJoOluEHEHamNtLhXaNZ2qXEQf6TEjthF6TbrWeoOp3letRLGCJQ9tHNI6x8US+lzQda8kgtjAXXztnLqQ1rdzD2hXq9KjcFvOArIs5Obz5ALAuXonBBkWQHMuPmuVdL6XTqm2DCqafCeg43a5m4Q1WNudFJ5yY7/AKleb2C0NGprGAC2SMY6lr4Zbd/CqgMdfwldR4VUHwG65JuENOJ2LDV3awJBzPWm6LqNBbrmGzeb8O69MVvKnCmi0kO1wRcQWm49aSlwroO90uP+0rE2xzXOdxfuzdJkx3qDR1YNiTF4M/4TEb+rwnoCQ7WGwgtO5Q0+ElldgCf9hWQt1UPe4tMgmZOJuv8AOUJo6oB7xgE3kCTHZtTEyVv6nCCgyWuDm7CCw+YUVLhHZXXNBOyNRZPSVpFR7i1xdMXuxuAQOj6oab8J+d6YcY9APCKhTuIc3MahCbT4W2d2Bd4SsnpS0NqvJY6QQMceyTjsvVXYqgaTO0/O9MMeiVOE9Ftx1wctUpjOF1ndgX+ErJ6VtbKj5Y4uEAc7G6YHXdCq7LUgu7T8VVx6G7hRRGOuJv8AdOGaZT4XWd1wLvCVjrXamvI1cdUA3m8jKdgEDuVfZqmq53aUMeiO4UURiXZ+6dqjZwws5MAuu/aVkbdWpu1eLcTzYdrZgXR97FV2d8Pd2oY9FfwoojHXz904KNvC+zkwC7wlZG1Wqm5jA0nWAhwOA7O8uPeqym6Hu+9iGNpwi0zTqUdUB4Jc1w1mkAgGTBPUqWlpogw2brkNabSxzWgOMjGcPdE9+tOGyFXU3RUP3sUF1pC0OdTAc2Lw4HMA3ptPTEc1s3bEPVtTCxgBMidacL9gVe10VD3fBUXVttTnU4c04gg7DBvUdPTEGGzddvUFW3hzGt1nc2bjGqJyVcHRUPYPgoLi2WovZBbtBB7DekZpiOaJ7EM60MLBedaTj7sdXXggCYeg0dn0nDmOeDAcDONwx7VpLPbGV6VQsJI5wvEX6o2d6whtTSwCTIJMfpvy67h9haXgW+WVW/uHm2PkqlZp4Q1sHNPd8UVaGQ9wyJ8ihbWeYe0fFa6vSIHr0KwVjS0cHDEMJHaTcvPXFeh2mieTw1oJJYwQBJvI2Bc/l0rrNWqVKfOdOsIIuFxB+So9J6Ep02u5sECbicrlLTtZbzIMjZBB3JbdULqL26jpIMXY9Ss/WKptG6PFTEnAk4m4CTAGJUdvsYpuc3oyNuwKNtofTdA1muHaClrV3OB1gZMmTMk9aqiNDaL464GDE3mBAIBPcCT2ApmkdGik4tOIiYOEiY3RvQlC0uZcJF0dd4ghTPrOdOsDJ2mSVA7Q9i41zWzBcYnZ2rrVYmtJAMxt/wAEoezWl1OIkHERjPUpzaHOJ1w4k7TJKfIZo6zh5GZIAvzMIrSeiBSdqzN03TmR8vNV9GsWdRmdyJFdx94OI785+Mp8iKx0QSZJuKM0ho5jDAdrXB0wR7zQ4Y9RCr2VC2eslENruPvNJwE34C4eQCCKx0g4mZu60ZbNHNbEGSRrbRE5g70AyoWE43lFOtj3mXBzutAPZqQLjMwFZWrRTGB0kzLmtjCW6pJM7IcqvWLXE5lEG2PdEhzgLhMm7qSiChTBeQZgI99gYGgmee0lsHaHavOnsVe5xa4mCMMexTMtDjFxIGGN3YggpMBfBw+itn6Jphms4m8NMDEF7SWSTiIaZVS+WuLoIwiVO22PIAglowF8DsCUQspjXjZcrepodgpio4+8AYHvX6wGJvgtv7VUVZDtaCLsk9ldx2E+iBgpjXjZcrM6Lbqa5mLsMfec3/8APmq2qDrB0EXeakZankQJIxjZ2wgksVla6qGmYu29a0NPQdnvlpwuvOIwGPas/ZjFQOIIgecyrilptxENwxunes1vp6L1ekWkdEUhTcWtggEgyclHovRtJ7ZcJw2lEVbaXAhzTeCJQtgruptEgzAlTZ9t9nrz1VlU0JQABDQZxEm4ztRnBuztp1ajW3AtY6OwuHzCEpWys5stY8tcMQCQQjNCB/HS5jmy0i8QMWkfNbjhWb0u2K1QZOPxVbaTzN3xV1wlbFpf2g7wFS2o8093xW76REcbl61ZGxTpjIN+C8loiXjrI+K9eaIDR93Bc/lvq9MyKrfa65dffA7mhEvqMcIaCD2yFWOsxqV65DoHGHZOQ+SmGi3A+86f6Uyaigtz/wA905D4Iu1V6bqbGsB12+8Y97WEncbuxE23g9rOLnPcCf2xhcqGrZCKhYHYbe5X35EbT+YOxXDrSw0A27XnYLzeZ1iRlEQe7agbRop7ec6RMCYxukRncgmUyXas96ew991QTs9Vcm1U+J1btaD+m/W4ydbWy1JEdaAraKcAHEmIEGLjOHbgUCWHWDZQSWgc8dvorcW1go6sc8udJuubDYF7SdjsCEG7RLtQPJuExhOIBIEyRMCUDUaQQJT2H2zEdvyVzYbXTDHBxgmYMAyNQgNvBjnRl5IDk1zgDJON8dES7cDKCrMLdqHtJbdnaFbaNtVID8wTzmERkA7Wm4yL23XdqEo6Ie9hIMhsE4YwTdJvuBPcgK9Mt25eaCa2i7d8Ubo6oyW67oAg4TMES27qlD2fRr6jTBJgAkATA1gAd5G9DWmgWTfhd3gwUE+kn6wJ2bOybhuhF6HtNNv+qNYauH7pEH4oay6NdUYYki6YExLg0HeQEy32A0pBdJEyMiDBaeu5A/SdYuBvkCQDEXAyIGxP0XWaLnmAWuExMOLTqmB1woLJYy+7WI1jq4TjcmV7LqzfhPkiiLbVJbEyGyB3pmi64aRrXibx1KGy0dYTrRsTq9i1SRrTF2CAy32jWub7owGA1i0BxA2AkYITR1UCJN0iezao7DQLzcTOQEqetossbJLhgACInsP3ioie312ucdSQ0mQ3KcQk0NWAjWEjaMJ703RGjeNmXkRkFat4Mht2s/wrl/SbPD2/5f7dP8reR5tlKfcMXbb+veorVaGOHNZqntm5dV0Bq/qf3hA2HR/GPLdY3Ei4ZLjP519C/wC7+OeNbLgu6bKzq1m7nlWVQXjt+SotHufQp6jRIkmXNO2/YjtF6RdWa4uABZU1bsIgEfFeyPg9fm2s3wvpxX7Wj0+Sztq90/e1avho2KjDm2NxWUtXu/ea1fSQmjmTVYM3t+IXrhxHevKdAMm0Uv6wvWHNlY+W6xNjtYa+oTtqPP8AzKPOmyf1HP5q+OjKX8NnhCTkul/DZ4Qr4ZZ12kGuuLvs/VZi11Yrv7fkF6RyXS/hs8IXHRFH+FT8ITYPOX6Q1g0HBoIHeZPmgw/VqT1L1Hkej/Cp+ELL22yUxa6g1GgNa2BAj3Zw703ws8qSppfWaGGNVuF2GZ79qAc7ng961hY2fdZ4VRaYotFYAAC7Z2pPS2Y52lpYGEC7AxzgCdYgHtQNocJBCK4oZBdxQyCaYczSxDXN2Oifp97EHanAwQdvyRXFDIbl3FDIblBJZNOuptc1sc7HcR8HFBWmoHC7qRPFDIbl3FDIblQ6waZNK9hgwBhODg74gIa12gPDjtMk95lT8UMhuS8WMgoG2HS7qQOoYJEEjGJlR2u18ZrOOJlx2Xm8qXixkNy7UGQ3Kgez2vVib4Mxn1JX2gOB2Y/4U/FjIbkvFjIbkANnr6oUzrUHdU7lOaYyG5dqDIIArNX1UTUtodsA7PqU59MRgFruB9lY6zAuY0kOeJLQTc7NEvhmdCVwzWJwkjzV07TZP6itSLDT/hs8I9F3sVPoM8I9FMTWRdpMHEnPfigbJaNSq9wO34gLd+xU+gzwj0XexM6DPCPRMNZQ6anFx3o/g5Vnj4P6mO3tH9qvPY2dBvhCfToNbg0DsACsiWs5w2bdTd1kLGWk809y3nDClNFsbHDzCwlrFx7lq+iC+CjZtVPqPyXqmoV45Y7Q6m8EGCFe8v1umVJGup6NxZScWV5zy7W6bt6Tlyt03b1eMZ8vSOKOSXijkvNuXKvTdvXct1em7enGHl6TxJyWa0hwerurvqMDYdqxLoNzQDcs2dNVem7ek5aq9N29MhtaEaDtXRZvHogdI8DrTUeHBrBdB522exVnLVXpu3ruWqvTdvTDyL/BdsyZ4h6JfwXbOizxD0QfLVXpu3pOW6vTdvTF2jfwXbeizxD0SjgTbcmeIeiC5bq9N29Jy3V6bt6ZDaP/AARbMmeL6LvwPbcqfi+ir+W6vTdvXct1em7erkNqx/A1s/l+L6LvwLbP5fi+ireWqvTdvXctVem7emQ2rL8C2z+X4vol/Als/l+L6Kq5Zq9N29dy1V6bt6ZDatfwLbP5fi/8rvwJbP5fi/8AKqeWavTdvScsVem7eng2rf8AAdt/leL6LvwFbP5Xi+iqOWKvTdvScsVem7eng8rj8BWzOl4votJwb4P1aFEsqBs67nc0giDGawXK9Xpu3pOV6vTdvTwnl6p7E/LzHqu9idl5j1XlfK1Xpu3pDpap03b1MhleqexPy8x6pfYnZeY9V5TyrU6bt6TlWp03b1fCZXq3sbsvMeqX2N+XmPVeUcqVOm7eu5UqdN29PC8a9B4T2QizknMRePkV5zpGnAP3tRNLSLz7ziQYBnJN0qwcXPWPipfTcnhAaAM3YXdqebN2pxw7wrNnuv7B/wBgt4xaqDZOtJ7MjnbEwJiBW2SV3sqIZtUgx+8lcAQs3WuFk60SNic73e/5KYBPYzmm+ynrRrsQmuQCts3WkdZTsKLGH3kuz7UxQns/au9m60XTxH+5Nd8kAvsvWudZoRHqUrkwCCz9qX2ZFjYmpgG9mS+yIhiccd/wUAZsq42ZEu+S4JgF9mSmyqY4j72pfvzQDizJDZkUcEigGFnXezol65iAY2YJDZwiHJu1BB7OpGWeN6Iopp93/d6qVY5oGSktrponqI+IUTPvenWr/Sd2j4rNb+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2058" name="Picture 10" descr="https://encrypted-tbn3.google.com/images?q=tbn:ANd9GcTaiWit_OcQnA3-KbbgpXYQKnQKAfiVr7k2As3HLZCaS7wjg1BY"/>
          <p:cNvPicPr>
            <a:picLocks noChangeAspect="1" noChangeArrowheads="1"/>
          </p:cNvPicPr>
          <p:nvPr/>
        </p:nvPicPr>
        <p:blipFill>
          <a:blip r:embed="rId6"/>
          <a:srcRect/>
          <a:stretch>
            <a:fillRect/>
          </a:stretch>
        </p:blipFill>
        <p:spPr bwMode="auto">
          <a:xfrm>
            <a:off x="428596" y="3500438"/>
            <a:ext cx="3757324" cy="2500330"/>
          </a:xfrm>
          <a:prstGeom prst="rect">
            <a:avLst/>
          </a:prstGeom>
          <a:noFill/>
        </p:spPr>
      </p:pic>
      <p:pic>
        <p:nvPicPr>
          <p:cNvPr id="2060" name="Picture 12" descr="https://encrypted-tbn2.google.com/images?q=tbn:ANd9GcTPZb0ZXCRo6jeY35HxdK4qlDCIJOeCiJUJ1unL8tfCGMYmIEU_Dg"/>
          <p:cNvPicPr>
            <a:picLocks noChangeAspect="1" noChangeArrowheads="1"/>
          </p:cNvPicPr>
          <p:nvPr/>
        </p:nvPicPr>
        <p:blipFill>
          <a:blip r:embed="rId7"/>
          <a:srcRect/>
          <a:stretch>
            <a:fillRect/>
          </a:stretch>
        </p:blipFill>
        <p:spPr bwMode="auto">
          <a:xfrm>
            <a:off x="4929190" y="4071942"/>
            <a:ext cx="3143272" cy="2110810"/>
          </a:xfrm>
          <a:prstGeom prst="rect">
            <a:avLst/>
          </a:prstGeom>
          <a:noFill/>
        </p:spPr>
      </p:pic>
      <p:pic>
        <p:nvPicPr>
          <p:cNvPr id="10" name="~PP3308.WAV">
            <a:hlinkClick r:id="" action="ppaction://media"/>
          </p:cNvPr>
          <p:cNvPicPr>
            <a:picLocks noRot="1" noChangeAspect="1"/>
          </p:cNvPicPr>
          <p:nvPr>
            <a:wavAudioFile r:embed="rId2" name="~PP3308.WAV"/>
          </p:nvPr>
        </p:nvPicPr>
        <p:blipFill>
          <a:blip r:embed="rId8"/>
          <a:stretch>
            <a:fillRect/>
          </a:stretch>
        </p:blipFill>
        <p:spPr>
          <a:xfrm>
            <a:off x="8639175" y="6353175"/>
            <a:ext cx="304800" cy="304800"/>
          </a:xfrm>
          <a:prstGeom prst="rect">
            <a:avLst/>
          </a:prstGeom>
        </p:spPr>
      </p:pic>
    </p:spTree>
    <p:custDataLst>
      <p:tags r:id="rId1"/>
    </p:custDataLst>
  </p:cSld>
  <p:clrMapOvr>
    <a:masterClrMapping/>
  </p:clrMapOvr>
  <p:transition advTm="1429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diamond(in)">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2058"/>
                                        </p:tgtEl>
                                        <p:attrNameLst>
                                          <p:attrName>style.visibility</p:attrName>
                                        </p:attrNameLst>
                                      </p:cBhvr>
                                      <p:to>
                                        <p:strVal val="visible"/>
                                      </p:to>
                                    </p:set>
                                    <p:animEffect transition="in" filter="fade">
                                      <p:cBhvr>
                                        <p:cTn id="24" dur="2000"/>
                                        <p:tgtEl>
                                          <p:spTgt spid="2058"/>
                                        </p:tgtEl>
                                      </p:cBhvr>
                                    </p:animEffect>
                                    <p:anim calcmode="lin" valueType="num">
                                      <p:cBhvr>
                                        <p:cTn id="25" dur="2000" fill="hold"/>
                                        <p:tgtEl>
                                          <p:spTgt spid="2058"/>
                                        </p:tgtEl>
                                        <p:attrNameLst>
                                          <p:attrName>style.rotation</p:attrName>
                                        </p:attrNameLst>
                                      </p:cBhvr>
                                      <p:tavLst>
                                        <p:tav tm="0">
                                          <p:val>
                                            <p:fltVal val="720"/>
                                          </p:val>
                                        </p:tav>
                                        <p:tav tm="100000">
                                          <p:val>
                                            <p:fltVal val="0"/>
                                          </p:val>
                                        </p:tav>
                                      </p:tavLst>
                                    </p:anim>
                                    <p:anim calcmode="lin" valueType="num">
                                      <p:cBhvr>
                                        <p:cTn id="26" dur="2000" fill="hold"/>
                                        <p:tgtEl>
                                          <p:spTgt spid="2058"/>
                                        </p:tgtEl>
                                        <p:attrNameLst>
                                          <p:attrName>ppt_h</p:attrName>
                                        </p:attrNameLst>
                                      </p:cBhvr>
                                      <p:tavLst>
                                        <p:tav tm="0">
                                          <p:val>
                                            <p:fltVal val="0"/>
                                          </p:val>
                                        </p:tav>
                                        <p:tav tm="100000">
                                          <p:val>
                                            <p:strVal val="#ppt_h"/>
                                          </p:val>
                                        </p:tav>
                                      </p:tavLst>
                                    </p:anim>
                                    <p:anim calcmode="lin" valueType="num">
                                      <p:cBhvr>
                                        <p:cTn id="27" dur="2000" fill="hold"/>
                                        <p:tgtEl>
                                          <p:spTgt spid="2058"/>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2000"/>
                                        <p:tgtEl>
                                          <p:spTgt spid="2052"/>
                                        </p:tgtEl>
                                      </p:cBhvr>
                                    </p:animEffect>
                                    <p:anim calcmode="lin" valueType="num">
                                      <p:cBhvr>
                                        <p:cTn id="33" dur="2000" fill="hold"/>
                                        <p:tgtEl>
                                          <p:spTgt spid="2052"/>
                                        </p:tgtEl>
                                        <p:attrNameLst>
                                          <p:attrName>style.rotation</p:attrName>
                                        </p:attrNameLst>
                                      </p:cBhvr>
                                      <p:tavLst>
                                        <p:tav tm="0">
                                          <p:val>
                                            <p:fltVal val="720"/>
                                          </p:val>
                                        </p:tav>
                                        <p:tav tm="100000">
                                          <p:val>
                                            <p:fltVal val="0"/>
                                          </p:val>
                                        </p:tav>
                                      </p:tavLst>
                                    </p:anim>
                                    <p:anim calcmode="lin" valueType="num">
                                      <p:cBhvr>
                                        <p:cTn id="34" dur="2000" fill="hold"/>
                                        <p:tgtEl>
                                          <p:spTgt spid="2052"/>
                                        </p:tgtEl>
                                        <p:attrNameLst>
                                          <p:attrName>ppt_h</p:attrName>
                                        </p:attrNameLst>
                                      </p:cBhvr>
                                      <p:tavLst>
                                        <p:tav tm="0">
                                          <p:val>
                                            <p:fltVal val="0"/>
                                          </p:val>
                                        </p:tav>
                                        <p:tav tm="100000">
                                          <p:val>
                                            <p:strVal val="#ppt_h"/>
                                          </p:val>
                                        </p:tav>
                                      </p:tavLst>
                                    </p:anim>
                                    <p:anim calcmode="lin" valueType="num">
                                      <p:cBhvr>
                                        <p:cTn id="35" dur="2000" fill="hold"/>
                                        <p:tgtEl>
                                          <p:spTgt spid="2052"/>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2060"/>
                                        </p:tgtEl>
                                        <p:attrNameLst>
                                          <p:attrName>style.visibility</p:attrName>
                                        </p:attrNameLst>
                                      </p:cBhvr>
                                      <p:to>
                                        <p:strVal val="visible"/>
                                      </p:to>
                                    </p:set>
                                    <p:animEffect transition="in" filter="fade">
                                      <p:cBhvr>
                                        <p:cTn id="40" dur="2000"/>
                                        <p:tgtEl>
                                          <p:spTgt spid="2060"/>
                                        </p:tgtEl>
                                      </p:cBhvr>
                                    </p:animEffect>
                                    <p:anim calcmode="lin" valueType="num">
                                      <p:cBhvr>
                                        <p:cTn id="41" dur="2000" fill="hold"/>
                                        <p:tgtEl>
                                          <p:spTgt spid="2060"/>
                                        </p:tgtEl>
                                        <p:attrNameLst>
                                          <p:attrName>style.rotation</p:attrName>
                                        </p:attrNameLst>
                                      </p:cBhvr>
                                      <p:tavLst>
                                        <p:tav tm="0">
                                          <p:val>
                                            <p:fltVal val="720"/>
                                          </p:val>
                                        </p:tav>
                                        <p:tav tm="100000">
                                          <p:val>
                                            <p:fltVal val="0"/>
                                          </p:val>
                                        </p:tav>
                                      </p:tavLst>
                                    </p:anim>
                                    <p:anim calcmode="lin" valueType="num">
                                      <p:cBhvr>
                                        <p:cTn id="42" dur="2000" fill="hold"/>
                                        <p:tgtEl>
                                          <p:spTgt spid="2060"/>
                                        </p:tgtEl>
                                        <p:attrNameLst>
                                          <p:attrName>ppt_h</p:attrName>
                                        </p:attrNameLst>
                                      </p:cBhvr>
                                      <p:tavLst>
                                        <p:tav tm="0">
                                          <p:val>
                                            <p:fltVal val="0"/>
                                          </p:val>
                                        </p:tav>
                                        <p:tav tm="100000">
                                          <p:val>
                                            <p:strVal val="#ppt_h"/>
                                          </p:val>
                                        </p:tav>
                                      </p:tavLst>
                                    </p:anim>
                                    <p:anim calcmode="lin" valueType="num">
                                      <p:cBhvr>
                                        <p:cTn id="43" dur="2000" fill="hold"/>
                                        <p:tgtEl>
                                          <p:spTgt spid="206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4"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290"/>
            <a:ext cx="7572428" cy="785794"/>
          </a:xfrm>
        </p:spPr>
        <p:txBody>
          <a:bodyPr/>
          <a:lstStyle/>
          <a:p>
            <a:r>
              <a:rPr lang="es-CO" dirty="0" err="1" smtClean="0"/>
              <a:t>Osborne</a:t>
            </a:r>
            <a:r>
              <a:rPr lang="es-CO" dirty="0" smtClean="0"/>
              <a:t> 1 </a:t>
            </a:r>
            <a:endParaRPr lang="es-CO" dirty="0"/>
          </a:p>
        </p:txBody>
      </p:sp>
      <p:sp>
        <p:nvSpPr>
          <p:cNvPr id="3" name="2 Subtítulo"/>
          <p:cNvSpPr>
            <a:spLocks noGrp="1"/>
          </p:cNvSpPr>
          <p:nvPr>
            <p:ph type="subTitle" idx="1"/>
          </p:nvPr>
        </p:nvSpPr>
        <p:spPr>
          <a:xfrm>
            <a:off x="500064" y="1559720"/>
            <a:ext cx="8143902" cy="4869676"/>
          </a:xfrm>
        </p:spPr>
        <p:txBody>
          <a:bodyPr/>
          <a:lstStyle/>
          <a:p>
            <a:pPr algn="just"/>
            <a:r>
              <a:rPr lang="es-CO" sz="2800" dirty="0" smtClean="0"/>
              <a:t>Fue la primera microcomputadora portátil "</a:t>
            </a:r>
            <a:r>
              <a:rPr lang="es-CO" sz="2800" dirty="0" smtClean="0">
                <a:hlinkClick r:id="rId4" tooltip="Laptop"/>
              </a:rPr>
              <a:t>Laptop</a:t>
            </a:r>
            <a:r>
              <a:rPr lang="es-CO" sz="2800" dirty="0" smtClean="0"/>
              <a:t>" con éxito comercial, presentada en la Feria de Computación de la Costa Oeste.</a:t>
            </a:r>
            <a:r>
              <a:rPr lang="es-CO" sz="2800" baseline="30000" dirty="0" smtClean="0">
                <a:hlinkClick r:id="rId5"/>
              </a:rPr>
              <a:t>1</a:t>
            </a:r>
            <a:r>
              <a:rPr lang="es-CO" sz="2800" dirty="0" smtClean="0"/>
              <a:t> Fue lanzada el 3 de abril de </a:t>
            </a:r>
            <a:r>
              <a:rPr lang="es-CO" sz="2800" dirty="0" smtClean="0">
                <a:hlinkClick r:id="rId6" tooltip="1981"/>
              </a:rPr>
              <a:t>1981</a:t>
            </a:r>
            <a:r>
              <a:rPr lang="es-CO" sz="2800" dirty="0" smtClean="0"/>
              <a:t> por </a:t>
            </a:r>
            <a:r>
              <a:rPr lang="es-CO" sz="2800" dirty="0" err="1" smtClean="0"/>
              <a:t>Osborne</a:t>
            </a:r>
            <a:r>
              <a:rPr lang="es-CO" sz="2800" dirty="0" smtClean="0"/>
              <a:t> </a:t>
            </a:r>
            <a:r>
              <a:rPr lang="es-CO" sz="2800" dirty="0" err="1" smtClean="0"/>
              <a:t>Computer</a:t>
            </a:r>
            <a:r>
              <a:rPr lang="es-CO" sz="2800" dirty="0" smtClean="0"/>
              <a:t> Corporation.</a:t>
            </a:r>
            <a:r>
              <a:rPr lang="es-CO" sz="2800" baseline="30000" dirty="0" smtClean="0">
                <a:hlinkClick r:id="rId5"/>
              </a:rPr>
              <a:t>2</a:t>
            </a:r>
            <a:r>
              <a:rPr lang="es-CO" sz="2800" dirty="0" smtClean="0"/>
              <a:t> Este ordenador pesaba 10,7 </a:t>
            </a:r>
            <a:r>
              <a:rPr lang="es-CO" sz="2800" dirty="0" smtClean="0">
                <a:hlinkClick r:id="rId7" tooltip="Kg"/>
              </a:rPr>
              <a:t>kg</a:t>
            </a:r>
            <a:r>
              <a:rPr lang="es-CO" sz="2800" dirty="0" smtClean="0"/>
              <a:t>, costaba US$ 1795 y corría el entonces popular sistema operativo </a:t>
            </a:r>
            <a:r>
              <a:rPr lang="es-CO" sz="2800" dirty="0" smtClean="0">
                <a:hlinkClick r:id="rId8" tooltip="CP/M"/>
              </a:rPr>
              <a:t>CP/M</a:t>
            </a:r>
            <a:r>
              <a:rPr lang="es-CO" sz="2800" dirty="0" smtClean="0"/>
              <a:t> 2.2.</a:t>
            </a:r>
          </a:p>
          <a:p>
            <a:pPr algn="just"/>
            <a:r>
              <a:rPr lang="es-CO" sz="2800" dirty="0" smtClean="0"/>
              <a:t>Sus principales deficiencias eran la diminuta pantalla de 5 pulgadas (13 cm) y los discos flexibles que no tenían suficiente capacidad para aplicaciones de negocios. Su diseño le debe mucho al de la Xerox </a:t>
            </a:r>
            <a:r>
              <a:rPr lang="es-CO" sz="2800" dirty="0" err="1" smtClean="0"/>
              <a:t>NoteTaker</a:t>
            </a:r>
            <a:r>
              <a:rPr lang="es-CO" sz="2800" dirty="0" smtClean="0"/>
              <a:t>, un prototipo desarrollado en el </a:t>
            </a:r>
            <a:r>
              <a:rPr lang="es-CO" sz="2800" dirty="0" smtClean="0">
                <a:hlinkClick r:id="rId9" tooltip="Xerox PARC"/>
              </a:rPr>
              <a:t>Xerox PARC</a:t>
            </a:r>
            <a:r>
              <a:rPr lang="es-CO" sz="2800" dirty="0" smtClean="0"/>
              <a:t> en 1976.</a:t>
            </a:r>
          </a:p>
          <a:p>
            <a:endParaRPr lang="es-CO" dirty="0"/>
          </a:p>
        </p:txBody>
      </p:sp>
      <p:pic>
        <p:nvPicPr>
          <p:cNvPr id="5" name="~PP2019.WAV">
            <a:hlinkClick r:id="" action="ppaction://media"/>
          </p:cNvPr>
          <p:cNvPicPr>
            <a:picLocks noRot="1" noChangeAspect="1"/>
          </p:cNvPicPr>
          <p:nvPr>
            <a:wavAudioFile r:embed="rId2" name="~PP2019.WAV"/>
          </p:nvPr>
        </p:nvPicPr>
        <p:blipFill>
          <a:blip r:embed="rId10"/>
          <a:stretch>
            <a:fillRect/>
          </a:stretch>
        </p:blipFill>
        <p:spPr>
          <a:xfrm>
            <a:off x="8639175" y="6353175"/>
            <a:ext cx="304800" cy="304800"/>
          </a:xfrm>
          <a:prstGeom prst="rect">
            <a:avLst/>
          </a:prstGeom>
        </p:spPr>
      </p:pic>
    </p:spTree>
    <p:custDataLst>
      <p:tags r:id="rId1"/>
    </p:custDataLst>
  </p:cSld>
  <p:clrMapOvr>
    <a:masterClrMapping/>
  </p:clrMapOvr>
  <p:transition advTm="3954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3"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290"/>
            <a:ext cx="7572428" cy="785794"/>
          </a:xfrm>
        </p:spPr>
        <p:txBody>
          <a:bodyPr>
            <a:normAutofit fontScale="90000"/>
          </a:bodyPr>
          <a:lstStyle/>
          <a:p>
            <a:r>
              <a:rPr lang="es-CO" dirty="0" smtClean="0"/>
              <a:t>Especificaciones de Hardware</a:t>
            </a:r>
            <a:br>
              <a:rPr lang="es-CO" dirty="0" smtClean="0"/>
            </a:br>
            <a:endParaRPr lang="es-CO" dirty="0"/>
          </a:p>
        </p:txBody>
      </p:sp>
      <p:sp>
        <p:nvSpPr>
          <p:cNvPr id="3" name="2 Subtítulo"/>
          <p:cNvSpPr>
            <a:spLocks noGrp="1"/>
          </p:cNvSpPr>
          <p:nvPr>
            <p:ph type="subTitle" idx="1"/>
          </p:nvPr>
        </p:nvSpPr>
        <p:spPr>
          <a:xfrm>
            <a:off x="500034" y="1774010"/>
            <a:ext cx="8429654" cy="5083990"/>
          </a:xfrm>
        </p:spPr>
        <p:txBody>
          <a:bodyPr/>
          <a:lstStyle/>
          <a:p>
            <a:pPr algn="just"/>
            <a:r>
              <a:rPr lang="es-CO" sz="2400" dirty="0" smtClean="0"/>
              <a:t>Dos unidades de disco de 5¼ pulgadas, con 40 pistas y 100 Kb de capacidad</a:t>
            </a:r>
          </a:p>
          <a:p>
            <a:pPr algn="just"/>
            <a:r>
              <a:rPr lang="es-CO" sz="2400" dirty="0" smtClean="0">
                <a:hlinkClick r:id="rId4" tooltip="Unidad central de procesamiento"/>
              </a:rPr>
              <a:t>Procesador</a:t>
            </a:r>
            <a:r>
              <a:rPr lang="es-CO" sz="2400" dirty="0" smtClean="0"/>
              <a:t> </a:t>
            </a:r>
            <a:r>
              <a:rPr lang="es-CO" sz="2400" dirty="0" smtClean="0">
                <a:hlinkClick r:id="rId5" tooltip="Zilog Z80"/>
              </a:rPr>
              <a:t>Z80</a:t>
            </a:r>
            <a:r>
              <a:rPr lang="es-CO" sz="2400" dirty="0" smtClean="0"/>
              <a:t> a 4 </a:t>
            </a:r>
            <a:r>
              <a:rPr lang="es-CO" sz="2400" dirty="0" smtClean="0">
                <a:hlinkClick r:id="rId6" tooltip="Hercio"/>
              </a:rPr>
              <a:t>MHz</a:t>
            </a:r>
            <a:endParaRPr lang="es-CO" sz="2400" dirty="0" smtClean="0"/>
          </a:p>
          <a:p>
            <a:pPr algn="just"/>
            <a:r>
              <a:rPr lang="es-CO" sz="2400" dirty="0" smtClean="0"/>
              <a:t>60 </a:t>
            </a:r>
            <a:r>
              <a:rPr lang="es-CO" sz="2400" dirty="0" smtClean="0">
                <a:hlinkClick r:id="rId7" tooltip="Kilobyte"/>
              </a:rPr>
              <a:t>kilobytes</a:t>
            </a:r>
            <a:r>
              <a:rPr lang="es-CO" sz="2400" dirty="0" smtClean="0"/>
              <a:t> de memoria </a:t>
            </a:r>
            <a:r>
              <a:rPr lang="es-CO" sz="2400" dirty="0" smtClean="0">
                <a:hlinkClick r:id="rId8" tooltip="RAM"/>
              </a:rPr>
              <a:t>RAM</a:t>
            </a:r>
            <a:endParaRPr lang="es-CO" sz="2400" dirty="0" smtClean="0"/>
          </a:p>
          <a:p>
            <a:pPr algn="just"/>
            <a:r>
              <a:rPr lang="es-CO" sz="2400" dirty="0" smtClean="0"/>
              <a:t>Teclado separable, en la tapa de la caja</a:t>
            </a:r>
          </a:p>
          <a:p>
            <a:pPr algn="just"/>
            <a:r>
              <a:rPr lang="es-CO" sz="2400" dirty="0" smtClean="0"/>
              <a:t>Pantalla monocroma </a:t>
            </a:r>
            <a:r>
              <a:rPr lang="es-CO" sz="2400" dirty="0" smtClean="0">
                <a:hlinkClick r:id="rId9" tooltip="Tubo de rayos catódicos"/>
              </a:rPr>
              <a:t>CRT</a:t>
            </a:r>
            <a:r>
              <a:rPr lang="es-CO" sz="2400" dirty="0" smtClean="0"/>
              <a:t> de 5 pulgadas, con una resolución de 24 líneas de 52 caracteres</a:t>
            </a:r>
          </a:p>
          <a:p>
            <a:pPr algn="just"/>
            <a:r>
              <a:rPr lang="es-CO" sz="2400" dirty="0" smtClean="0">
                <a:hlinkClick r:id="rId10" tooltip="Puerto paralelo"/>
              </a:rPr>
              <a:t>Puerto paralelo</a:t>
            </a:r>
            <a:r>
              <a:rPr lang="es-CO" sz="2400" dirty="0" smtClean="0"/>
              <a:t> </a:t>
            </a:r>
            <a:r>
              <a:rPr lang="es-CO" sz="2400" dirty="0" smtClean="0">
                <a:hlinkClick r:id="rId11" tooltip="IEEE-488"/>
              </a:rPr>
              <a:t>IEEE-488</a:t>
            </a:r>
            <a:r>
              <a:rPr lang="es-CO" sz="2400" dirty="0" smtClean="0"/>
              <a:t> para conectar a impresoras</a:t>
            </a:r>
          </a:p>
          <a:p>
            <a:pPr algn="just"/>
            <a:r>
              <a:rPr lang="es-CO" sz="2400" dirty="0" smtClean="0"/>
              <a:t>Se alimentaba mediante una conexión eléctrica de pared, y no tenía batería interna. Los primeros modelos sólo podían trabajar a 120 V; modelos posteriores (con caja azul) permitieron 120 V o 230 V, a 50 o 60 </a:t>
            </a:r>
            <a:r>
              <a:rPr lang="es-CO" sz="2400" dirty="0" err="1" smtClean="0"/>
              <a:t>Hz.</a:t>
            </a:r>
            <a:endParaRPr lang="es-CO" sz="2400" dirty="0" smtClean="0"/>
          </a:p>
          <a:p>
            <a:endParaRPr lang="es-CO" dirty="0"/>
          </a:p>
        </p:txBody>
      </p:sp>
      <p:pic>
        <p:nvPicPr>
          <p:cNvPr id="4" name="~PP3287.WAV">
            <a:hlinkClick r:id="" action="ppaction://media"/>
          </p:cNvPr>
          <p:cNvPicPr>
            <a:picLocks noRot="1" noChangeAspect="1"/>
          </p:cNvPicPr>
          <p:nvPr>
            <a:wavAudioFile r:embed="rId2" name="~PP3287.WAV"/>
          </p:nvPr>
        </p:nvPicPr>
        <p:blipFill>
          <a:blip r:embed="rId12"/>
          <a:stretch>
            <a:fillRect/>
          </a:stretch>
        </p:blipFill>
        <p:spPr>
          <a:xfrm>
            <a:off x="8639175" y="6353175"/>
            <a:ext cx="304800" cy="304800"/>
          </a:xfrm>
          <a:prstGeom prst="rect">
            <a:avLst/>
          </a:prstGeom>
        </p:spPr>
      </p:pic>
    </p:spTree>
    <p:custDataLst>
      <p:tags r:id="rId1"/>
    </p:custDataLst>
  </p:cSld>
  <p:clrMapOvr>
    <a:masterClrMapping/>
  </p:clrMapOvr>
  <p:transition advTm="5029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childTnLst>
                                </p:cTn>
                              </p:par>
                              <p:par>
                                <p:cTn id="38" presetID="35"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childTnLst>
                                </p:cTn>
                              </p:par>
                              <p:par>
                                <p:cTn id="44" presetID="35"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childTnLst>
                                </p:cTn>
                              </p:par>
                              <p:par>
                                <p:cTn id="50" presetID="35" presetClass="entr" presetSubtype="0" fill="hold"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2000"/>
                                        <p:tgtEl>
                                          <p:spTgt spid="3">
                                            <p:txEl>
                                              <p:pRg st="6" end="6"/>
                                            </p:txEl>
                                          </p:spTgt>
                                        </p:tgtEl>
                                      </p:cBhvr>
                                    </p:animEffect>
                                    <p:anim calcmode="lin" valueType="num">
                                      <p:cBhvr>
                                        <p:cTn id="53"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4"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5"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6"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290"/>
            <a:ext cx="7572428" cy="785794"/>
          </a:xfrm>
        </p:spPr>
        <p:txBody>
          <a:bodyPr/>
          <a:lstStyle/>
          <a:p>
            <a:r>
              <a:rPr lang="es-CO" dirty="0" err="1" smtClean="0"/>
              <a:t>Osborne</a:t>
            </a:r>
            <a:r>
              <a:rPr lang="es-CO" dirty="0" smtClean="0"/>
              <a:t> 1 </a:t>
            </a:r>
            <a:endParaRPr lang="es-CO" dirty="0"/>
          </a:p>
        </p:txBody>
      </p:sp>
      <p:pic>
        <p:nvPicPr>
          <p:cNvPr id="30722" name="Picture 2" descr="File:Osborne 1 open.jpg"/>
          <p:cNvPicPr>
            <a:picLocks noChangeAspect="1" noChangeArrowheads="1"/>
          </p:cNvPicPr>
          <p:nvPr/>
        </p:nvPicPr>
        <p:blipFill>
          <a:blip r:embed="rId4"/>
          <a:srcRect/>
          <a:stretch>
            <a:fillRect/>
          </a:stretch>
        </p:blipFill>
        <p:spPr bwMode="auto">
          <a:xfrm>
            <a:off x="428596" y="1142984"/>
            <a:ext cx="3500462" cy="3500462"/>
          </a:xfrm>
          <a:prstGeom prst="rect">
            <a:avLst/>
          </a:prstGeom>
          <a:noFill/>
        </p:spPr>
      </p:pic>
      <p:pic>
        <p:nvPicPr>
          <p:cNvPr id="30724" name="Picture 4" descr="https://encrypted-tbn2.google.com/images?q=tbn:ANd9GcT93VLdP3EiQ6SoLGGw_Ho6BJTVqE-tZW62PUq5RE7FOGOMxRLX"/>
          <p:cNvPicPr>
            <a:picLocks noChangeAspect="1" noChangeArrowheads="1"/>
          </p:cNvPicPr>
          <p:nvPr/>
        </p:nvPicPr>
        <p:blipFill>
          <a:blip r:embed="rId5"/>
          <a:srcRect/>
          <a:stretch>
            <a:fillRect/>
          </a:stretch>
        </p:blipFill>
        <p:spPr bwMode="auto">
          <a:xfrm rot="5557233">
            <a:off x="5554353" y="1555456"/>
            <a:ext cx="2439315" cy="2437654"/>
          </a:xfrm>
          <a:prstGeom prst="rect">
            <a:avLst/>
          </a:prstGeom>
          <a:noFill/>
        </p:spPr>
      </p:pic>
      <p:pic>
        <p:nvPicPr>
          <p:cNvPr id="30726" name="Picture 6" descr="https://encrypted-tbn1.google.com/images?q=tbn:ANd9GcQgMKuWAfnfeG74aQM0enb9F0j8ZVDiA2hJs302Umf_czCajcGM"/>
          <p:cNvPicPr>
            <a:picLocks noChangeAspect="1" noChangeArrowheads="1"/>
          </p:cNvPicPr>
          <p:nvPr/>
        </p:nvPicPr>
        <p:blipFill>
          <a:blip r:embed="rId6"/>
          <a:srcRect/>
          <a:stretch>
            <a:fillRect/>
          </a:stretch>
        </p:blipFill>
        <p:spPr bwMode="auto">
          <a:xfrm>
            <a:off x="3357554" y="3786190"/>
            <a:ext cx="3780717" cy="2857520"/>
          </a:xfrm>
          <a:prstGeom prst="rect">
            <a:avLst/>
          </a:prstGeom>
          <a:noFill/>
        </p:spPr>
      </p:pic>
      <p:pic>
        <p:nvPicPr>
          <p:cNvPr id="6" name="~PP1575.WAV">
            <a:hlinkClick r:id="" action="ppaction://media"/>
          </p:cNvPr>
          <p:cNvPicPr>
            <a:picLocks noRot="1" noChangeAspect="1"/>
          </p:cNvPicPr>
          <p:nvPr>
            <a:wavAudioFile r:embed="rId2" name="~PP1575.WAV"/>
          </p:nvPr>
        </p:nvPicPr>
        <p:blipFill>
          <a:blip r:embed="rId7"/>
          <a:stretch>
            <a:fillRect/>
          </a:stretch>
        </p:blipFill>
        <p:spPr>
          <a:xfrm>
            <a:off x="8639175" y="6353175"/>
            <a:ext cx="304800" cy="304800"/>
          </a:xfrm>
          <a:prstGeom prst="rect">
            <a:avLst/>
          </a:prstGeom>
        </p:spPr>
      </p:pic>
    </p:spTree>
    <p:custDataLst>
      <p:tags r:id="rId1"/>
    </p:custDataLst>
  </p:cSld>
  <p:clrMapOvr>
    <a:masterClrMapping/>
  </p:clrMapOvr>
  <p:transition advTm="1046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30722"/>
                                        </p:tgtEl>
                                        <p:attrNameLst>
                                          <p:attrName>style.visibility</p:attrName>
                                        </p:attrNameLst>
                                      </p:cBhvr>
                                      <p:to>
                                        <p:strVal val="visible"/>
                                      </p:to>
                                    </p:set>
                                    <p:animEffect transition="in" filter="fade">
                                      <p:cBhvr>
                                        <p:cTn id="19" dur="2000"/>
                                        <p:tgtEl>
                                          <p:spTgt spid="30722"/>
                                        </p:tgtEl>
                                      </p:cBhvr>
                                    </p:animEffect>
                                    <p:anim calcmode="lin" valueType="num">
                                      <p:cBhvr>
                                        <p:cTn id="20" dur="2000" fill="hold"/>
                                        <p:tgtEl>
                                          <p:spTgt spid="30722"/>
                                        </p:tgtEl>
                                        <p:attrNameLst>
                                          <p:attrName>style.rotation</p:attrName>
                                        </p:attrNameLst>
                                      </p:cBhvr>
                                      <p:tavLst>
                                        <p:tav tm="0">
                                          <p:val>
                                            <p:fltVal val="720"/>
                                          </p:val>
                                        </p:tav>
                                        <p:tav tm="100000">
                                          <p:val>
                                            <p:fltVal val="0"/>
                                          </p:val>
                                        </p:tav>
                                      </p:tavLst>
                                    </p:anim>
                                    <p:anim calcmode="lin" valueType="num">
                                      <p:cBhvr>
                                        <p:cTn id="21" dur="2000" fill="hold"/>
                                        <p:tgtEl>
                                          <p:spTgt spid="30722"/>
                                        </p:tgtEl>
                                        <p:attrNameLst>
                                          <p:attrName>ppt_h</p:attrName>
                                        </p:attrNameLst>
                                      </p:cBhvr>
                                      <p:tavLst>
                                        <p:tav tm="0">
                                          <p:val>
                                            <p:fltVal val="0"/>
                                          </p:val>
                                        </p:tav>
                                        <p:tav tm="100000">
                                          <p:val>
                                            <p:strVal val="#ppt_h"/>
                                          </p:val>
                                        </p:tav>
                                      </p:tavLst>
                                    </p:anim>
                                    <p:anim calcmode="lin" valueType="num">
                                      <p:cBhvr>
                                        <p:cTn id="22" dur="2000" fill="hold"/>
                                        <p:tgtEl>
                                          <p:spTgt spid="30722"/>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30724"/>
                                        </p:tgtEl>
                                        <p:attrNameLst>
                                          <p:attrName>style.visibility</p:attrName>
                                        </p:attrNameLst>
                                      </p:cBhvr>
                                      <p:to>
                                        <p:strVal val="visible"/>
                                      </p:to>
                                    </p:set>
                                    <p:animEffect transition="in" filter="fade">
                                      <p:cBhvr>
                                        <p:cTn id="27" dur="2000"/>
                                        <p:tgtEl>
                                          <p:spTgt spid="30724"/>
                                        </p:tgtEl>
                                      </p:cBhvr>
                                    </p:animEffect>
                                    <p:anim calcmode="lin" valueType="num">
                                      <p:cBhvr>
                                        <p:cTn id="28" dur="2000" fill="hold"/>
                                        <p:tgtEl>
                                          <p:spTgt spid="30724"/>
                                        </p:tgtEl>
                                        <p:attrNameLst>
                                          <p:attrName>style.rotation</p:attrName>
                                        </p:attrNameLst>
                                      </p:cBhvr>
                                      <p:tavLst>
                                        <p:tav tm="0">
                                          <p:val>
                                            <p:fltVal val="720"/>
                                          </p:val>
                                        </p:tav>
                                        <p:tav tm="100000">
                                          <p:val>
                                            <p:fltVal val="0"/>
                                          </p:val>
                                        </p:tav>
                                      </p:tavLst>
                                    </p:anim>
                                    <p:anim calcmode="lin" valueType="num">
                                      <p:cBhvr>
                                        <p:cTn id="29" dur="2000" fill="hold"/>
                                        <p:tgtEl>
                                          <p:spTgt spid="30724"/>
                                        </p:tgtEl>
                                        <p:attrNameLst>
                                          <p:attrName>ppt_h</p:attrName>
                                        </p:attrNameLst>
                                      </p:cBhvr>
                                      <p:tavLst>
                                        <p:tav tm="0">
                                          <p:val>
                                            <p:fltVal val="0"/>
                                          </p:val>
                                        </p:tav>
                                        <p:tav tm="100000">
                                          <p:val>
                                            <p:strVal val="#ppt_h"/>
                                          </p:val>
                                        </p:tav>
                                      </p:tavLst>
                                    </p:anim>
                                    <p:anim calcmode="lin" valueType="num">
                                      <p:cBhvr>
                                        <p:cTn id="30" dur="2000" fill="hold"/>
                                        <p:tgtEl>
                                          <p:spTgt spid="30724"/>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nodeType="clickEffect">
                                  <p:stCondLst>
                                    <p:cond delay="0"/>
                                  </p:stCondLst>
                                  <p:childTnLst>
                                    <p:set>
                                      <p:cBhvr>
                                        <p:cTn id="34" dur="1" fill="hold">
                                          <p:stCondLst>
                                            <p:cond delay="0"/>
                                          </p:stCondLst>
                                        </p:cTn>
                                        <p:tgtEl>
                                          <p:spTgt spid="30726"/>
                                        </p:tgtEl>
                                        <p:attrNameLst>
                                          <p:attrName>style.visibility</p:attrName>
                                        </p:attrNameLst>
                                      </p:cBhvr>
                                      <p:to>
                                        <p:strVal val="visible"/>
                                      </p:to>
                                    </p:set>
                                    <p:animEffect transition="in" filter="fade">
                                      <p:cBhvr>
                                        <p:cTn id="35" dur="100"/>
                                        <p:tgtEl>
                                          <p:spTgt spid="30726"/>
                                        </p:tgtEl>
                                      </p:cBhvr>
                                    </p:animEffect>
                                    <p:anim calcmode="lin" valueType="num">
                                      <p:cBhvr>
                                        <p:cTn id="36" dur="400" fill="hold"/>
                                        <p:tgtEl>
                                          <p:spTgt spid="30726"/>
                                        </p:tgtEl>
                                        <p:attrNameLst>
                                          <p:attrName>ppt_x</p:attrName>
                                        </p:attrNameLst>
                                      </p:cBhvr>
                                      <p:tavLst>
                                        <p:tav tm="0">
                                          <p:val>
                                            <p:strVal val="#ppt_x"/>
                                          </p:val>
                                        </p:tav>
                                        <p:tav tm="100000">
                                          <p:val>
                                            <p:strVal val="#ppt_x"/>
                                          </p:val>
                                        </p:tav>
                                      </p:tavLst>
                                    </p:anim>
                                    <p:anim calcmode="lin" valueType="num">
                                      <p:cBhvr>
                                        <p:cTn id="37" dur="400" fill="hold"/>
                                        <p:tgtEl>
                                          <p:spTgt spid="30726"/>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307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307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0"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2.3"/>
</p:tagLst>
</file>

<file path=ppt/tags/tag10.xml><?xml version="1.0" encoding="utf-8"?>
<p:tagLst xmlns:a="http://schemas.openxmlformats.org/drawingml/2006/main" xmlns:r="http://schemas.openxmlformats.org/officeDocument/2006/relationships" xmlns:p="http://schemas.openxmlformats.org/presentationml/2006/main">
  <p:tag name="TIMING" val="|0|1.1"/>
</p:tagLst>
</file>

<file path=ppt/tags/tag11.xml><?xml version="1.0" encoding="utf-8"?>
<p:tagLst xmlns:a="http://schemas.openxmlformats.org/drawingml/2006/main" xmlns:r="http://schemas.openxmlformats.org/officeDocument/2006/relationships" xmlns:p="http://schemas.openxmlformats.org/presentationml/2006/main">
  <p:tag name="TIMING" val="|0.6|0.7"/>
</p:tagLst>
</file>

<file path=ppt/tags/tag12.xml><?xml version="1.0" encoding="utf-8"?>
<p:tagLst xmlns:a="http://schemas.openxmlformats.org/drawingml/2006/main" xmlns:r="http://schemas.openxmlformats.org/officeDocument/2006/relationships" xmlns:p="http://schemas.openxmlformats.org/presentationml/2006/main">
  <p:tag name="TIMING" val="|0.1|1.7"/>
</p:tagLst>
</file>

<file path=ppt/tags/tag13.xml><?xml version="1.0" encoding="utf-8"?>
<p:tagLst xmlns:a="http://schemas.openxmlformats.org/drawingml/2006/main" xmlns:r="http://schemas.openxmlformats.org/officeDocument/2006/relationships" xmlns:p="http://schemas.openxmlformats.org/presentationml/2006/main">
  <p:tag name="TIMING" val="|0.1|1.4"/>
</p:tagLst>
</file>

<file path=ppt/tags/tag14.xml><?xml version="1.0" encoding="utf-8"?>
<p:tagLst xmlns:a="http://schemas.openxmlformats.org/drawingml/2006/main" xmlns:r="http://schemas.openxmlformats.org/officeDocument/2006/relationships" xmlns:p="http://schemas.openxmlformats.org/presentationml/2006/main">
  <p:tag name="TIMING" val="|0.2|1.3|2.5"/>
</p:tagLst>
</file>

<file path=ppt/tags/tag15.xml><?xml version="1.0" encoding="utf-8"?>
<p:tagLst xmlns:a="http://schemas.openxmlformats.org/drawingml/2006/main" xmlns:r="http://schemas.openxmlformats.org/officeDocument/2006/relationships" xmlns:p="http://schemas.openxmlformats.org/presentationml/2006/main">
  <p:tag name="TIMING" val="|0.4"/>
</p:tagLst>
</file>

<file path=ppt/tags/tag16.xml><?xml version="1.0" encoding="utf-8"?>
<p:tagLst xmlns:a="http://schemas.openxmlformats.org/drawingml/2006/main" xmlns:r="http://schemas.openxmlformats.org/officeDocument/2006/relationships" xmlns:p="http://schemas.openxmlformats.org/presentationml/2006/main">
  <p:tag name="TIMING" val="|0|2.3"/>
</p:tagLst>
</file>

<file path=ppt/tags/tag17.xml><?xml version="1.0" encoding="utf-8"?>
<p:tagLst xmlns:a="http://schemas.openxmlformats.org/drawingml/2006/main" xmlns:r="http://schemas.openxmlformats.org/officeDocument/2006/relationships" xmlns:p="http://schemas.openxmlformats.org/presentationml/2006/main">
  <p:tag name="TIMING" val="|0|1.1"/>
</p:tagLst>
</file>

<file path=ppt/tags/tag18.xml><?xml version="1.0" encoding="utf-8"?>
<p:tagLst xmlns:a="http://schemas.openxmlformats.org/drawingml/2006/main" xmlns:r="http://schemas.openxmlformats.org/officeDocument/2006/relationships" xmlns:p="http://schemas.openxmlformats.org/presentationml/2006/main">
  <p:tag name="TIMING" val="|0|0.9"/>
</p:tagLst>
</file>

<file path=ppt/tags/tag19.xml><?xml version="1.0" encoding="utf-8"?>
<p:tagLst xmlns:a="http://schemas.openxmlformats.org/drawingml/2006/main" xmlns:r="http://schemas.openxmlformats.org/officeDocument/2006/relationships" xmlns:p="http://schemas.openxmlformats.org/presentationml/2006/main">
  <p:tag name="TIMING" val="|0.3|1.1"/>
</p:tagLst>
</file>

<file path=ppt/tags/tag2.xml><?xml version="1.0" encoding="utf-8"?>
<p:tagLst xmlns:a="http://schemas.openxmlformats.org/drawingml/2006/main" xmlns:r="http://schemas.openxmlformats.org/officeDocument/2006/relationships" xmlns:p="http://schemas.openxmlformats.org/presentationml/2006/main">
  <p:tag name="TIMING" val="|0.5|1.4|2.2"/>
</p:tagLst>
</file>

<file path=ppt/tags/tag20.xml><?xml version="1.0" encoding="utf-8"?>
<p:tagLst xmlns:a="http://schemas.openxmlformats.org/drawingml/2006/main" xmlns:r="http://schemas.openxmlformats.org/officeDocument/2006/relationships" xmlns:p="http://schemas.openxmlformats.org/presentationml/2006/main">
  <p:tag name="TIMING" val="|3.9"/>
</p:tagLst>
</file>

<file path=ppt/tags/tag21.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7|1.7"/>
</p:tagLst>
</file>

<file path=ppt/tags/tag5.xml><?xml version="1.0" encoding="utf-8"?>
<p:tagLst xmlns:a="http://schemas.openxmlformats.org/drawingml/2006/main" xmlns:r="http://schemas.openxmlformats.org/officeDocument/2006/relationships" xmlns:p="http://schemas.openxmlformats.org/presentationml/2006/main">
  <p:tag name="TIMING" val="|0.1|2.2|1.6|3.5|2.4"/>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2.3"/>
</p:tagLst>
</file>

<file path=ppt/tags/tag8.xml><?xml version="1.0" encoding="utf-8"?>
<p:tagLst xmlns:a="http://schemas.openxmlformats.org/drawingml/2006/main" xmlns:r="http://schemas.openxmlformats.org/officeDocument/2006/relationships" xmlns:p="http://schemas.openxmlformats.org/presentationml/2006/main">
  <p:tag name="TIMING" val="|0|1.2|3.1|2.7"/>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tam karl">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tam karl</Template>
  <TotalTime>284</TotalTime>
  <Words>434</Words>
  <Application>Microsoft Office PowerPoint</Application>
  <PresentationFormat>Presentación en pantalla (4:3)</PresentationFormat>
  <Paragraphs>39</Paragraphs>
  <Slides>22</Slides>
  <Notes>0</Notes>
  <HiddenSlides>0</HiddenSlides>
  <MMClips>22</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tam karl</vt:lpstr>
      <vt:lpstr>Generación de computadoras portátiles   karl chica damian 11° gimnasio latino  </vt:lpstr>
      <vt:lpstr>Computadora portátil</vt:lpstr>
      <vt:lpstr>Diapositiva 3</vt:lpstr>
      <vt:lpstr>LAS PRIMERAS COMPUTADORAS</vt:lpstr>
      <vt:lpstr>La Epson HX-20 </vt:lpstr>
      <vt:lpstr>La Epson HX-20</vt:lpstr>
      <vt:lpstr>Osborne 1 </vt:lpstr>
      <vt:lpstr>Especificaciones de Hardware </vt:lpstr>
      <vt:lpstr>Osborne 1 </vt:lpstr>
      <vt:lpstr>La computadora portátil de 100 dólares </vt:lpstr>
      <vt:lpstr>computadora portátil de 100 dólares</vt:lpstr>
      <vt:lpstr>Lo ultimo en portátiles ….</vt:lpstr>
      <vt:lpstr>Samsung Serie 9</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DAMIAN</dc:creator>
  <cp:lastModifiedBy>MARIA DAMIAN</cp:lastModifiedBy>
  <cp:revision>13</cp:revision>
  <dcterms:created xsi:type="dcterms:W3CDTF">2012-08-12T19:57:54Z</dcterms:created>
  <dcterms:modified xsi:type="dcterms:W3CDTF">2012-08-13T03:35:41Z</dcterms:modified>
</cp:coreProperties>
</file>